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37" r:id="rId2"/>
    <p:sldId id="338" r:id="rId3"/>
    <p:sldId id="339" r:id="rId4"/>
    <p:sldId id="340" r:id="rId5"/>
    <p:sldId id="341" r:id="rId6"/>
    <p:sldId id="342" r:id="rId7"/>
    <p:sldId id="343" r:id="rId8"/>
    <p:sldId id="344" r:id="rId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  <p:sldLayoutId id="2147483656" r:id="rId5"/>
    <p:sldLayoutId id="2147483657" r:id="rId6"/>
    <p:sldLayoutId id="2147483658" r:id="rId7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Rectangle 3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59536">
              <a:defRPr sz="3384" b="1" u="sng">
                <a:solidFill>
                  <a:srgbClr val="FF3300"/>
                </a:solidFill>
              </a:defRPr>
            </a:pPr>
            <a:r>
              <a:t>Solving Quadratic Equations:</a:t>
            </a:r>
            <a:br/>
            <a:r>
              <a:t>Quadratic Formula</a:t>
            </a:r>
          </a:p>
        </p:txBody>
      </p:sp>
      <p:sp>
        <p:nvSpPr>
          <p:cNvPr id="585" name="Rectangle 4"/>
          <p:cNvSpPr txBox="1">
            <a:spLocks noGrp="1"/>
          </p:cNvSpPr>
          <p:nvPr>
            <p:ph type="body" idx="1"/>
          </p:nvPr>
        </p:nvSpPr>
        <p:spPr>
          <a:xfrm>
            <a:off x="457200" y="1447799"/>
            <a:ext cx="8305800" cy="5094516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600"/>
              </a:spcBef>
              <a:buSzTx/>
              <a:buNone/>
              <a:defRPr sz="2800" b="1" u="sng"/>
            </a:pPr>
            <a:r>
              <a:t>Not every</a:t>
            </a:r>
            <a:r>
              <a:rPr u="none"/>
              <a:t> quadratic equation can be solved by </a:t>
            </a:r>
            <a:r>
              <a:rPr u="none">
                <a:solidFill>
                  <a:srgbClr val="00B050"/>
                </a:solidFill>
              </a:rPr>
              <a:t>factoring</a:t>
            </a:r>
            <a:r>
              <a:rPr u="none"/>
              <a:t> or by taking the </a:t>
            </a:r>
            <a:r>
              <a:rPr u="none">
                <a:solidFill>
                  <a:srgbClr val="7030A0"/>
                </a:solidFill>
              </a:rPr>
              <a:t>square root</a:t>
            </a:r>
            <a:r>
              <a:rPr u="none"/>
              <a:t>!</a:t>
            </a:r>
          </a:p>
        </p:txBody>
      </p:sp>
      <p:grpSp>
        <p:nvGrpSpPr>
          <p:cNvPr id="588" name="Group 1032"/>
          <p:cNvGrpSpPr/>
          <p:nvPr/>
        </p:nvGrpSpPr>
        <p:grpSpPr>
          <a:xfrm>
            <a:off x="1143000" y="4191000"/>
            <a:ext cx="6858000" cy="2165576"/>
            <a:chOff x="0" y="0"/>
            <a:chExt cx="6858000" cy="2165576"/>
          </a:xfrm>
        </p:grpSpPr>
        <p:pic>
          <p:nvPicPr>
            <p:cNvPr id="586" name="Picture 2" descr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4770" y="-1"/>
              <a:ext cx="4619433" cy="6524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7" name="Picture 3" descr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641576"/>
              <a:ext cx="6858000" cy="1524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89" name="TextBox 5"/>
              <p:cNvSpPr txBox="1"/>
              <p:nvPr/>
            </p:nvSpPr>
            <p:spPr>
              <a:xfrm>
                <a:off x="3017520" y="2514600"/>
                <a:ext cx="3108961" cy="58833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45719" rIns="45719">
                <a:spAutoFit/>
              </a:bodyPr>
              <a:lstStyle/>
              <a:p>
                <a:pPr>
                  <a:defRPr sz="3200">
                    <a:solidFill>
                      <a:srgbClr val="C00000"/>
                    </a:solidFill>
                    <a:latin typeface="Cambria Math"/>
                    <a:ea typeface="Cambria Math"/>
                    <a:cs typeface="Cambria Math"/>
                    <a:sym typeface="Cambria Math"/>
                  </a:defRPr>
                </a:pPr>
                <a14:m>
                  <m:oMath xmlns:m="http://schemas.openxmlformats.org/officeDocument/2006/math">
                    <m:sSup>
                      <m:sSupPr>
                        <m:ctrlPr>
                          <a:rPr sz="34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sz="3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sz="3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sz="3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sz="395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5</a:t>
                </a:r>
                <a:r>
                  <a:rPr b="1" i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x</a:t>
                </a:r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sz="415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r>
                      <a:rPr sz="415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sz="415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= 0</a:t>
                </a:r>
              </a:p>
            </p:txBody>
          </p:sp>
        </mc:Choice>
        <mc:Fallback>
          <p:sp>
            <p:nvSpPr>
              <p:cNvPr id="589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514600"/>
                <a:ext cx="3108961" cy="588338"/>
              </a:xfrm>
              <a:prstGeom prst="rect">
                <a:avLst/>
              </a:prstGeom>
              <a:blipFill>
                <a:blip r:embed="rId4"/>
                <a:stretch>
                  <a:fillRect l="-6504" t="-2128" r="-8130" b="-13404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" grpId="1" animBg="1" advAuto="0"/>
      <p:bldP spid="588" grpId="2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 u="sng">
                <a:solidFill>
                  <a:srgbClr val="FF0000"/>
                </a:solidFill>
              </a:defRPr>
            </a:lvl1pPr>
          </a:lstStyle>
          <a:p>
            <a:r>
              <a:t>Solve using Quadratic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2" name="TextBox 3"/>
              <p:cNvSpPr txBox="1"/>
              <p:nvPr/>
            </p:nvSpPr>
            <p:spPr>
              <a:xfrm>
                <a:off x="2827020" y="1436487"/>
                <a:ext cx="3489960" cy="58833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45719" rIns="45719">
                <a:spAutoFit/>
              </a:bodyPr>
              <a:lstStyle/>
              <a:p>
                <a:pPr>
                  <a:defRPr sz="3200">
                    <a:latin typeface="Cambria Math"/>
                    <a:ea typeface="Cambria Math"/>
                    <a:cs typeface="Cambria Math"/>
                    <a:sym typeface="Cambria Math"/>
                  </a:defRPr>
                </a:pPr>
                <a14:m>
                  <m:oMath xmlns:m="http://schemas.openxmlformats.org/officeDocument/2006/math">
                    <m:sSup>
                      <m:sSupPr>
                        <m:ctrlPr>
                          <a:rPr sz="3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5</a:t>
                </a:r>
                <a:r>
                  <a:rPr b="1" i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x</a:t>
                </a:r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sz="4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8 = 0</a:t>
                </a:r>
              </a:p>
            </p:txBody>
          </p:sp>
        </mc:Choice>
        <mc:Fallback>
          <p:sp>
            <p:nvSpPr>
              <p:cNvPr id="592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020" y="1436487"/>
                <a:ext cx="3489960" cy="588338"/>
              </a:xfrm>
              <a:prstGeom prst="rect">
                <a:avLst/>
              </a:prstGeom>
              <a:blipFill>
                <a:blip r:embed="rId2"/>
                <a:stretch>
                  <a:fillRect l="-2899" t="-4255" r="-1449" b="-87234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 u="sng">
                <a:solidFill>
                  <a:srgbClr val="FF0000"/>
                </a:solidFill>
              </a:defRPr>
            </a:lvl1pPr>
          </a:lstStyle>
          <a:p>
            <a:r>
              <a:t>Solve using Quadratic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5" name="TextBox 3"/>
              <p:cNvSpPr txBox="1"/>
              <p:nvPr/>
            </p:nvSpPr>
            <p:spPr>
              <a:xfrm>
                <a:off x="2807970" y="1454632"/>
                <a:ext cx="3528060" cy="58833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45719" rIns="45719">
                <a:spAutoFit/>
              </a:bodyPr>
              <a:lstStyle/>
              <a:p>
                <a:pPr>
                  <a:defRPr sz="3200">
                    <a:latin typeface="Cambria Math"/>
                    <a:ea typeface="Cambria Math"/>
                    <a:cs typeface="Cambria Math"/>
                    <a:sym typeface="Cambria Math"/>
                  </a:defRPr>
                </a:pPr>
                <a14:m>
                  <m:oMath xmlns:m="http://schemas.openxmlformats.org/officeDocument/2006/math">
                    <m:sSup>
                      <m:sSupPr>
                        <m:ctrlPr>
                          <a:rPr sz="3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23</a:t>
                </a:r>
                <a:r>
                  <a:rPr b="1" i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x</a:t>
                </a:r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sz="4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40 = 0</a:t>
                </a:r>
              </a:p>
            </p:txBody>
          </p:sp>
        </mc:Choice>
        <mc:Fallback>
          <p:sp>
            <p:nvSpPr>
              <p:cNvPr id="595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7970" y="1454632"/>
                <a:ext cx="3528060" cy="588338"/>
              </a:xfrm>
              <a:prstGeom prst="rect">
                <a:avLst/>
              </a:prstGeom>
              <a:blipFill>
                <a:blip r:embed="rId2"/>
                <a:stretch>
                  <a:fillRect l="-5755" r="-6115" b="-153191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 u="sng">
                <a:solidFill>
                  <a:srgbClr val="FF0000"/>
                </a:solidFill>
              </a:defRPr>
            </a:lvl1pPr>
          </a:lstStyle>
          <a:p>
            <a:r>
              <a:t>Solve using Quadratic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8" name="TextBox 3"/>
              <p:cNvSpPr txBox="1"/>
              <p:nvPr/>
            </p:nvSpPr>
            <p:spPr>
              <a:xfrm>
                <a:off x="3171658" y="1436487"/>
                <a:ext cx="2800684" cy="393794"/>
              </a:xfrm>
              <a:prstGeom prst="rect">
                <a:avLst/>
              </a:prstGeom>
              <a:ln w="12700">
                <a:miter lim="400000"/>
              </a:ln>
            </p:spPr>
            <p:txBody>
              <a:bodyPr wrap="none" lIns="0" tIns="0" rIns="0" bIns="0">
                <a:spAutoFit/>
              </a:bodyPr>
              <a:lstStyle/>
              <a:p>
                <a:pPr latinLnBrk="1">
                  <a:defRPr sz="18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sz="3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𝟔𝐱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sz="3200"/>
              </a:p>
            </p:txBody>
          </p:sp>
        </mc:Choice>
        <mc:Fallback>
          <p:sp>
            <p:nvSpPr>
              <p:cNvPr id="598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658" y="1436487"/>
                <a:ext cx="2800684" cy="393794"/>
              </a:xfrm>
              <a:prstGeom prst="rect">
                <a:avLst/>
              </a:prstGeom>
              <a:blipFill>
                <a:blip r:embed="rId2"/>
                <a:stretch>
                  <a:fillRect l="-4955" t="-3226" r="-15766" b="-38710"/>
                </a:stretch>
              </a:blipFill>
              <a:ln w="12700">
                <a:miter lim="400000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 u="sng">
                <a:solidFill>
                  <a:srgbClr val="FF0000"/>
                </a:solidFill>
              </a:defRPr>
            </a:lvl1pPr>
          </a:lstStyle>
          <a:p>
            <a:r>
              <a:t>Solve using Quadratic Formula*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1" name="TextBox 3"/>
              <p:cNvSpPr txBox="1"/>
              <p:nvPr/>
            </p:nvSpPr>
            <p:spPr>
              <a:xfrm>
                <a:off x="3146913" y="1371600"/>
                <a:ext cx="2850174" cy="382415"/>
              </a:xfrm>
              <a:prstGeom prst="rect">
                <a:avLst/>
              </a:prstGeom>
              <a:ln w="12700">
                <a:miter lim="400000"/>
              </a:ln>
            </p:spPr>
            <p:txBody>
              <a:bodyPr wrap="none" lIns="0" tIns="0" rIns="0" bIns="0">
                <a:spAutoFit/>
              </a:bodyPr>
              <a:lstStyle/>
              <a:p>
                <a:pPr latinLnBrk="1">
                  <a:defRPr sz="18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sz="3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 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sz="3200"/>
              </a:p>
            </p:txBody>
          </p:sp>
        </mc:Choice>
        <mc:Fallback>
          <p:sp>
            <p:nvSpPr>
              <p:cNvPr id="601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913" y="1371600"/>
                <a:ext cx="2850174" cy="382415"/>
              </a:xfrm>
              <a:prstGeom prst="rect">
                <a:avLst/>
              </a:prstGeom>
              <a:blipFill>
                <a:blip r:embed="rId2"/>
                <a:stretch>
                  <a:fillRect l="-4425" t="-6452" r="-11504" b="-77419"/>
                </a:stretch>
              </a:blipFill>
              <a:ln w="12700">
                <a:miter lim="400000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 u="sng">
                <a:solidFill>
                  <a:srgbClr val="FF0000"/>
                </a:solidFill>
              </a:defRPr>
            </a:lvl1pPr>
          </a:lstStyle>
          <a:p>
            <a:r>
              <a:t>Solve using Quadratic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4" name="TextBox 3"/>
              <p:cNvSpPr txBox="1"/>
              <p:nvPr/>
            </p:nvSpPr>
            <p:spPr>
              <a:xfrm>
                <a:off x="3552030" y="1371600"/>
                <a:ext cx="3449640" cy="393794"/>
              </a:xfrm>
              <a:prstGeom prst="rect">
                <a:avLst/>
              </a:prstGeom>
              <a:ln w="12700">
                <a:miter lim="400000"/>
              </a:ln>
            </p:spPr>
            <p:txBody>
              <a:bodyPr wrap="none" lIns="0" tIns="0" rIns="0" bIns="0">
                <a:spAutoFit/>
              </a:bodyPr>
              <a:lstStyle/>
              <a:p>
                <a:pPr latinLnBrk="1">
                  <a:defRPr sz="18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sz="3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sz="3200"/>
              </a:p>
            </p:txBody>
          </p:sp>
        </mc:Choice>
        <mc:Fallback>
          <p:sp>
            <p:nvSpPr>
              <p:cNvPr id="60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030" y="1371600"/>
                <a:ext cx="3449640" cy="393794"/>
              </a:xfrm>
              <a:prstGeom prst="rect">
                <a:avLst/>
              </a:prstGeom>
              <a:blipFill>
                <a:blip r:embed="rId2"/>
                <a:stretch>
                  <a:fillRect l="-4029" t="-3125" r="-16117" b="-34375"/>
                </a:stretch>
              </a:blipFill>
              <a:ln w="12700">
                <a:miter lim="400000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 u="sng">
                <a:solidFill>
                  <a:srgbClr val="FF0000"/>
                </a:solidFill>
              </a:defRPr>
            </a:lvl1pPr>
          </a:lstStyle>
          <a:p>
            <a:r>
              <a:t>Solve using Quadratic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7" name="TextBox 3"/>
              <p:cNvSpPr txBox="1"/>
              <p:nvPr/>
            </p:nvSpPr>
            <p:spPr>
              <a:xfrm>
                <a:off x="3151948" y="1454632"/>
                <a:ext cx="2840104" cy="393794"/>
              </a:xfrm>
              <a:prstGeom prst="rect">
                <a:avLst/>
              </a:prstGeom>
              <a:ln w="12700">
                <a:miter lim="400000"/>
              </a:ln>
            </p:spPr>
            <p:txBody>
              <a:bodyPr wrap="none" lIns="0" tIns="0" rIns="0" bIns="0">
                <a:spAutoFit/>
              </a:bodyPr>
              <a:lstStyle/>
              <a:p>
                <a:pPr latinLnBrk="1">
                  <a:defRPr sz="18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sz="3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sz="3200"/>
              </a:p>
            </p:txBody>
          </p:sp>
        </mc:Choice>
        <mc:Fallback>
          <p:sp>
            <p:nvSpPr>
              <p:cNvPr id="607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948" y="1454632"/>
                <a:ext cx="2840104" cy="393794"/>
              </a:xfrm>
              <a:prstGeom prst="rect">
                <a:avLst/>
              </a:prstGeom>
              <a:blipFill>
                <a:blip r:embed="rId2"/>
                <a:stretch>
                  <a:fillRect l="-4911" t="-3125" r="-15179" b="-34375"/>
                </a:stretch>
              </a:blipFill>
              <a:ln w="12700">
                <a:miter lim="400000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 u="sng">
                <a:solidFill>
                  <a:srgbClr val="FF0000"/>
                </a:solidFill>
              </a:defRPr>
            </a:lvl1pPr>
          </a:lstStyle>
          <a:p>
            <a:r>
              <a:t>Solve using Quadratic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0" name="TextBox 3"/>
              <p:cNvSpPr txBox="1"/>
              <p:nvPr/>
            </p:nvSpPr>
            <p:spPr>
              <a:xfrm>
                <a:off x="3322320" y="1454632"/>
                <a:ext cx="2499361" cy="586433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45719" rIns="45719">
                <a:spAutoFit/>
              </a:bodyPr>
              <a:lstStyle/>
              <a:p>
                <a:pPr>
                  <a:defRPr sz="3200">
                    <a:latin typeface="Cambria Math"/>
                    <a:ea typeface="Cambria Math"/>
                    <a:cs typeface="Cambria Math"/>
                    <a:sym typeface="Cambria Math"/>
                  </a:defRPr>
                </a:pPr>
                <a14:m>
                  <m:oMath xmlns:m="http://schemas.openxmlformats.org/officeDocument/2006/math">
                    <m:sSup>
                      <m:sSupPr>
                        <m:ctrlPr>
                          <a:rPr sz="3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= -6</a:t>
                </a:r>
                <a:r>
                  <a:rPr b="1" i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x</a:t>
                </a:r>
                <a:r>
                  <a:rPr b="1">
                    <a:latin typeface="Times New Roman"/>
                    <a:ea typeface="Times New Roman"/>
                    <a:cs typeface="Times New Roman"/>
                    <a:sym typeface="Times New Roman"/>
                  </a:rPr>
                  <a:t> – 7</a:t>
                </a:r>
              </a:p>
            </p:txBody>
          </p:sp>
        </mc:Choice>
        <mc:Fallback>
          <p:sp>
            <p:nvSpPr>
              <p:cNvPr id="610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320" y="1454632"/>
                <a:ext cx="2499361" cy="586433"/>
              </a:xfrm>
              <a:prstGeom prst="rect">
                <a:avLst/>
              </a:prstGeom>
              <a:blipFill>
                <a:blip r:embed="rId2"/>
                <a:stretch>
                  <a:fillRect l="-4040" t="-6383" r="-3535" b="-38298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Macintosh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Solving Quadratic Equations: Quadratic Formula</vt:lpstr>
      <vt:lpstr>Solve using Quadratic Formula</vt:lpstr>
      <vt:lpstr>Solve using Quadratic Formula</vt:lpstr>
      <vt:lpstr>Solve using Quadratic Formula</vt:lpstr>
      <vt:lpstr>Solve using Quadratic Formula*</vt:lpstr>
      <vt:lpstr>Solve using Quadratic Formula</vt:lpstr>
      <vt:lpstr>Solve using Quadratic Formula</vt:lpstr>
      <vt:lpstr>Solve using Quadratic Formula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Quadratics Equations: Factoring and Square Roots</dc:title>
  <cp:lastModifiedBy>Terry Letterman</cp:lastModifiedBy>
  <cp:revision>2</cp:revision>
  <dcterms:modified xsi:type="dcterms:W3CDTF">2022-09-08T20:50:13Z</dcterms:modified>
</cp:coreProperties>
</file>