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1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5" r:id="rId4"/>
    <p:sldLayoutId id="2147483656" r:id="rId5"/>
    <p:sldLayoutId id="2147483657" r:id="rId6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traight Connector 3"/>
          <p:cNvSpPr/>
          <p:nvPr/>
        </p:nvSpPr>
        <p:spPr>
          <a:xfrm>
            <a:off x="182879" y="2808088"/>
            <a:ext cx="8743951" cy="1"/>
          </a:xfrm>
          <a:prstGeom prst="line">
            <a:avLst/>
          </a:prstGeom>
          <a:ln w="76200" cap="sq">
            <a:solidFill>
              <a:srgbClr val="32CD32"/>
            </a:solidFill>
            <a:prstDash val="dot"/>
            <a:headEnd type="triangle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2" name="TextBox 4"/>
          <p:cNvSpPr txBox="1"/>
          <p:nvPr/>
        </p:nvSpPr>
        <p:spPr>
          <a:xfrm>
            <a:off x="2183129" y="3505200"/>
            <a:ext cx="4857751" cy="1483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 = a(x – h)</a:t>
            </a:r>
            <a:r>
              <a:rPr baseline="30000"/>
              <a:t>2</a:t>
            </a:r>
            <a:r>
              <a:t> + k</a:t>
            </a:r>
          </a:p>
          <a:p>
            <a: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where (h, k) is the vertex</a:t>
            </a:r>
            <a:r>
              <a:rPr sz="2400"/>
              <a:t>. </a:t>
            </a:r>
          </a:p>
        </p:txBody>
      </p:sp>
      <p:sp>
        <p:nvSpPr>
          <p:cNvPr id="163" name="Vertex Form"/>
          <p:cNvSpPr txBox="1">
            <a:spLocks noGrp="1"/>
          </p:cNvSpPr>
          <p:nvPr>
            <p:ph type="title" idx="4294967295"/>
          </p:nvPr>
        </p:nvSpPr>
        <p:spPr>
          <a:xfrm>
            <a:off x="497204" y="602851"/>
            <a:ext cx="8229601" cy="1508126"/>
          </a:xfrm>
          <a:prstGeom prst="rect">
            <a:avLst/>
          </a:prstGeom>
        </p:spPr>
        <p:txBody>
          <a:bodyPr/>
          <a:lstStyle>
            <a:lvl1pPr>
              <a:defRPr sz="8800"/>
            </a:lvl1pPr>
          </a:lstStyle>
          <a:p>
            <a:r>
              <a:t>Vertex Form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Box 1"/>
          <p:cNvSpPr txBox="1"/>
          <p:nvPr/>
        </p:nvSpPr>
        <p:spPr>
          <a:xfrm>
            <a:off x="177927" y="190190"/>
            <a:ext cx="5439155" cy="335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1700" u="sng">
                <a:latin typeface="Arial - 26"/>
                <a:ea typeface="Arial - 26"/>
                <a:cs typeface="Arial - 26"/>
                <a:sym typeface="Arial - 26"/>
              </a:defRPr>
            </a:pPr>
            <a:r>
              <a:t>Example 1</a:t>
            </a:r>
            <a:r>
              <a:rPr u="none"/>
              <a:t>:  Graphing from Vertex Form</a:t>
            </a:r>
            <a:r>
              <a:rPr u="none">
                <a:solidFill>
                  <a:srgbClr val="930049"/>
                </a:solidFill>
              </a:rPr>
              <a:t>  </a:t>
            </a:r>
          </a:p>
        </p:txBody>
      </p:sp>
      <p:grpSp>
        <p:nvGrpSpPr>
          <p:cNvPr id="211" name="Group 47"/>
          <p:cNvGrpSpPr/>
          <p:nvPr/>
        </p:nvGrpSpPr>
        <p:grpSpPr>
          <a:xfrm>
            <a:off x="4137660" y="760757"/>
            <a:ext cx="4607549" cy="4485669"/>
            <a:chOff x="0" y="0"/>
            <a:chExt cx="4607547" cy="4485668"/>
          </a:xfrm>
        </p:grpSpPr>
        <p:grpSp>
          <p:nvGrpSpPr>
            <p:cNvPr id="208" name="Group 44"/>
            <p:cNvGrpSpPr/>
            <p:nvPr/>
          </p:nvGrpSpPr>
          <p:grpSpPr>
            <a:xfrm>
              <a:off x="160584" y="132998"/>
              <a:ext cx="4314931" cy="4219075"/>
              <a:chOff x="0" y="0"/>
              <a:chExt cx="4314930" cy="4219073"/>
            </a:xfrm>
          </p:grpSpPr>
          <p:sp>
            <p:nvSpPr>
              <p:cNvPr id="166" name="Freeform 2"/>
              <p:cNvSpPr/>
              <p:nvPr/>
            </p:nvSpPr>
            <p:spPr>
              <a:xfrm>
                <a:off x="0" y="9431"/>
                <a:ext cx="21495" cy="41948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7" name="Freeform 3"/>
              <p:cNvSpPr/>
              <p:nvPr/>
            </p:nvSpPr>
            <p:spPr>
              <a:xfrm>
                <a:off x="0" y="0"/>
                <a:ext cx="4313446" cy="21038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8" name="Freeform 4"/>
              <p:cNvSpPr/>
              <p:nvPr/>
            </p:nvSpPr>
            <p:spPr>
              <a:xfrm>
                <a:off x="15070" y="210863"/>
                <a:ext cx="4291091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9" name="Freeform 5"/>
              <p:cNvSpPr/>
              <p:nvPr/>
            </p:nvSpPr>
            <p:spPr>
              <a:xfrm>
                <a:off x="216543" y="10519"/>
                <a:ext cx="22484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0" name="Freeform 6"/>
              <p:cNvSpPr/>
              <p:nvPr/>
            </p:nvSpPr>
            <p:spPr>
              <a:xfrm>
                <a:off x="429752" y="9431"/>
                <a:ext cx="22359" cy="41948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1" name="Freeform 7"/>
              <p:cNvSpPr/>
              <p:nvPr/>
            </p:nvSpPr>
            <p:spPr>
              <a:xfrm>
                <a:off x="646047" y="10518"/>
                <a:ext cx="24706" cy="4196103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2" name="Freeform 8"/>
              <p:cNvSpPr/>
              <p:nvPr/>
            </p:nvSpPr>
            <p:spPr>
              <a:xfrm>
                <a:off x="856168" y="9431"/>
                <a:ext cx="25694" cy="419718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3" name="Freeform 9"/>
              <p:cNvSpPr/>
              <p:nvPr/>
            </p:nvSpPr>
            <p:spPr>
              <a:xfrm>
                <a:off x="1072464" y="10519"/>
                <a:ext cx="22360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4" name="Freeform 10"/>
              <p:cNvSpPr/>
              <p:nvPr/>
            </p:nvSpPr>
            <p:spPr>
              <a:xfrm>
                <a:off x="1289006" y="11607"/>
                <a:ext cx="24707" cy="4196102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5" name="Freeform 11"/>
              <p:cNvSpPr/>
              <p:nvPr/>
            </p:nvSpPr>
            <p:spPr>
              <a:xfrm>
                <a:off x="1503327" y="10519"/>
                <a:ext cx="23472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6" name="Freeform 12"/>
              <p:cNvSpPr/>
              <p:nvPr/>
            </p:nvSpPr>
            <p:spPr>
              <a:xfrm>
                <a:off x="1718511" y="12453"/>
                <a:ext cx="25819" cy="419380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7" name="Freeform 13"/>
              <p:cNvSpPr/>
              <p:nvPr/>
            </p:nvSpPr>
            <p:spPr>
              <a:xfrm>
                <a:off x="1927396" y="10519"/>
                <a:ext cx="27795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Freeform 14"/>
              <p:cNvSpPr/>
              <p:nvPr/>
            </p:nvSpPr>
            <p:spPr>
              <a:xfrm>
                <a:off x="2145176" y="11606"/>
                <a:ext cx="22359" cy="419187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9" name="Freeform 15"/>
              <p:cNvSpPr/>
              <p:nvPr/>
            </p:nvSpPr>
            <p:spPr>
              <a:xfrm>
                <a:off x="2361471" y="11607"/>
                <a:ext cx="24583" cy="419295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0" name="Freeform 16"/>
              <p:cNvSpPr/>
              <p:nvPr/>
            </p:nvSpPr>
            <p:spPr>
              <a:xfrm>
                <a:off x="2575789" y="11607"/>
                <a:ext cx="23471" cy="419380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Freeform 17"/>
              <p:cNvSpPr/>
              <p:nvPr/>
            </p:nvSpPr>
            <p:spPr>
              <a:xfrm>
                <a:off x="2791224" y="12453"/>
                <a:ext cx="25817" cy="419610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2" name="Freeform 18"/>
              <p:cNvSpPr/>
              <p:nvPr/>
            </p:nvSpPr>
            <p:spPr>
              <a:xfrm>
                <a:off x="3000105" y="10518"/>
                <a:ext cx="27796" cy="41971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3" name="Freeform 19"/>
              <p:cNvSpPr/>
              <p:nvPr/>
            </p:nvSpPr>
            <p:spPr>
              <a:xfrm>
                <a:off x="3217514" y="11607"/>
                <a:ext cx="24707" cy="419501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4" name="Freeform 20"/>
              <p:cNvSpPr/>
              <p:nvPr/>
            </p:nvSpPr>
            <p:spPr>
              <a:xfrm>
                <a:off x="3433811" y="12453"/>
                <a:ext cx="26684" cy="419610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Freeform 21"/>
              <p:cNvSpPr/>
              <p:nvPr/>
            </p:nvSpPr>
            <p:spPr>
              <a:xfrm>
                <a:off x="3648128" y="11607"/>
                <a:ext cx="25817" cy="419501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6" name="Freeform 22"/>
              <p:cNvSpPr/>
              <p:nvPr/>
            </p:nvSpPr>
            <p:spPr>
              <a:xfrm>
                <a:off x="3862449" y="11606"/>
                <a:ext cx="27797" cy="419719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7" name="Freeform 23"/>
              <p:cNvSpPr/>
              <p:nvPr/>
            </p:nvSpPr>
            <p:spPr>
              <a:xfrm>
                <a:off x="4072571" y="11606"/>
                <a:ext cx="30018" cy="419719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8" name="Freeform 24"/>
              <p:cNvSpPr/>
              <p:nvPr/>
            </p:nvSpPr>
            <p:spPr>
              <a:xfrm>
                <a:off x="4283674" y="8341"/>
                <a:ext cx="31257" cy="419791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9" name="Freeform 25"/>
              <p:cNvSpPr/>
              <p:nvPr/>
            </p:nvSpPr>
            <p:spPr>
              <a:xfrm>
                <a:off x="12724" y="421483"/>
                <a:ext cx="4286888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0" name="Freeform 26"/>
              <p:cNvSpPr/>
              <p:nvPr/>
            </p:nvSpPr>
            <p:spPr>
              <a:xfrm>
                <a:off x="13836" y="630410"/>
                <a:ext cx="4293437" cy="218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1" name="Freeform 27"/>
              <p:cNvSpPr/>
              <p:nvPr/>
            </p:nvSpPr>
            <p:spPr>
              <a:xfrm>
                <a:off x="11859" y="835713"/>
                <a:ext cx="4294302" cy="230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2" name="Freeform 28"/>
              <p:cNvSpPr/>
              <p:nvPr/>
            </p:nvSpPr>
            <p:spPr>
              <a:xfrm>
                <a:off x="16183" y="1888819"/>
                <a:ext cx="4294177" cy="2297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3" name="Freeform 29"/>
              <p:cNvSpPr/>
              <p:nvPr/>
            </p:nvSpPr>
            <p:spPr>
              <a:xfrm>
                <a:off x="13836" y="1680133"/>
                <a:ext cx="4294300" cy="2297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4" name="Freeform 30"/>
              <p:cNvSpPr/>
              <p:nvPr/>
            </p:nvSpPr>
            <p:spPr>
              <a:xfrm>
                <a:off x="13836" y="1469269"/>
                <a:ext cx="4286887" cy="22973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5" name="Freeform 31"/>
              <p:cNvSpPr/>
              <p:nvPr/>
            </p:nvSpPr>
            <p:spPr>
              <a:xfrm>
                <a:off x="16182" y="1258647"/>
                <a:ext cx="4293311" cy="218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6" name="Freeform 32"/>
              <p:cNvSpPr/>
              <p:nvPr/>
            </p:nvSpPr>
            <p:spPr>
              <a:xfrm>
                <a:off x="15070" y="1049720"/>
                <a:ext cx="4281457" cy="2188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7" name="Freeform 33"/>
              <p:cNvSpPr/>
              <p:nvPr/>
            </p:nvSpPr>
            <p:spPr>
              <a:xfrm>
                <a:off x="12724" y="2096296"/>
                <a:ext cx="4285775" cy="2200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Freeform 34"/>
              <p:cNvSpPr/>
              <p:nvPr/>
            </p:nvSpPr>
            <p:spPr>
              <a:xfrm>
                <a:off x="11859" y="2307280"/>
                <a:ext cx="4293436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9" name="Freeform 35"/>
              <p:cNvSpPr/>
              <p:nvPr/>
            </p:nvSpPr>
            <p:spPr>
              <a:xfrm>
                <a:off x="10748" y="2518145"/>
                <a:ext cx="4291087" cy="2297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0" name="Freeform 36"/>
              <p:cNvSpPr/>
              <p:nvPr/>
            </p:nvSpPr>
            <p:spPr>
              <a:xfrm>
                <a:off x="11859" y="2726830"/>
                <a:ext cx="4294302" cy="2297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1" name="Freeform 37"/>
              <p:cNvSpPr/>
              <p:nvPr/>
            </p:nvSpPr>
            <p:spPr>
              <a:xfrm>
                <a:off x="10748" y="2932374"/>
                <a:ext cx="4294174" cy="2309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2" name="Freeform 38"/>
              <p:cNvSpPr/>
              <p:nvPr/>
            </p:nvSpPr>
            <p:spPr>
              <a:xfrm>
                <a:off x="13836" y="3981005"/>
                <a:ext cx="4294300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3" name="Freeform 39"/>
              <p:cNvSpPr/>
              <p:nvPr/>
            </p:nvSpPr>
            <p:spPr>
              <a:xfrm>
                <a:off x="13836" y="3775340"/>
                <a:ext cx="4295412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4" name="Freeform 40"/>
              <p:cNvSpPr/>
              <p:nvPr/>
            </p:nvSpPr>
            <p:spPr>
              <a:xfrm>
                <a:off x="10747" y="3565567"/>
                <a:ext cx="4293434" cy="2309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5" name="Freeform 41"/>
              <p:cNvSpPr/>
              <p:nvPr/>
            </p:nvSpPr>
            <p:spPr>
              <a:xfrm>
                <a:off x="11859" y="3354945"/>
                <a:ext cx="4294302" cy="2309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6" name="Freeform 42"/>
              <p:cNvSpPr/>
              <p:nvPr/>
            </p:nvSpPr>
            <p:spPr>
              <a:xfrm>
                <a:off x="11859" y="3146378"/>
                <a:ext cx="4288868" cy="22972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7" name="Freeform 43"/>
              <p:cNvSpPr/>
              <p:nvPr/>
            </p:nvSpPr>
            <p:spPr>
              <a:xfrm>
                <a:off x="0" y="4193805"/>
                <a:ext cx="4314684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209" name="Straight Connector 45"/>
            <p:cNvSpPr/>
            <p:nvPr/>
          </p:nvSpPr>
          <p:spPr>
            <a:xfrm flipV="1">
              <a:off x="2297658" y="0"/>
              <a:ext cx="1" cy="4485669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0" name="Straight Connector 46"/>
            <p:cNvSpPr/>
            <p:nvPr/>
          </p:nvSpPr>
          <p:spPr>
            <a:xfrm>
              <a:off x="-1" y="2212571"/>
              <a:ext cx="4607549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12" name="TextBox 49"/>
          <p:cNvSpPr txBox="1"/>
          <p:nvPr/>
        </p:nvSpPr>
        <p:spPr>
          <a:xfrm>
            <a:off x="406529" y="2626841"/>
            <a:ext cx="2524322" cy="1986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Direction: _____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Vertex: ______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Axis: _______ </a:t>
            </a:r>
          </a:p>
        </p:txBody>
      </p:sp>
      <p:sp>
        <p:nvSpPr>
          <p:cNvPr id="213" name="TextBox 48"/>
          <p:cNvSpPr txBox="1"/>
          <p:nvPr/>
        </p:nvSpPr>
        <p:spPr>
          <a:xfrm>
            <a:off x="731517" y="601367"/>
            <a:ext cx="3360422" cy="544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 = 2(x – 1) </a:t>
            </a:r>
            <a:r>
              <a:rPr baseline="30000"/>
              <a:t>2</a:t>
            </a:r>
            <a:r>
              <a:t> + 2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Box 1"/>
          <p:cNvSpPr txBox="1"/>
          <p:nvPr/>
        </p:nvSpPr>
        <p:spPr>
          <a:xfrm>
            <a:off x="177927" y="190190"/>
            <a:ext cx="5439155" cy="335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1700" u="sng">
                <a:latin typeface="Arial - 26"/>
                <a:ea typeface="Arial - 26"/>
                <a:cs typeface="Arial - 26"/>
                <a:sym typeface="Arial - 26"/>
              </a:defRPr>
            </a:pPr>
            <a:r>
              <a:t>Example 2</a:t>
            </a:r>
            <a:r>
              <a:rPr u="none"/>
              <a:t>:  Graphing from Vertex Form</a:t>
            </a:r>
            <a:r>
              <a:rPr u="none">
                <a:solidFill>
                  <a:srgbClr val="930049"/>
                </a:solidFill>
              </a:rPr>
              <a:t>  </a:t>
            </a:r>
          </a:p>
        </p:txBody>
      </p:sp>
      <p:grpSp>
        <p:nvGrpSpPr>
          <p:cNvPr id="261" name="Group 47"/>
          <p:cNvGrpSpPr/>
          <p:nvPr/>
        </p:nvGrpSpPr>
        <p:grpSpPr>
          <a:xfrm>
            <a:off x="4137660" y="760757"/>
            <a:ext cx="4607549" cy="4485669"/>
            <a:chOff x="0" y="0"/>
            <a:chExt cx="4607547" cy="4485668"/>
          </a:xfrm>
        </p:grpSpPr>
        <p:grpSp>
          <p:nvGrpSpPr>
            <p:cNvPr id="258" name="Group 44"/>
            <p:cNvGrpSpPr/>
            <p:nvPr/>
          </p:nvGrpSpPr>
          <p:grpSpPr>
            <a:xfrm>
              <a:off x="160584" y="132998"/>
              <a:ext cx="4314931" cy="4219075"/>
              <a:chOff x="0" y="0"/>
              <a:chExt cx="4314930" cy="4219073"/>
            </a:xfrm>
          </p:grpSpPr>
          <p:sp>
            <p:nvSpPr>
              <p:cNvPr id="216" name="Freeform 2"/>
              <p:cNvSpPr/>
              <p:nvPr/>
            </p:nvSpPr>
            <p:spPr>
              <a:xfrm>
                <a:off x="0" y="9431"/>
                <a:ext cx="21495" cy="41948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7" name="Freeform 3"/>
              <p:cNvSpPr/>
              <p:nvPr/>
            </p:nvSpPr>
            <p:spPr>
              <a:xfrm>
                <a:off x="0" y="0"/>
                <a:ext cx="4313446" cy="21038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8" name="Freeform 4"/>
              <p:cNvSpPr/>
              <p:nvPr/>
            </p:nvSpPr>
            <p:spPr>
              <a:xfrm>
                <a:off x="15070" y="210863"/>
                <a:ext cx="4291091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9" name="Freeform 5"/>
              <p:cNvSpPr/>
              <p:nvPr/>
            </p:nvSpPr>
            <p:spPr>
              <a:xfrm>
                <a:off x="216543" y="10519"/>
                <a:ext cx="22484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0" name="Freeform 6"/>
              <p:cNvSpPr/>
              <p:nvPr/>
            </p:nvSpPr>
            <p:spPr>
              <a:xfrm>
                <a:off x="429752" y="9431"/>
                <a:ext cx="22359" cy="41948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1" name="Freeform 7"/>
              <p:cNvSpPr/>
              <p:nvPr/>
            </p:nvSpPr>
            <p:spPr>
              <a:xfrm>
                <a:off x="646047" y="10518"/>
                <a:ext cx="24706" cy="4196103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2" name="Freeform 8"/>
              <p:cNvSpPr/>
              <p:nvPr/>
            </p:nvSpPr>
            <p:spPr>
              <a:xfrm>
                <a:off x="856168" y="9431"/>
                <a:ext cx="25694" cy="419718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3" name="Freeform 9"/>
              <p:cNvSpPr/>
              <p:nvPr/>
            </p:nvSpPr>
            <p:spPr>
              <a:xfrm>
                <a:off x="1072464" y="10519"/>
                <a:ext cx="22360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4" name="Freeform 10"/>
              <p:cNvSpPr/>
              <p:nvPr/>
            </p:nvSpPr>
            <p:spPr>
              <a:xfrm>
                <a:off x="1289006" y="11607"/>
                <a:ext cx="24707" cy="4196102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5" name="Freeform 11"/>
              <p:cNvSpPr/>
              <p:nvPr/>
            </p:nvSpPr>
            <p:spPr>
              <a:xfrm>
                <a:off x="1503327" y="10519"/>
                <a:ext cx="23472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6" name="Freeform 12"/>
              <p:cNvSpPr/>
              <p:nvPr/>
            </p:nvSpPr>
            <p:spPr>
              <a:xfrm>
                <a:off x="1718511" y="12453"/>
                <a:ext cx="25819" cy="419380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7" name="Freeform 13"/>
              <p:cNvSpPr/>
              <p:nvPr/>
            </p:nvSpPr>
            <p:spPr>
              <a:xfrm>
                <a:off x="1927396" y="10519"/>
                <a:ext cx="27795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8" name="Freeform 14"/>
              <p:cNvSpPr/>
              <p:nvPr/>
            </p:nvSpPr>
            <p:spPr>
              <a:xfrm>
                <a:off x="2145176" y="11606"/>
                <a:ext cx="22359" cy="419187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9" name="Freeform 15"/>
              <p:cNvSpPr/>
              <p:nvPr/>
            </p:nvSpPr>
            <p:spPr>
              <a:xfrm>
                <a:off x="2361471" y="11607"/>
                <a:ext cx="24583" cy="419295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0" name="Freeform 16"/>
              <p:cNvSpPr/>
              <p:nvPr/>
            </p:nvSpPr>
            <p:spPr>
              <a:xfrm>
                <a:off x="2575789" y="11607"/>
                <a:ext cx="23471" cy="419380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1" name="Freeform 17"/>
              <p:cNvSpPr/>
              <p:nvPr/>
            </p:nvSpPr>
            <p:spPr>
              <a:xfrm>
                <a:off x="2791224" y="12453"/>
                <a:ext cx="25817" cy="419610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2" name="Freeform 18"/>
              <p:cNvSpPr/>
              <p:nvPr/>
            </p:nvSpPr>
            <p:spPr>
              <a:xfrm>
                <a:off x="3000105" y="10518"/>
                <a:ext cx="27796" cy="41971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3" name="Freeform 19"/>
              <p:cNvSpPr/>
              <p:nvPr/>
            </p:nvSpPr>
            <p:spPr>
              <a:xfrm>
                <a:off x="3217514" y="11607"/>
                <a:ext cx="24707" cy="419501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4" name="Freeform 20"/>
              <p:cNvSpPr/>
              <p:nvPr/>
            </p:nvSpPr>
            <p:spPr>
              <a:xfrm>
                <a:off x="3433811" y="12453"/>
                <a:ext cx="26684" cy="419610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5" name="Freeform 21"/>
              <p:cNvSpPr/>
              <p:nvPr/>
            </p:nvSpPr>
            <p:spPr>
              <a:xfrm>
                <a:off x="3648128" y="11607"/>
                <a:ext cx="25817" cy="419501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6" name="Freeform 22"/>
              <p:cNvSpPr/>
              <p:nvPr/>
            </p:nvSpPr>
            <p:spPr>
              <a:xfrm>
                <a:off x="3862449" y="11606"/>
                <a:ext cx="27797" cy="419719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7" name="Freeform 23"/>
              <p:cNvSpPr/>
              <p:nvPr/>
            </p:nvSpPr>
            <p:spPr>
              <a:xfrm>
                <a:off x="4072571" y="11606"/>
                <a:ext cx="30018" cy="419719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8" name="Freeform 24"/>
              <p:cNvSpPr/>
              <p:nvPr/>
            </p:nvSpPr>
            <p:spPr>
              <a:xfrm>
                <a:off x="4283674" y="8341"/>
                <a:ext cx="31257" cy="419791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9" name="Freeform 25"/>
              <p:cNvSpPr/>
              <p:nvPr/>
            </p:nvSpPr>
            <p:spPr>
              <a:xfrm>
                <a:off x="12724" y="421483"/>
                <a:ext cx="4286888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0" name="Freeform 26"/>
              <p:cNvSpPr/>
              <p:nvPr/>
            </p:nvSpPr>
            <p:spPr>
              <a:xfrm>
                <a:off x="13836" y="630410"/>
                <a:ext cx="4293437" cy="218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1" name="Freeform 27"/>
              <p:cNvSpPr/>
              <p:nvPr/>
            </p:nvSpPr>
            <p:spPr>
              <a:xfrm>
                <a:off x="11859" y="835713"/>
                <a:ext cx="4294302" cy="230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2" name="Freeform 28"/>
              <p:cNvSpPr/>
              <p:nvPr/>
            </p:nvSpPr>
            <p:spPr>
              <a:xfrm>
                <a:off x="16183" y="1888819"/>
                <a:ext cx="4294177" cy="2297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3" name="Freeform 29"/>
              <p:cNvSpPr/>
              <p:nvPr/>
            </p:nvSpPr>
            <p:spPr>
              <a:xfrm>
                <a:off x="13836" y="1680133"/>
                <a:ext cx="4294300" cy="2297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4" name="Freeform 30"/>
              <p:cNvSpPr/>
              <p:nvPr/>
            </p:nvSpPr>
            <p:spPr>
              <a:xfrm>
                <a:off x="13836" y="1469269"/>
                <a:ext cx="4286887" cy="22973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5" name="Freeform 31"/>
              <p:cNvSpPr/>
              <p:nvPr/>
            </p:nvSpPr>
            <p:spPr>
              <a:xfrm>
                <a:off x="16182" y="1258647"/>
                <a:ext cx="4293311" cy="218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6" name="Freeform 32"/>
              <p:cNvSpPr/>
              <p:nvPr/>
            </p:nvSpPr>
            <p:spPr>
              <a:xfrm>
                <a:off x="15070" y="1049720"/>
                <a:ext cx="4281457" cy="2188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7" name="Freeform 33"/>
              <p:cNvSpPr/>
              <p:nvPr/>
            </p:nvSpPr>
            <p:spPr>
              <a:xfrm>
                <a:off x="12724" y="2096296"/>
                <a:ext cx="4285775" cy="2200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8" name="Freeform 34"/>
              <p:cNvSpPr/>
              <p:nvPr/>
            </p:nvSpPr>
            <p:spPr>
              <a:xfrm>
                <a:off x="11859" y="2307280"/>
                <a:ext cx="4293436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9" name="Freeform 35"/>
              <p:cNvSpPr/>
              <p:nvPr/>
            </p:nvSpPr>
            <p:spPr>
              <a:xfrm>
                <a:off x="10748" y="2518145"/>
                <a:ext cx="4291087" cy="2297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0" name="Freeform 36"/>
              <p:cNvSpPr/>
              <p:nvPr/>
            </p:nvSpPr>
            <p:spPr>
              <a:xfrm>
                <a:off x="11859" y="2726830"/>
                <a:ext cx="4294302" cy="2297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1" name="Freeform 37"/>
              <p:cNvSpPr/>
              <p:nvPr/>
            </p:nvSpPr>
            <p:spPr>
              <a:xfrm>
                <a:off x="10748" y="2932374"/>
                <a:ext cx="4294174" cy="2309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2" name="Freeform 38"/>
              <p:cNvSpPr/>
              <p:nvPr/>
            </p:nvSpPr>
            <p:spPr>
              <a:xfrm>
                <a:off x="13836" y="3981005"/>
                <a:ext cx="4294300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3" name="Freeform 39"/>
              <p:cNvSpPr/>
              <p:nvPr/>
            </p:nvSpPr>
            <p:spPr>
              <a:xfrm>
                <a:off x="13836" y="3775340"/>
                <a:ext cx="4295412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4" name="Freeform 40"/>
              <p:cNvSpPr/>
              <p:nvPr/>
            </p:nvSpPr>
            <p:spPr>
              <a:xfrm>
                <a:off x="10747" y="3565567"/>
                <a:ext cx="4293434" cy="2309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5" name="Freeform 41"/>
              <p:cNvSpPr/>
              <p:nvPr/>
            </p:nvSpPr>
            <p:spPr>
              <a:xfrm>
                <a:off x="11859" y="3354945"/>
                <a:ext cx="4294302" cy="2309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6" name="Freeform 42"/>
              <p:cNvSpPr/>
              <p:nvPr/>
            </p:nvSpPr>
            <p:spPr>
              <a:xfrm>
                <a:off x="11859" y="3146378"/>
                <a:ext cx="4288868" cy="22972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7" name="Freeform 43"/>
              <p:cNvSpPr/>
              <p:nvPr/>
            </p:nvSpPr>
            <p:spPr>
              <a:xfrm>
                <a:off x="0" y="4193805"/>
                <a:ext cx="4314684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259" name="Straight Connector 45"/>
            <p:cNvSpPr/>
            <p:nvPr/>
          </p:nvSpPr>
          <p:spPr>
            <a:xfrm flipV="1">
              <a:off x="2297658" y="0"/>
              <a:ext cx="1" cy="4485669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0" name="Straight Connector 46"/>
            <p:cNvSpPr/>
            <p:nvPr/>
          </p:nvSpPr>
          <p:spPr>
            <a:xfrm>
              <a:off x="-1" y="2212571"/>
              <a:ext cx="4607549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62" name="TextBox 49"/>
          <p:cNvSpPr txBox="1"/>
          <p:nvPr/>
        </p:nvSpPr>
        <p:spPr>
          <a:xfrm>
            <a:off x="424671" y="3087186"/>
            <a:ext cx="2524323" cy="2304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Direction: _____</a:t>
            </a:r>
            <a:br/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Vertex: ______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Axis: _______ </a:t>
            </a:r>
          </a:p>
        </p:txBody>
      </p:sp>
      <p:sp>
        <p:nvSpPr>
          <p:cNvPr id="263" name="Rectangle 48"/>
          <p:cNvSpPr txBox="1"/>
          <p:nvPr/>
        </p:nvSpPr>
        <p:spPr>
          <a:xfrm>
            <a:off x="638965" y="853575"/>
            <a:ext cx="2797468" cy="544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 = (x + 3) </a:t>
            </a:r>
            <a:r>
              <a:rPr baseline="30000"/>
              <a:t>2</a:t>
            </a:r>
            <a:r>
              <a:t> – 1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Box 1"/>
          <p:cNvSpPr txBox="1"/>
          <p:nvPr/>
        </p:nvSpPr>
        <p:spPr>
          <a:xfrm>
            <a:off x="177927" y="190190"/>
            <a:ext cx="5439155" cy="335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1700" u="sng">
                <a:latin typeface="Arial - 26"/>
                <a:ea typeface="Arial - 26"/>
                <a:cs typeface="Arial - 26"/>
                <a:sym typeface="Arial - 26"/>
              </a:defRPr>
            </a:pPr>
            <a:r>
              <a:t>Example 3</a:t>
            </a:r>
            <a:r>
              <a:rPr u="none"/>
              <a:t>:  Graphing from Vertex Form</a:t>
            </a:r>
            <a:r>
              <a:rPr u="none">
                <a:solidFill>
                  <a:srgbClr val="930049"/>
                </a:solidFill>
              </a:rPr>
              <a:t>  </a:t>
            </a:r>
          </a:p>
        </p:txBody>
      </p:sp>
      <p:grpSp>
        <p:nvGrpSpPr>
          <p:cNvPr id="311" name="Group 47"/>
          <p:cNvGrpSpPr/>
          <p:nvPr/>
        </p:nvGrpSpPr>
        <p:grpSpPr>
          <a:xfrm>
            <a:off x="4137660" y="760757"/>
            <a:ext cx="4607549" cy="4485669"/>
            <a:chOff x="0" y="0"/>
            <a:chExt cx="4607547" cy="4485668"/>
          </a:xfrm>
        </p:grpSpPr>
        <p:grpSp>
          <p:nvGrpSpPr>
            <p:cNvPr id="308" name="Group 44"/>
            <p:cNvGrpSpPr/>
            <p:nvPr/>
          </p:nvGrpSpPr>
          <p:grpSpPr>
            <a:xfrm>
              <a:off x="160584" y="132998"/>
              <a:ext cx="4314931" cy="4219075"/>
              <a:chOff x="0" y="0"/>
              <a:chExt cx="4314930" cy="4219073"/>
            </a:xfrm>
          </p:grpSpPr>
          <p:sp>
            <p:nvSpPr>
              <p:cNvPr id="266" name="Freeform 2"/>
              <p:cNvSpPr/>
              <p:nvPr/>
            </p:nvSpPr>
            <p:spPr>
              <a:xfrm>
                <a:off x="0" y="9431"/>
                <a:ext cx="21495" cy="41948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7" name="Freeform 3"/>
              <p:cNvSpPr/>
              <p:nvPr/>
            </p:nvSpPr>
            <p:spPr>
              <a:xfrm>
                <a:off x="0" y="0"/>
                <a:ext cx="4313446" cy="21038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8" name="Freeform 4"/>
              <p:cNvSpPr/>
              <p:nvPr/>
            </p:nvSpPr>
            <p:spPr>
              <a:xfrm>
                <a:off x="15070" y="210863"/>
                <a:ext cx="4291091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9" name="Freeform 5"/>
              <p:cNvSpPr/>
              <p:nvPr/>
            </p:nvSpPr>
            <p:spPr>
              <a:xfrm>
                <a:off x="216543" y="10519"/>
                <a:ext cx="22484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0" name="Freeform 6"/>
              <p:cNvSpPr/>
              <p:nvPr/>
            </p:nvSpPr>
            <p:spPr>
              <a:xfrm>
                <a:off x="429752" y="9431"/>
                <a:ext cx="22359" cy="41948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1" name="Freeform 7"/>
              <p:cNvSpPr/>
              <p:nvPr/>
            </p:nvSpPr>
            <p:spPr>
              <a:xfrm>
                <a:off x="646047" y="10518"/>
                <a:ext cx="24706" cy="4196103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2" name="Freeform 8"/>
              <p:cNvSpPr/>
              <p:nvPr/>
            </p:nvSpPr>
            <p:spPr>
              <a:xfrm>
                <a:off x="856168" y="9431"/>
                <a:ext cx="25694" cy="419718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3" name="Freeform 9"/>
              <p:cNvSpPr/>
              <p:nvPr/>
            </p:nvSpPr>
            <p:spPr>
              <a:xfrm>
                <a:off x="1072464" y="10519"/>
                <a:ext cx="22360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4" name="Freeform 10"/>
              <p:cNvSpPr/>
              <p:nvPr/>
            </p:nvSpPr>
            <p:spPr>
              <a:xfrm>
                <a:off x="1289006" y="11607"/>
                <a:ext cx="24707" cy="4196102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5" name="Freeform 11"/>
              <p:cNvSpPr/>
              <p:nvPr/>
            </p:nvSpPr>
            <p:spPr>
              <a:xfrm>
                <a:off x="1503327" y="10519"/>
                <a:ext cx="23472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6" name="Freeform 12"/>
              <p:cNvSpPr/>
              <p:nvPr/>
            </p:nvSpPr>
            <p:spPr>
              <a:xfrm>
                <a:off x="1718511" y="12453"/>
                <a:ext cx="25819" cy="419380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7" name="Freeform 13"/>
              <p:cNvSpPr/>
              <p:nvPr/>
            </p:nvSpPr>
            <p:spPr>
              <a:xfrm>
                <a:off x="1927396" y="10519"/>
                <a:ext cx="27795" cy="419489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8" name="Freeform 14"/>
              <p:cNvSpPr/>
              <p:nvPr/>
            </p:nvSpPr>
            <p:spPr>
              <a:xfrm>
                <a:off x="2145176" y="11606"/>
                <a:ext cx="22359" cy="419187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9" name="Freeform 15"/>
              <p:cNvSpPr/>
              <p:nvPr/>
            </p:nvSpPr>
            <p:spPr>
              <a:xfrm>
                <a:off x="2361471" y="11607"/>
                <a:ext cx="24583" cy="419295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0" name="Freeform 16"/>
              <p:cNvSpPr/>
              <p:nvPr/>
            </p:nvSpPr>
            <p:spPr>
              <a:xfrm>
                <a:off x="2575789" y="11607"/>
                <a:ext cx="23471" cy="419380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1" name="Freeform 17"/>
              <p:cNvSpPr/>
              <p:nvPr/>
            </p:nvSpPr>
            <p:spPr>
              <a:xfrm>
                <a:off x="2791224" y="12453"/>
                <a:ext cx="25817" cy="419610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2" name="Freeform 18"/>
              <p:cNvSpPr/>
              <p:nvPr/>
            </p:nvSpPr>
            <p:spPr>
              <a:xfrm>
                <a:off x="3000105" y="10518"/>
                <a:ext cx="27796" cy="41971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3" name="Freeform 19"/>
              <p:cNvSpPr/>
              <p:nvPr/>
            </p:nvSpPr>
            <p:spPr>
              <a:xfrm>
                <a:off x="3217514" y="11607"/>
                <a:ext cx="24707" cy="419501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4" name="Freeform 20"/>
              <p:cNvSpPr/>
              <p:nvPr/>
            </p:nvSpPr>
            <p:spPr>
              <a:xfrm>
                <a:off x="3433811" y="12453"/>
                <a:ext cx="26684" cy="419610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5" name="Freeform 21"/>
              <p:cNvSpPr/>
              <p:nvPr/>
            </p:nvSpPr>
            <p:spPr>
              <a:xfrm>
                <a:off x="3648128" y="11607"/>
                <a:ext cx="25817" cy="419501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6" name="Freeform 22"/>
              <p:cNvSpPr/>
              <p:nvPr/>
            </p:nvSpPr>
            <p:spPr>
              <a:xfrm>
                <a:off x="3862449" y="11606"/>
                <a:ext cx="27797" cy="419719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7" name="Freeform 23"/>
              <p:cNvSpPr/>
              <p:nvPr/>
            </p:nvSpPr>
            <p:spPr>
              <a:xfrm>
                <a:off x="4072571" y="11606"/>
                <a:ext cx="30018" cy="4197190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8" name="Freeform 24"/>
              <p:cNvSpPr/>
              <p:nvPr/>
            </p:nvSpPr>
            <p:spPr>
              <a:xfrm>
                <a:off x="4283674" y="8341"/>
                <a:ext cx="31257" cy="419791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9" name="Freeform 25"/>
              <p:cNvSpPr/>
              <p:nvPr/>
            </p:nvSpPr>
            <p:spPr>
              <a:xfrm>
                <a:off x="12724" y="421483"/>
                <a:ext cx="4286888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0" name="Freeform 26"/>
              <p:cNvSpPr/>
              <p:nvPr/>
            </p:nvSpPr>
            <p:spPr>
              <a:xfrm>
                <a:off x="13836" y="630410"/>
                <a:ext cx="4293437" cy="218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1" name="Freeform 27"/>
              <p:cNvSpPr/>
              <p:nvPr/>
            </p:nvSpPr>
            <p:spPr>
              <a:xfrm>
                <a:off x="11859" y="835713"/>
                <a:ext cx="4294302" cy="2309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2" name="Freeform 28"/>
              <p:cNvSpPr/>
              <p:nvPr/>
            </p:nvSpPr>
            <p:spPr>
              <a:xfrm>
                <a:off x="16183" y="1888819"/>
                <a:ext cx="4294177" cy="2297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3" name="Freeform 29"/>
              <p:cNvSpPr/>
              <p:nvPr/>
            </p:nvSpPr>
            <p:spPr>
              <a:xfrm>
                <a:off x="13836" y="1680133"/>
                <a:ext cx="4294300" cy="2297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4" name="Freeform 30"/>
              <p:cNvSpPr/>
              <p:nvPr/>
            </p:nvSpPr>
            <p:spPr>
              <a:xfrm>
                <a:off x="13836" y="1469269"/>
                <a:ext cx="4286887" cy="22973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5" name="Freeform 31"/>
              <p:cNvSpPr/>
              <p:nvPr/>
            </p:nvSpPr>
            <p:spPr>
              <a:xfrm>
                <a:off x="16182" y="1258647"/>
                <a:ext cx="4293311" cy="2188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6" name="Freeform 32"/>
              <p:cNvSpPr/>
              <p:nvPr/>
            </p:nvSpPr>
            <p:spPr>
              <a:xfrm>
                <a:off x="15070" y="1049720"/>
                <a:ext cx="4281457" cy="2188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7" name="Freeform 33"/>
              <p:cNvSpPr/>
              <p:nvPr/>
            </p:nvSpPr>
            <p:spPr>
              <a:xfrm>
                <a:off x="12724" y="2096296"/>
                <a:ext cx="4285775" cy="22005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8" name="Freeform 34"/>
              <p:cNvSpPr/>
              <p:nvPr/>
            </p:nvSpPr>
            <p:spPr>
              <a:xfrm>
                <a:off x="11859" y="2307280"/>
                <a:ext cx="4293436" cy="21884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9" name="Freeform 35"/>
              <p:cNvSpPr/>
              <p:nvPr/>
            </p:nvSpPr>
            <p:spPr>
              <a:xfrm>
                <a:off x="10748" y="2518145"/>
                <a:ext cx="4291087" cy="2297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0" name="Freeform 36"/>
              <p:cNvSpPr/>
              <p:nvPr/>
            </p:nvSpPr>
            <p:spPr>
              <a:xfrm>
                <a:off x="11859" y="2726830"/>
                <a:ext cx="4294302" cy="22971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1" name="Freeform 37"/>
              <p:cNvSpPr/>
              <p:nvPr/>
            </p:nvSpPr>
            <p:spPr>
              <a:xfrm>
                <a:off x="10748" y="2932374"/>
                <a:ext cx="4294174" cy="23097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2" name="Freeform 38"/>
              <p:cNvSpPr/>
              <p:nvPr/>
            </p:nvSpPr>
            <p:spPr>
              <a:xfrm>
                <a:off x="13836" y="3981005"/>
                <a:ext cx="4294300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3" name="Freeform 39"/>
              <p:cNvSpPr/>
              <p:nvPr/>
            </p:nvSpPr>
            <p:spPr>
              <a:xfrm>
                <a:off x="13836" y="3775340"/>
                <a:ext cx="4295412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4" name="Freeform 40"/>
              <p:cNvSpPr/>
              <p:nvPr/>
            </p:nvSpPr>
            <p:spPr>
              <a:xfrm>
                <a:off x="10747" y="3565567"/>
                <a:ext cx="4293434" cy="2309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5" name="Freeform 41"/>
              <p:cNvSpPr/>
              <p:nvPr/>
            </p:nvSpPr>
            <p:spPr>
              <a:xfrm>
                <a:off x="11859" y="3354945"/>
                <a:ext cx="4294302" cy="23096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6" name="Freeform 42"/>
              <p:cNvSpPr/>
              <p:nvPr/>
            </p:nvSpPr>
            <p:spPr>
              <a:xfrm>
                <a:off x="11859" y="3146378"/>
                <a:ext cx="4288868" cy="22972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7" name="Freeform 43"/>
              <p:cNvSpPr/>
              <p:nvPr/>
            </p:nvSpPr>
            <p:spPr>
              <a:xfrm>
                <a:off x="0" y="4193805"/>
                <a:ext cx="4314684" cy="25269"/>
              </a:xfrm>
              <a:prstGeom prst="rect">
                <a:avLst/>
              </a:prstGeom>
              <a:solidFill>
                <a:srgbClr val="8C8CFF">
                  <a:alpha val="50980"/>
                </a:srgbClr>
              </a:solidFill>
              <a:ln w="3175" cap="flat">
                <a:solidFill>
                  <a:srgbClr val="8C8CFF">
                    <a:alpha val="5098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309" name="Straight Connector 45"/>
            <p:cNvSpPr/>
            <p:nvPr/>
          </p:nvSpPr>
          <p:spPr>
            <a:xfrm flipV="1">
              <a:off x="2297658" y="0"/>
              <a:ext cx="1" cy="4485669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0" name="Straight Connector 46"/>
            <p:cNvSpPr/>
            <p:nvPr/>
          </p:nvSpPr>
          <p:spPr>
            <a:xfrm>
              <a:off x="-1" y="2212571"/>
              <a:ext cx="4607549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12" name="TextBox 49"/>
          <p:cNvSpPr txBox="1"/>
          <p:nvPr/>
        </p:nvSpPr>
        <p:spPr>
          <a:xfrm>
            <a:off x="467917" y="2782576"/>
            <a:ext cx="2524322" cy="2304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Direction: _____</a:t>
            </a:r>
            <a:br/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Vertex: ______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defRPr sz="2100" b="1">
                <a:solidFill>
                  <a:srgbClr val="C00000"/>
                </a:solidFill>
                <a:latin typeface="Calibri - 32"/>
                <a:ea typeface="Calibri - 32"/>
                <a:cs typeface="Calibri - 32"/>
                <a:sym typeface="Calibri - 32"/>
              </a:defRPr>
            </a:pPr>
            <a:r>
              <a:t>Axis: _______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3" name="Rectangle 48"/>
              <p:cNvSpPr txBox="1"/>
              <p:nvPr/>
            </p:nvSpPr>
            <p:spPr>
              <a:xfrm>
                <a:off x="716707" y="683961"/>
                <a:ext cx="3484867" cy="1014503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="http://schemas.openxmlformats.org/officeDocument/2006/math" xmlns="" val="1"/>
                </a:ext>
              </a:extLst>
            </p:spPr>
            <p:txBody>
              <a:bodyPr wrap="none" lIns="45719" rIns="45719">
                <a:spAutoFit/>
              </a:bodyPr>
              <a:lstStyle/>
              <a:p>
                <a:pPr>
                  <a:defRPr sz="3200"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  <a: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t> (x – 3) </a:t>
                </a:r>
                <a:r>
                  <a:rPr baseline="30000"/>
                  <a:t>2</a:t>
                </a:r>
                <a:r>
                  <a:t> – 2 </a:t>
                </a:r>
              </a:p>
            </p:txBody>
          </p:sp>
        </mc:Choice>
        <mc:Fallback>
          <p:sp>
            <p:nvSpPr>
              <p:cNvPr id="313" name="Rectang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07" y="683961"/>
                <a:ext cx="3484867" cy="1014503"/>
              </a:xfrm>
              <a:prstGeom prst="rect">
                <a:avLst/>
              </a:prstGeom>
              <a:blipFill>
                <a:blip r:embed="rId2"/>
                <a:stretch>
                  <a:fillRect l="-5818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Picture 1"/>
          <p:cNvGrpSpPr/>
          <p:nvPr/>
        </p:nvGrpSpPr>
        <p:grpSpPr>
          <a:xfrm>
            <a:off x="422909" y="827882"/>
            <a:ext cx="3057756" cy="3657005"/>
            <a:chOff x="0" y="0"/>
            <a:chExt cx="3057754" cy="3657003"/>
          </a:xfrm>
        </p:grpSpPr>
        <p:sp>
          <p:nvSpPr>
            <p:cNvPr id="315" name="Rectangle"/>
            <p:cNvSpPr/>
            <p:nvPr/>
          </p:nvSpPr>
          <p:spPr>
            <a:xfrm>
              <a:off x="0" y="0"/>
              <a:ext cx="3057755" cy="3657004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316" name="image11.png" descr="image1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3057755" cy="36570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18" name="TextBox 2"/>
          <p:cNvSpPr txBox="1"/>
          <p:nvPr/>
        </p:nvSpPr>
        <p:spPr>
          <a:xfrm>
            <a:off x="177928" y="179001"/>
            <a:ext cx="7279383" cy="33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1700" u="sng">
                <a:latin typeface="Arial - 26"/>
                <a:ea typeface="Arial - 26"/>
                <a:cs typeface="Arial - 26"/>
                <a:sym typeface="Arial - 26"/>
              </a:defRPr>
            </a:pPr>
            <a:r>
              <a:t>Example 4</a:t>
            </a:r>
            <a:r>
              <a:rPr u="none"/>
              <a:t>:  Write quadratic equation in vertex form.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extBox 1"/>
          <p:cNvSpPr txBox="1"/>
          <p:nvPr/>
        </p:nvSpPr>
        <p:spPr>
          <a:xfrm>
            <a:off x="166498" y="179001"/>
            <a:ext cx="7107933" cy="33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0768" tIns="40768" rIns="40768" bIns="40768">
            <a:spAutoFit/>
          </a:bodyPr>
          <a:lstStyle/>
          <a:p>
            <a:pPr>
              <a:defRPr sz="1700" u="sng">
                <a:latin typeface="Arial - 26"/>
                <a:ea typeface="Arial - 26"/>
                <a:cs typeface="Arial - 26"/>
                <a:sym typeface="Arial - 26"/>
              </a:defRPr>
            </a:pPr>
            <a:r>
              <a:t>Example 5</a:t>
            </a:r>
            <a:r>
              <a:rPr u="none"/>
              <a:t>:  Write quadratic equation in vertex form. </a:t>
            </a:r>
          </a:p>
        </p:txBody>
      </p:sp>
      <p:grpSp>
        <p:nvGrpSpPr>
          <p:cNvPr id="323" name="Picture 2"/>
          <p:cNvGrpSpPr/>
          <p:nvPr/>
        </p:nvGrpSpPr>
        <p:grpSpPr>
          <a:xfrm>
            <a:off x="422909" y="872632"/>
            <a:ext cx="4063938" cy="2806412"/>
            <a:chOff x="0" y="0"/>
            <a:chExt cx="4063936" cy="2806410"/>
          </a:xfrm>
        </p:grpSpPr>
        <p:sp>
          <p:nvSpPr>
            <p:cNvPr id="321" name="Rectangle"/>
            <p:cNvSpPr/>
            <p:nvPr/>
          </p:nvSpPr>
          <p:spPr>
            <a:xfrm>
              <a:off x="0" y="0"/>
              <a:ext cx="4063937" cy="2806411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322" name="image12.png" descr="image12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4063937" cy="28064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- 26</vt:lpstr>
      <vt:lpstr>Calibri</vt:lpstr>
      <vt:lpstr>Calibri - 32</vt:lpstr>
      <vt:lpstr>Cambria Math</vt:lpstr>
      <vt:lpstr>Times New Roman</vt:lpstr>
      <vt:lpstr>Office Theme</vt:lpstr>
      <vt:lpstr>Vertex 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Vertex Form</dc:title>
  <cp:lastModifiedBy>Terry Letterman</cp:lastModifiedBy>
  <cp:revision>2</cp:revision>
  <dcterms:modified xsi:type="dcterms:W3CDTF">2022-09-08T20:48:16Z</dcterms:modified>
</cp:coreProperties>
</file>