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Roman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Roman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Roman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Roman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Roman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Roman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Roman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Roman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4" name="Shape 16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500"/>
              </a:spcBef>
              <a:buSz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/>
          <a:p>
            <a:pPr marL="0" indent="0">
              <a:spcBef>
                <a:spcPts val="500"/>
              </a:spcBef>
              <a:buSzTx/>
              <a:buNone/>
              <a:defRPr b="1"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Text Placeholder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spcBef>
                <a:spcPts val="300"/>
              </a:spcBef>
              <a:buSzTx/>
              <a:buNone/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128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/>
          <a:lstStyle/>
          <a:p>
            <a:pPr/>
          </a:p>
        </p:txBody>
      </p:sp>
      <p:sp>
        <p:nvSpPr>
          <p:cNvPr id="129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38" name="Body Level One…"/>
          <p:cNvSpPr txBox="1"/>
          <p:nvPr>
            <p:ph type="body"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Text, and Content 0">
    <p:bg>
      <p:bgPr>
        <a:solidFill>
          <a:srgbClr val="FF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7" name="Body Level One…"/>
          <p:cNvSpPr txBox="1"/>
          <p:nvPr>
            <p:ph type="body"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Text, and Content 1">
    <p:bg>
      <p:bgPr>
        <a:solidFill>
          <a:srgbClr val="FF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6" name="Body Level One…"/>
          <p:cNvSpPr txBox="1"/>
          <p:nvPr>
            <p:ph type="body"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rgbClr val="FF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 0">
    <p:bg>
      <p:bgPr>
        <a:solidFill>
          <a:srgbClr val="FF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 1">
    <p:bg>
      <p:bgPr>
        <a:solidFill>
          <a:srgbClr val="FF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 2">
    <p:bg>
      <p:bgPr>
        <a:solidFill>
          <a:srgbClr val="FF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 3">
    <p:bg>
      <p:bgPr>
        <a:solidFill>
          <a:srgbClr val="FF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6" name="Body Level One…"/>
          <p:cNvSpPr txBox="1"/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75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457200">
              <a:spcBef>
                <a:spcPts val="400"/>
              </a:spcBef>
              <a:buSzTx/>
              <a:buNone/>
              <a:defRPr sz="2000"/>
            </a:lvl2pPr>
            <a:lvl3pPr marL="0" indent="914400">
              <a:spcBef>
                <a:spcPts val="400"/>
              </a:spcBef>
              <a:buSzTx/>
              <a:buNone/>
              <a:defRPr sz="2000"/>
            </a:lvl3pPr>
            <a:lvl4pPr marL="0" indent="1371600">
              <a:spcBef>
                <a:spcPts val="400"/>
              </a:spcBef>
              <a:buSzTx/>
              <a:buNone/>
              <a:defRPr sz="2000"/>
            </a:lvl4pPr>
            <a:lvl5pPr marL="0" indent="1828800">
              <a:spcBef>
                <a:spcPts val="400"/>
              </a:spcBef>
              <a:buSzTx/>
              <a:buNone/>
              <a:defRPr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4" name="Body Level One…"/>
          <p:cNvSpPr txBox="1"/>
          <p:nvPr>
            <p:ph type="body"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3">
            <a:lumOff val="44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176259" y="6248400"/>
            <a:ext cx="281941" cy="3200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Roman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Roman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Roman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Roman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Roman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Roman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Roman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Roman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Roman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Roma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tangle 2"/>
          <p:cNvSpPr txBox="1"/>
          <p:nvPr>
            <p:ph type="title"/>
          </p:nvPr>
        </p:nvSpPr>
        <p:spPr>
          <a:xfrm>
            <a:off x="304800" y="228600"/>
            <a:ext cx="8534400" cy="1676400"/>
          </a:xfrm>
          <a:prstGeom prst="rect">
            <a:avLst/>
          </a:prstGeom>
        </p:spPr>
        <p:txBody>
          <a:bodyPr lIns="44450" tIns="44450" rIns="44450" bIns="44450"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There are three techniques you can use for multiplying polynomials.</a:t>
            </a:r>
          </a:p>
        </p:txBody>
      </p:sp>
      <p:sp>
        <p:nvSpPr>
          <p:cNvPr id="167" name="Rectangle 3"/>
          <p:cNvSpPr txBox="1"/>
          <p:nvPr>
            <p:ph type="body" idx="1"/>
          </p:nvPr>
        </p:nvSpPr>
        <p:spPr>
          <a:xfrm>
            <a:off x="76200" y="914400"/>
            <a:ext cx="8991600" cy="5029200"/>
          </a:xfrm>
          <a:prstGeom prst="rect">
            <a:avLst/>
          </a:prstGeom>
        </p:spPr>
        <p:txBody>
          <a:bodyPr lIns="44450" tIns="44450" rIns="44450" bIns="44450"/>
          <a:lstStyle/>
          <a:p>
            <a:pPr marL="609600" indent="-609600" algn="ctr">
              <a:lnSpc>
                <a:spcPct val="90000"/>
              </a:lnSpc>
              <a:spcBef>
                <a:spcPts val="80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609600" indent="-609600" algn="ctr">
              <a:lnSpc>
                <a:spcPct val="90000"/>
              </a:lnSpc>
              <a:spcBef>
                <a:spcPts val="80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609600" indent="-609600" algn="ctr">
              <a:lnSpc>
                <a:spcPct val="90000"/>
              </a:lnSpc>
              <a:spcBef>
                <a:spcPts val="80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609600" indent="-609600" algn="ctr">
              <a:lnSpc>
                <a:spcPct val="90000"/>
              </a:lnSpc>
              <a:spcBef>
                <a:spcPts val="80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It’s all about how you write it…Here they are!</a:t>
            </a:r>
          </a:p>
          <a:p>
            <a:pPr lvl="4" marL="2209800" indent="-381000">
              <a:lnSpc>
                <a:spcPct val="90000"/>
              </a:lnSpc>
              <a:spcBef>
                <a:spcPts val="800"/>
              </a:spcBef>
              <a:buAutoNum type="arabicParenR" startAt="1"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Distributive Property</a:t>
            </a:r>
            <a:endParaRPr sz="2000"/>
          </a:p>
          <a:p>
            <a:pPr lvl="4" marL="2209800" indent="-381000">
              <a:lnSpc>
                <a:spcPct val="90000"/>
              </a:lnSpc>
              <a:spcBef>
                <a:spcPts val="800"/>
              </a:spcBef>
              <a:buAutoNum type="arabicParenR" startAt="1"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FOIL</a:t>
            </a:r>
            <a:endParaRPr sz="2000"/>
          </a:p>
          <a:p>
            <a:pPr lvl="4" marL="2209800" indent="-381000">
              <a:lnSpc>
                <a:spcPct val="90000"/>
              </a:lnSpc>
              <a:spcBef>
                <a:spcPts val="800"/>
              </a:spcBef>
              <a:buAutoNum type="arabicParenR" startAt="1"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Box Method</a:t>
            </a:r>
            <a:endParaRPr sz="20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500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500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Class="entr" nodeType="with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7" dur="500" fill="hold"/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Class="entr" nodeType="with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2" dur="500" fill="hold"/>
                                        <p:tgtEl>
                                          <p:spTgt spid="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Class="entr" nodeType="with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 fill="hold"/>
                                        <p:tgtEl>
                                          <p:spTgt spid="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1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4" dur="500" fill="hold"/>
                                        <p:tgtEl>
                                          <p:spTgt spid="1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6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Rectangle 2"/>
          <p:cNvSpPr txBox="1"/>
          <p:nvPr>
            <p:ph type="title"/>
          </p:nvPr>
        </p:nvSpPr>
        <p:spPr>
          <a:xfrm>
            <a:off x="685800" y="801687"/>
            <a:ext cx="7772400" cy="758826"/>
          </a:xfrm>
          <a:prstGeom prst="rect">
            <a:avLst/>
          </a:prstGeom>
        </p:spPr>
        <p:txBody>
          <a:bodyPr lIns="44450" tIns="44450" rIns="44450" bIns="44450"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3)  Multiply (3x - 5)(5x + 2)</a:t>
            </a:r>
          </a:p>
        </p:txBody>
      </p:sp>
      <p:sp>
        <p:nvSpPr>
          <p:cNvPr id="206" name="Rectangle 3"/>
          <p:cNvSpPr txBox="1"/>
          <p:nvPr>
            <p:ph type="body" sz="half" idx="1"/>
          </p:nvPr>
        </p:nvSpPr>
        <p:spPr>
          <a:xfrm>
            <a:off x="381000" y="1981200"/>
            <a:ext cx="4038600" cy="4114800"/>
          </a:xfrm>
          <a:prstGeom prst="rect">
            <a:avLst/>
          </a:prstGeom>
        </p:spPr>
        <p:txBody>
          <a:bodyPr lIns="44450" tIns="44450" rIns="44450" bIns="44450"/>
          <a:lstStyle/>
          <a:p>
            <a:pPr>
              <a:spcBef>
                <a:spcPts val="80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First terms:</a:t>
            </a:r>
          </a:p>
          <a:p>
            <a:pPr>
              <a:spcBef>
                <a:spcPts val="80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Outer terms:</a:t>
            </a:r>
          </a:p>
          <a:p>
            <a:pPr>
              <a:spcBef>
                <a:spcPts val="80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Inner terms:</a:t>
            </a:r>
          </a:p>
          <a:p>
            <a:pPr>
              <a:spcBef>
                <a:spcPts val="80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Last terms:  </a:t>
            </a:r>
          </a:p>
          <a:p>
            <a:pPr algn="ctr">
              <a:spcBef>
                <a:spcPts val="80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Combine like terms.</a:t>
            </a:r>
          </a:p>
          <a:p>
            <a:pPr algn="ctr">
              <a:spcBef>
                <a:spcPts val="800"/>
              </a:spcBef>
              <a:buSzTx/>
              <a:buNone/>
              <a:defRPr b="1" sz="3600">
                <a:solidFill>
                  <a:srgbClr val="00279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15x</a:t>
            </a:r>
            <a:r>
              <a:rPr baseline="30000"/>
              <a:t>2</a:t>
            </a:r>
            <a:r>
              <a:t> - 19x – 10</a:t>
            </a:r>
          </a:p>
        </p:txBody>
      </p:sp>
      <p:graphicFrame>
        <p:nvGraphicFramePr>
          <p:cNvPr id="207" name="Group 5"/>
          <p:cNvGraphicFramePr/>
          <p:nvPr/>
        </p:nvGraphicFramePr>
        <p:xfrm>
          <a:off x="4876800" y="1981200"/>
          <a:ext cx="3810000" cy="41148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270000"/>
                <a:gridCol w="1270000"/>
                <a:gridCol w="1270000"/>
              </a:tblGrid>
              <a:tr h="1371600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4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defRPr sz="1800"/>
                      </a:pPr>
                      <a:r>
                        <a:rPr sz="4400">
                          <a:sym typeface="Times New Roman"/>
                        </a:rPr>
                        <a:t>3x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defRPr sz="1800"/>
                      </a:pPr>
                      <a:r>
                        <a:rPr sz="4400">
                          <a:sym typeface="Times New Roman"/>
                        </a:rPr>
                        <a:t>-5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defRPr sz="1800"/>
                      </a:pPr>
                      <a:r>
                        <a:rPr sz="4400">
                          <a:sym typeface="Times New Roman"/>
                        </a:rPr>
                        <a:t>5x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4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4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defRPr sz="1800"/>
                      </a:pPr>
                      <a:r>
                        <a:rPr sz="4400">
                          <a:sym typeface="Times New Roman"/>
                        </a:rPr>
                        <a:t>+2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4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4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</a:tr>
            </a:tbl>
          </a:graphicData>
        </a:graphic>
      </p:graphicFrame>
      <p:sp>
        <p:nvSpPr>
          <p:cNvPr id="208" name="Text Box 24"/>
          <p:cNvSpPr txBox="1"/>
          <p:nvPr/>
        </p:nvSpPr>
        <p:spPr>
          <a:xfrm>
            <a:off x="6319520" y="3716337"/>
            <a:ext cx="10261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15x</a:t>
            </a:r>
            <a:r>
              <a:rPr baseline="30000"/>
              <a:t>2</a:t>
            </a:r>
          </a:p>
        </p:txBody>
      </p:sp>
      <p:grpSp>
        <p:nvGrpSpPr>
          <p:cNvPr id="212" name="Group 34"/>
          <p:cNvGrpSpPr/>
          <p:nvPr/>
        </p:nvGrpSpPr>
        <p:grpSpPr>
          <a:xfrm>
            <a:off x="6172200" y="3352800"/>
            <a:ext cx="2514600" cy="2743200"/>
            <a:chOff x="0" y="0"/>
            <a:chExt cx="2514600" cy="2743200"/>
          </a:xfrm>
        </p:grpSpPr>
        <p:sp>
          <p:nvSpPr>
            <p:cNvPr id="209" name="Oval 29"/>
            <p:cNvSpPr/>
            <p:nvPr/>
          </p:nvSpPr>
          <p:spPr>
            <a:xfrm>
              <a:off x="0" y="1371600"/>
              <a:ext cx="1219200" cy="1371600"/>
            </a:xfrm>
            <a:prstGeom prst="ellipse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10" name="Oval 30"/>
            <p:cNvSpPr/>
            <p:nvPr/>
          </p:nvSpPr>
          <p:spPr>
            <a:xfrm>
              <a:off x="1295400" y="0"/>
              <a:ext cx="1219200" cy="1371600"/>
            </a:xfrm>
            <a:prstGeom prst="ellipse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11" name="Rectangle 32"/>
            <p:cNvSpPr/>
            <p:nvPr/>
          </p:nvSpPr>
          <p:spPr>
            <a:xfrm rot="18932322">
              <a:off x="228599" y="957262"/>
              <a:ext cx="2098676" cy="792163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</p:grpSp>
      <p:sp>
        <p:nvSpPr>
          <p:cNvPr id="213" name="Text Box 25"/>
          <p:cNvSpPr txBox="1"/>
          <p:nvPr/>
        </p:nvSpPr>
        <p:spPr>
          <a:xfrm>
            <a:off x="6217920" y="5065712"/>
            <a:ext cx="10261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+6x</a:t>
            </a:r>
          </a:p>
        </p:txBody>
      </p:sp>
      <p:sp>
        <p:nvSpPr>
          <p:cNvPr id="214" name="Text Box 26"/>
          <p:cNvSpPr txBox="1"/>
          <p:nvPr/>
        </p:nvSpPr>
        <p:spPr>
          <a:xfrm>
            <a:off x="7513319" y="3716337"/>
            <a:ext cx="10261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-25x</a:t>
            </a:r>
          </a:p>
        </p:txBody>
      </p:sp>
      <p:sp>
        <p:nvSpPr>
          <p:cNvPr id="215" name="Text Box 27"/>
          <p:cNvSpPr txBox="1"/>
          <p:nvPr/>
        </p:nvSpPr>
        <p:spPr>
          <a:xfrm>
            <a:off x="7538719" y="5065712"/>
            <a:ext cx="10261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-10</a:t>
            </a:r>
          </a:p>
        </p:txBody>
      </p:sp>
      <p:sp>
        <p:nvSpPr>
          <p:cNvPr id="216" name="Text Box 35"/>
          <p:cNvSpPr txBox="1"/>
          <p:nvPr/>
        </p:nvSpPr>
        <p:spPr>
          <a:xfrm>
            <a:off x="121920" y="6126162"/>
            <a:ext cx="8900478" cy="544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You have 3 techniques. Pick the one you like the best!</a:t>
            </a:r>
          </a:p>
        </p:txBody>
      </p:sp>
      <p:sp>
        <p:nvSpPr>
          <p:cNvPr id="217" name="Arc 39"/>
          <p:cNvSpPr/>
          <p:nvPr/>
        </p:nvSpPr>
        <p:spPr>
          <a:xfrm flipH="1">
            <a:off x="4648240" y="642937"/>
            <a:ext cx="1752560" cy="271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fill="norm" stroke="1" extrusionOk="0">
                <a:moveTo>
                  <a:pt x="41" y="21599"/>
                </a:moveTo>
                <a:cubicBezTo>
                  <a:pt x="14" y="21027"/>
                  <a:pt x="0" y="20453"/>
                  <a:pt x="0" y="19880"/>
                </a:cubicBezTo>
                <a:cubicBezTo>
                  <a:pt x="0" y="8900"/>
                  <a:pt x="4838" y="0"/>
                  <a:pt x="10807" y="0"/>
                </a:cubicBezTo>
                <a:cubicBezTo>
                  <a:pt x="16564" y="-1"/>
                  <a:pt x="21310" y="8302"/>
                  <a:pt x="21600" y="18878"/>
                </a:cubicBezTo>
              </a:path>
            </a:pathLst>
          </a:custGeom>
          <a:ln w="63500">
            <a:solidFill>
              <a:srgbClr val="0000FF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18" name="Arc 40"/>
          <p:cNvSpPr/>
          <p:nvPr/>
        </p:nvSpPr>
        <p:spPr>
          <a:xfrm flipH="1">
            <a:off x="4648263" y="533400"/>
            <a:ext cx="2743138" cy="380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fill="norm" stroke="1" extrusionOk="0">
                <a:moveTo>
                  <a:pt x="41" y="21599"/>
                </a:moveTo>
                <a:cubicBezTo>
                  <a:pt x="14" y="21027"/>
                  <a:pt x="0" y="20453"/>
                  <a:pt x="0" y="19880"/>
                </a:cubicBezTo>
                <a:cubicBezTo>
                  <a:pt x="0" y="8900"/>
                  <a:pt x="4838" y="0"/>
                  <a:pt x="10807" y="0"/>
                </a:cubicBezTo>
                <a:cubicBezTo>
                  <a:pt x="16564" y="-1"/>
                  <a:pt x="21310" y="8302"/>
                  <a:pt x="21600" y="18878"/>
                </a:cubicBezTo>
              </a:path>
            </a:pathLst>
          </a:custGeom>
          <a:ln w="63500">
            <a:solidFill>
              <a:srgbClr val="0000FF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19" name="Arc 41"/>
          <p:cNvSpPr/>
          <p:nvPr/>
        </p:nvSpPr>
        <p:spPr>
          <a:xfrm flipH="1" flipV="1">
            <a:off x="5486421" y="1447806"/>
            <a:ext cx="914380" cy="152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fill="norm" stroke="1" extrusionOk="0">
                <a:moveTo>
                  <a:pt x="41" y="21599"/>
                </a:moveTo>
                <a:cubicBezTo>
                  <a:pt x="14" y="21027"/>
                  <a:pt x="0" y="20453"/>
                  <a:pt x="0" y="19880"/>
                </a:cubicBezTo>
                <a:cubicBezTo>
                  <a:pt x="0" y="8900"/>
                  <a:pt x="4838" y="0"/>
                  <a:pt x="10807" y="0"/>
                </a:cubicBezTo>
                <a:cubicBezTo>
                  <a:pt x="16564" y="-1"/>
                  <a:pt x="21310" y="8302"/>
                  <a:pt x="21600" y="18878"/>
                </a:cubicBezTo>
              </a:path>
            </a:pathLst>
          </a:custGeom>
          <a:ln w="63500">
            <a:solidFill>
              <a:srgbClr val="0000FF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20" name="Arc 43"/>
          <p:cNvSpPr/>
          <p:nvPr/>
        </p:nvSpPr>
        <p:spPr>
          <a:xfrm flipH="1" flipV="1">
            <a:off x="5486443" y="1447809"/>
            <a:ext cx="1904957" cy="2285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fill="norm" stroke="1" extrusionOk="0">
                <a:moveTo>
                  <a:pt x="41" y="21599"/>
                </a:moveTo>
                <a:cubicBezTo>
                  <a:pt x="14" y="21027"/>
                  <a:pt x="0" y="20453"/>
                  <a:pt x="0" y="19880"/>
                </a:cubicBezTo>
                <a:cubicBezTo>
                  <a:pt x="0" y="8900"/>
                  <a:pt x="4838" y="0"/>
                  <a:pt x="10807" y="0"/>
                </a:cubicBezTo>
                <a:cubicBezTo>
                  <a:pt x="16564" y="-1"/>
                  <a:pt x="21310" y="8302"/>
                  <a:pt x="21600" y="18878"/>
                </a:cubicBezTo>
              </a:path>
            </a:pathLst>
          </a:custGeom>
          <a:ln w="63500">
            <a:solidFill>
              <a:srgbClr val="0000FF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21" name="Text Box 44"/>
          <p:cNvSpPr txBox="1"/>
          <p:nvPr/>
        </p:nvSpPr>
        <p:spPr>
          <a:xfrm>
            <a:off x="2934970" y="1920875"/>
            <a:ext cx="1057911" cy="666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15x</a:t>
            </a:r>
            <a:r>
              <a:rPr baseline="30000"/>
              <a:t>2</a:t>
            </a:r>
          </a:p>
        </p:txBody>
      </p:sp>
      <p:sp>
        <p:nvSpPr>
          <p:cNvPr id="222" name="Rectangle 49"/>
          <p:cNvSpPr/>
          <p:nvPr/>
        </p:nvSpPr>
        <p:spPr>
          <a:xfrm>
            <a:off x="2895600" y="2667000"/>
            <a:ext cx="1143000" cy="1295400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23" name="Text Box 45"/>
          <p:cNvSpPr txBox="1"/>
          <p:nvPr/>
        </p:nvSpPr>
        <p:spPr>
          <a:xfrm>
            <a:off x="2934970" y="2590800"/>
            <a:ext cx="899161" cy="666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+6x</a:t>
            </a:r>
          </a:p>
        </p:txBody>
      </p:sp>
      <p:sp>
        <p:nvSpPr>
          <p:cNvPr id="224" name="Text Box 46"/>
          <p:cNvSpPr txBox="1"/>
          <p:nvPr/>
        </p:nvSpPr>
        <p:spPr>
          <a:xfrm>
            <a:off x="2934970" y="3246438"/>
            <a:ext cx="10261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-25x</a:t>
            </a:r>
          </a:p>
        </p:txBody>
      </p:sp>
      <p:sp>
        <p:nvSpPr>
          <p:cNvPr id="225" name="Text Box 47"/>
          <p:cNvSpPr txBox="1"/>
          <p:nvPr/>
        </p:nvSpPr>
        <p:spPr>
          <a:xfrm>
            <a:off x="2934970" y="3914775"/>
            <a:ext cx="797561" cy="666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-10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u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 fill="hold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9" dur="500" fill="hold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 fill="hold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5" dur="500" fill="hold"/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3" dur="500" fill="hold"/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9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2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7" dur="500" fill="hold"/>
                                        <p:tgtEl>
                                          <p:spTgt spid="2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3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0" grpId="11"/>
      <p:bldP build="whole" bldLvl="1" animBg="1" rev="0" advAuto="0" spid="224" grpId="10"/>
      <p:bldP build="whole" bldLvl="1" animBg="1" rev="0" advAuto="0" spid="213" grpId="6"/>
      <p:bldP build="whole" bldLvl="1" animBg="1" rev="0" advAuto="0" spid="216" grpId="16"/>
      <p:bldP build="whole" bldLvl="1" animBg="1" rev="0" advAuto="0" spid="212" grpId="14"/>
      <p:bldP build="whole" bldLvl="1" animBg="1" rev="0" advAuto="0" spid="219" grpId="8"/>
      <p:bldP build="whole" bldLvl="1" animBg="1" rev="0" advAuto="0" spid="221" grpId="4"/>
      <p:bldP build="whole" bldLvl="1" animBg="1" rev="0" advAuto="0" spid="214" grpId="9"/>
      <p:bldP build="whole" bldLvl="1" animBg="1" rev="0" advAuto="0" spid="218" grpId="5"/>
      <p:bldP build="whole" bldLvl="1" animBg="1" rev="0" advAuto="0" spid="223" grpId="7"/>
      <p:bldP build="whole" bldLvl="1" animBg="1" rev="0" advAuto="0" spid="215" grpId="12"/>
      <p:bldP build="whole" bldLvl="1" animBg="1" rev="0" advAuto="0" spid="222" grpId="15"/>
      <p:bldP build="whole" bldLvl="1" animBg="1" rev="0" advAuto="0" spid="217" grpId="2"/>
      <p:bldP build="p" bldLvl="1" animBg="1" rev="0" advAuto="0" spid="206" grpId="1"/>
      <p:bldP build="whole" bldLvl="1" animBg="1" rev="0" advAuto="0" spid="225" grpId="13"/>
      <p:bldP build="whole" bldLvl="1" animBg="1" rev="0" advAuto="0" spid="208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Rectangle 6"/>
          <p:cNvSpPr txBox="1"/>
          <p:nvPr>
            <p:ph type="title"/>
          </p:nvPr>
        </p:nvSpPr>
        <p:spPr>
          <a:xfrm>
            <a:off x="685800" y="801687"/>
            <a:ext cx="7772400" cy="758826"/>
          </a:xfrm>
          <a:prstGeom prst="rect">
            <a:avLst/>
          </a:prstGeom>
        </p:spPr>
        <p:txBody>
          <a:bodyPr lIns="44450" tIns="44450" rIns="44450" bIns="44450"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4)  Multiply (7p - 2)(3p - 4)</a:t>
            </a:r>
          </a:p>
        </p:txBody>
      </p:sp>
      <p:sp>
        <p:nvSpPr>
          <p:cNvPr id="228" name="Rectangle 7"/>
          <p:cNvSpPr txBox="1"/>
          <p:nvPr>
            <p:ph type="body" sz="half" idx="1"/>
          </p:nvPr>
        </p:nvSpPr>
        <p:spPr>
          <a:xfrm>
            <a:off x="381000" y="1981200"/>
            <a:ext cx="4038600" cy="4114800"/>
          </a:xfrm>
          <a:prstGeom prst="rect">
            <a:avLst/>
          </a:prstGeom>
        </p:spPr>
        <p:txBody>
          <a:bodyPr lIns="44450" tIns="44450" rIns="44450" bIns="44450"/>
          <a:lstStyle/>
          <a:p>
            <a:pPr>
              <a:spcBef>
                <a:spcPts val="80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First terms:</a:t>
            </a:r>
          </a:p>
          <a:p>
            <a:pPr>
              <a:spcBef>
                <a:spcPts val="80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Outer terms:</a:t>
            </a:r>
          </a:p>
          <a:p>
            <a:pPr>
              <a:spcBef>
                <a:spcPts val="80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Inner terms:</a:t>
            </a:r>
          </a:p>
          <a:p>
            <a:pPr>
              <a:spcBef>
                <a:spcPts val="80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Last terms:  </a:t>
            </a:r>
          </a:p>
          <a:p>
            <a:pPr>
              <a:spcBef>
                <a:spcPts val="80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Combine like terms.</a:t>
            </a:r>
          </a:p>
          <a:p>
            <a:pPr algn="ctr">
              <a:spcBef>
                <a:spcPts val="800"/>
              </a:spcBef>
              <a:buSzTx/>
              <a:buNone/>
              <a:defRPr b="1" sz="3600">
                <a:solidFill>
                  <a:srgbClr val="0042A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21p</a:t>
            </a:r>
            <a:r>
              <a:rPr baseline="30000"/>
              <a:t>2</a:t>
            </a:r>
            <a:r>
              <a:t> – 34p + 8</a:t>
            </a:r>
          </a:p>
        </p:txBody>
      </p:sp>
      <p:graphicFrame>
        <p:nvGraphicFramePr>
          <p:cNvPr id="229" name="Group 8"/>
          <p:cNvGraphicFramePr/>
          <p:nvPr/>
        </p:nvGraphicFramePr>
        <p:xfrm>
          <a:off x="4876800" y="1981200"/>
          <a:ext cx="3810000" cy="41148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270000"/>
                <a:gridCol w="1270000"/>
                <a:gridCol w="1270000"/>
              </a:tblGrid>
              <a:tr h="1371600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4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defRPr sz="1800"/>
                      </a:pPr>
                      <a:r>
                        <a:rPr sz="4400">
                          <a:sym typeface="Times New Roman"/>
                        </a:rPr>
                        <a:t>7p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defRPr sz="1800"/>
                      </a:pPr>
                      <a:r>
                        <a:rPr sz="4400">
                          <a:sym typeface="Times New Roman"/>
                        </a:rPr>
                        <a:t>-2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defRPr sz="1800"/>
                      </a:pPr>
                      <a:r>
                        <a:rPr sz="4400">
                          <a:sym typeface="Times New Roman"/>
                        </a:rPr>
                        <a:t>3p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4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4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defRPr sz="1800"/>
                      </a:pPr>
                      <a:r>
                        <a:rPr sz="4400">
                          <a:sym typeface="Times New Roman"/>
                        </a:rPr>
                        <a:t>-4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4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4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</a:tr>
            </a:tbl>
          </a:graphicData>
        </a:graphic>
      </p:graphicFrame>
      <p:sp>
        <p:nvSpPr>
          <p:cNvPr id="230" name="Text Box 26"/>
          <p:cNvSpPr txBox="1"/>
          <p:nvPr/>
        </p:nvSpPr>
        <p:spPr>
          <a:xfrm>
            <a:off x="6319520" y="3716337"/>
            <a:ext cx="10261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21p</a:t>
            </a:r>
            <a:r>
              <a:rPr baseline="30000"/>
              <a:t>2</a:t>
            </a:r>
          </a:p>
        </p:txBody>
      </p:sp>
      <p:grpSp>
        <p:nvGrpSpPr>
          <p:cNvPr id="234" name="Group 27"/>
          <p:cNvGrpSpPr/>
          <p:nvPr/>
        </p:nvGrpSpPr>
        <p:grpSpPr>
          <a:xfrm>
            <a:off x="6172200" y="3352800"/>
            <a:ext cx="2514600" cy="2743200"/>
            <a:chOff x="0" y="0"/>
            <a:chExt cx="2514600" cy="2743200"/>
          </a:xfrm>
        </p:grpSpPr>
        <p:sp>
          <p:nvSpPr>
            <p:cNvPr id="231" name="Oval 28"/>
            <p:cNvSpPr/>
            <p:nvPr/>
          </p:nvSpPr>
          <p:spPr>
            <a:xfrm>
              <a:off x="0" y="1371600"/>
              <a:ext cx="1219200" cy="1371600"/>
            </a:xfrm>
            <a:prstGeom prst="ellipse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32" name="Oval 29"/>
            <p:cNvSpPr/>
            <p:nvPr/>
          </p:nvSpPr>
          <p:spPr>
            <a:xfrm>
              <a:off x="1295400" y="0"/>
              <a:ext cx="1219200" cy="1371600"/>
            </a:xfrm>
            <a:prstGeom prst="ellipse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33" name="Rectangle 30"/>
            <p:cNvSpPr/>
            <p:nvPr/>
          </p:nvSpPr>
          <p:spPr>
            <a:xfrm rot="18932322">
              <a:off x="228599" y="957262"/>
              <a:ext cx="2098676" cy="792163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</p:grpSp>
      <p:sp>
        <p:nvSpPr>
          <p:cNvPr id="235" name="Text Box 31"/>
          <p:cNvSpPr txBox="1"/>
          <p:nvPr/>
        </p:nvSpPr>
        <p:spPr>
          <a:xfrm>
            <a:off x="6217920" y="5065712"/>
            <a:ext cx="10261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-28p</a:t>
            </a:r>
          </a:p>
        </p:txBody>
      </p:sp>
      <p:sp>
        <p:nvSpPr>
          <p:cNvPr id="236" name="Text Box 32"/>
          <p:cNvSpPr txBox="1"/>
          <p:nvPr/>
        </p:nvSpPr>
        <p:spPr>
          <a:xfrm>
            <a:off x="7513319" y="3716337"/>
            <a:ext cx="10261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-6p</a:t>
            </a:r>
          </a:p>
        </p:txBody>
      </p:sp>
      <p:sp>
        <p:nvSpPr>
          <p:cNvPr id="237" name="Text Box 33"/>
          <p:cNvSpPr txBox="1"/>
          <p:nvPr/>
        </p:nvSpPr>
        <p:spPr>
          <a:xfrm>
            <a:off x="7538719" y="5065712"/>
            <a:ext cx="10261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+8</a:t>
            </a:r>
          </a:p>
        </p:txBody>
      </p:sp>
      <p:sp>
        <p:nvSpPr>
          <p:cNvPr id="238" name="Arc 35"/>
          <p:cNvSpPr/>
          <p:nvPr/>
        </p:nvSpPr>
        <p:spPr>
          <a:xfrm flipH="1">
            <a:off x="4648240" y="642937"/>
            <a:ext cx="1752560" cy="271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fill="norm" stroke="1" extrusionOk="0">
                <a:moveTo>
                  <a:pt x="41" y="21599"/>
                </a:moveTo>
                <a:cubicBezTo>
                  <a:pt x="14" y="21027"/>
                  <a:pt x="0" y="20453"/>
                  <a:pt x="0" y="19880"/>
                </a:cubicBezTo>
                <a:cubicBezTo>
                  <a:pt x="0" y="8900"/>
                  <a:pt x="4838" y="0"/>
                  <a:pt x="10807" y="0"/>
                </a:cubicBezTo>
                <a:cubicBezTo>
                  <a:pt x="16564" y="-1"/>
                  <a:pt x="21310" y="8302"/>
                  <a:pt x="21600" y="18878"/>
                </a:cubicBezTo>
              </a:path>
            </a:pathLst>
          </a:custGeom>
          <a:ln w="63500">
            <a:solidFill>
              <a:srgbClr val="0000FF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39" name="Arc 36"/>
          <p:cNvSpPr/>
          <p:nvPr/>
        </p:nvSpPr>
        <p:spPr>
          <a:xfrm flipH="1">
            <a:off x="4648263" y="533400"/>
            <a:ext cx="2743138" cy="380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fill="norm" stroke="1" extrusionOk="0">
                <a:moveTo>
                  <a:pt x="41" y="21599"/>
                </a:moveTo>
                <a:cubicBezTo>
                  <a:pt x="14" y="21027"/>
                  <a:pt x="0" y="20453"/>
                  <a:pt x="0" y="19880"/>
                </a:cubicBezTo>
                <a:cubicBezTo>
                  <a:pt x="0" y="8900"/>
                  <a:pt x="4838" y="0"/>
                  <a:pt x="10807" y="0"/>
                </a:cubicBezTo>
                <a:cubicBezTo>
                  <a:pt x="16564" y="-1"/>
                  <a:pt x="21310" y="8302"/>
                  <a:pt x="21600" y="18878"/>
                </a:cubicBezTo>
              </a:path>
            </a:pathLst>
          </a:custGeom>
          <a:ln w="63500">
            <a:solidFill>
              <a:srgbClr val="0000FF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40" name="Arc 37"/>
          <p:cNvSpPr/>
          <p:nvPr/>
        </p:nvSpPr>
        <p:spPr>
          <a:xfrm flipH="1" flipV="1">
            <a:off x="5486421" y="1447806"/>
            <a:ext cx="914380" cy="152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fill="norm" stroke="1" extrusionOk="0">
                <a:moveTo>
                  <a:pt x="41" y="21599"/>
                </a:moveTo>
                <a:cubicBezTo>
                  <a:pt x="14" y="21027"/>
                  <a:pt x="0" y="20453"/>
                  <a:pt x="0" y="19880"/>
                </a:cubicBezTo>
                <a:cubicBezTo>
                  <a:pt x="0" y="8900"/>
                  <a:pt x="4838" y="0"/>
                  <a:pt x="10807" y="0"/>
                </a:cubicBezTo>
                <a:cubicBezTo>
                  <a:pt x="16564" y="-1"/>
                  <a:pt x="21310" y="8302"/>
                  <a:pt x="21600" y="18878"/>
                </a:cubicBezTo>
              </a:path>
            </a:pathLst>
          </a:custGeom>
          <a:ln w="63500">
            <a:solidFill>
              <a:srgbClr val="0000FF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41" name="Arc 38"/>
          <p:cNvSpPr/>
          <p:nvPr/>
        </p:nvSpPr>
        <p:spPr>
          <a:xfrm flipH="1" flipV="1">
            <a:off x="5486443" y="1447809"/>
            <a:ext cx="1904957" cy="2285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fill="norm" stroke="1" extrusionOk="0">
                <a:moveTo>
                  <a:pt x="41" y="21599"/>
                </a:moveTo>
                <a:cubicBezTo>
                  <a:pt x="14" y="21027"/>
                  <a:pt x="0" y="20453"/>
                  <a:pt x="0" y="19880"/>
                </a:cubicBezTo>
                <a:cubicBezTo>
                  <a:pt x="0" y="8900"/>
                  <a:pt x="4838" y="0"/>
                  <a:pt x="10807" y="0"/>
                </a:cubicBezTo>
                <a:cubicBezTo>
                  <a:pt x="16564" y="-1"/>
                  <a:pt x="21310" y="8302"/>
                  <a:pt x="21600" y="18878"/>
                </a:cubicBezTo>
              </a:path>
            </a:pathLst>
          </a:custGeom>
          <a:ln w="63500">
            <a:solidFill>
              <a:srgbClr val="0000FF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42" name="Text Box 39"/>
          <p:cNvSpPr txBox="1"/>
          <p:nvPr/>
        </p:nvSpPr>
        <p:spPr>
          <a:xfrm>
            <a:off x="2934970" y="1920875"/>
            <a:ext cx="1057911" cy="666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21p</a:t>
            </a:r>
            <a:r>
              <a:rPr baseline="30000"/>
              <a:t>2</a:t>
            </a:r>
          </a:p>
        </p:txBody>
      </p:sp>
      <p:sp>
        <p:nvSpPr>
          <p:cNvPr id="243" name="Rectangle 43"/>
          <p:cNvSpPr/>
          <p:nvPr/>
        </p:nvSpPr>
        <p:spPr>
          <a:xfrm>
            <a:off x="2895600" y="2667000"/>
            <a:ext cx="1143000" cy="1295400"/>
          </a:xfrm>
          <a:prstGeom prst="rect">
            <a:avLst/>
          </a:prstGeom>
          <a:solidFill>
            <a:srgbClr val="C2D3FE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44" name="Text Box 40"/>
          <p:cNvSpPr txBox="1"/>
          <p:nvPr/>
        </p:nvSpPr>
        <p:spPr>
          <a:xfrm>
            <a:off x="2934970" y="2590800"/>
            <a:ext cx="1057911" cy="666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-28p</a:t>
            </a:r>
          </a:p>
        </p:txBody>
      </p:sp>
      <p:sp>
        <p:nvSpPr>
          <p:cNvPr id="245" name="Text Box 41"/>
          <p:cNvSpPr txBox="1"/>
          <p:nvPr/>
        </p:nvSpPr>
        <p:spPr>
          <a:xfrm>
            <a:off x="2934970" y="3246438"/>
            <a:ext cx="10261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-6p</a:t>
            </a:r>
          </a:p>
        </p:txBody>
      </p:sp>
      <p:sp>
        <p:nvSpPr>
          <p:cNvPr id="246" name="Text Box 42"/>
          <p:cNvSpPr txBox="1"/>
          <p:nvPr/>
        </p:nvSpPr>
        <p:spPr>
          <a:xfrm>
            <a:off x="2934970" y="3914775"/>
            <a:ext cx="797561" cy="666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+8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u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5" presetID="1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Class="entr" nodeType="withEffect" presetSubtype="5" presetID="1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 fill="hold"/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5" presetID="1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3" dur="500" fill="hold"/>
                                        <p:tgtEl>
                                          <p:spTgt spid="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5" presetID="1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1" dur="500" fill="hold"/>
                                        <p:tgtEl>
                                          <p:spTgt spid="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clickEffect" presetSubtype="5" presetID="1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9" dur="500" fill="hold"/>
                                        <p:tgtEl>
                                          <p:spTgt spid="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5" presetID="1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7" dur="500" fill="hold"/>
                                        <p:tgtEl>
                                          <p:spTgt spid="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Class="entr" nodeType="clickEffect" presetSubtype="5" presetID="1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7" fill="hold"/>
                                        <p:tgtEl>
                                          <p:spTgt spid="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8" dur="500" fill="hold"/>
                                        <p:tgtEl>
                                          <p:spTgt spid="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3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4" grpId="8"/>
      <p:bldP build="whole" bldLvl="1" animBg="1" rev="0" advAuto="0" spid="239" grpId="6"/>
      <p:bldP build="whole" bldLvl="1" animBg="1" rev="0" advAuto="0" spid="234" grpId="15"/>
      <p:bldP build="p" bldLvl="1" animBg="1" rev="0" advAuto="0" spid="228" grpId="2"/>
      <p:bldP build="whole" bldLvl="1" animBg="1" rev="0" advAuto="0" spid="236" grpId="10"/>
      <p:bldP build="whole" bldLvl="1" animBg="1" rev="0" advAuto="0" spid="246" grpId="14"/>
      <p:bldP build="whole" bldLvl="1" animBg="1" rev="0" advAuto="0" spid="237" grpId="13"/>
      <p:bldP build="whole" bldLvl="1" animBg="1" rev="0" advAuto="0" spid="238" grpId="3"/>
      <p:bldP build="whole" bldLvl="1" animBg="1" rev="0" advAuto="0" spid="230" grpId="4"/>
      <p:bldP build="whole" bldLvl="1" animBg="1" rev="0" advAuto="0" spid="245" grpId="11"/>
      <p:bldP build="whole" bldLvl="1" animBg="1" rev="0" advAuto="0" spid="235" grpId="7"/>
      <p:bldP build="whole" bldLvl="1" animBg="1" rev="0" advAuto="0" spid="229" grpId="1"/>
      <p:bldP build="whole" bldLvl="1" animBg="1" rev="0" advAuto="0" spid="240" grpId="9"/>
      <p:bldP build="whole" bldLvl="1" animBg="1" rev="0" advAuto="0" spid="241" grpId="12"/>
      <p:bldP build="whole" bldLvl="1" animBg="1" rev="0" advAuto="0" spid="243" grpId="16"/>
      <p:bldP build="whole" bldLvl="1" animBg="1" rev="0" advAuto="0" spid="242" grpId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PQuestion"/>
          <p:cNvSpPr txBox="1"/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Multiply (y + 4)(y – 3)</a:t>
            </a:r>
          </a:p>
        </p:txBody>
      </p:sp>
      <p:sp>
        <p:nvSpPr>
          <p:cNvPr id="249" name="TPAnswers"/>
          <p:cNvSpPr txBox="1"/>
          <p:nvPr>
            <p:ph type="body" sz="half" idx="1"/>
          </p:nvPr>
        </p:nvSpPr>
        <p:spPr>
          <a:xfrm>
            <a:off x="457200" y="1295400"/>
            <a:ext cx="4114800" cy="4114800"/>
          </a:xfrm>
          <a:prstGeom prst="rect">
            <a:avLst/>
          </a:prstGeom>
        </p:spPr>
        <p:txBody>
          <a:bodyPr/>
          <a:lstStyle/>
          <a:p>
            <a:pPr marL="609600" indent="-609600">
              <a:spcBef>
                <a:spcPts val="600"/>
              </a:spcBef>
              <a:buAutoNum type="arabicPeriod" startAt="1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baseline="30000"/>
              <a:t>2</a:t>
            </a:r>
            <a:r>
              <a:t> + y – 12</a:t>
            </a:r>
          </a:p>
          <a:p>
            <a:pPr marL="609600" indent="-609600">
              <a:spcBef>
                <a:spcPts val="600"/>
              </a:spcBef>
              <a:buAutoNum type="arabicPeriod" startAt="1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baseline="30000"/>
              <a:t>2</a:t>
            </a:r>
            <a:r>
              <a:t> – y – 12</a:t>
            </a:r>
          </a:p>
          <a:p>
            <a:pPr marL="609600" indent="-609600">
              <a:spcBef>
                <a:spcPts val="600"/>
              </a:spcBef>
              <a:buAutoNum type="arabicPeriod" startAt="1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baseline="30000"/>
              <a:t>2</a:t>
            </a:r>
            <a:r>
              <a:t> + 7y – 12</a:t>
            </a:r>
          </a:p>
          <a:p>
            <a:pPr marL="609600" indent="-609600">
              <a:spcBef>
                <a:spcPts val="600"/>
              </a:spcBef>
              <a:buAutoNum type="arabicPeriod" startAt="1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baseline="30000"/>
              <a:t>2</a:t>
            </a:r>
            <a:r>
              <a:t> – 7y  – 12</a:t>
            </a:r>
          </a:p>
          <a:p>
            <a:pPr marL="609600" indent="-609600">
              <a:spcBef>
                <a:spcPts val="600"/>
              </a:spcBef>
              <a:buAutoNum type="arabicPeriod" startAt="1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baseline="30000"/>
              <a:t>2</a:t>
            </a:r>
            <a:r>
              <a:t> + y + 12</a:t>
            </a:r>
          </a:p>
          <a:p>
            <a:pPr marL="609600" indent="-609600">
              <a:spcBef>
                <a:spcPts val="600"/>
              </a:spcBef>
              <a:buAutoNum type="arabicPeriod" startAt="1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baseline="30000"/>
              <a:t>2</a:t>
            </a:r>
            <a:r>
              <a:t> – y + 12</a:t>
            </a:r>
          </a:p>
          <a:p>
            <a:pPr marL="609600" indent="-609600">
              <a:spcBef>
                <a:spcPts val="600"/>
              </a:spcBef>
              <a:buAutoNum type="arabicPeriod" startAt="1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baseline="30000"/>
              <a:t>2</a:t>
            </a:r>
            <a:r>
              <a:t> + 7y + 12</a:t>
            </a:r>
          </a:p>
          <a:p>
            <a:pPr marL="609600" indent="-609600">
              <a:spcBef>
                <a:spcPts val="600"/>
              </a:spcBef>
              <a:buAutoNum type="arabicPeriod" startAt="1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baseline="30000"/>
              <a:t>2</a:t>
            </a:r>
            <a:r>
              <a:t> – 7y  + 12</a:t>
            </a:r>
          </a:p>
        </p:txBody>
      </p:sp>
      <p:sp>
        <p:nvSpPr>
          <p:cNvPr id="250" name="CorShape1"/>
          <p:cNvSpPr/>
          <p:nvPr/>
        </p:nvSpPr>
        <p:spPr>
          <a:xfrm rot="10800000">
            <a:off x="253999" y="1425575"/>
            <a:ext cx="254001" cy="254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8360" y="13148"/>
                </a:moveTo>
                <a:lnTo>
                  <a:pt x="21600" y="6574"/>
                </a:lnTo>
                <a:lnTo>
                  <a:pt x="12960" y="0"/>
                </a:lnTo>
                <a:lnTo>
                  <a:pt x="0" y="17843"/>
                </a:lnTo>
                <a:lnTo>
                  <a:pt x="0" y="21600"/>
                </a:lnTo>
                <a:lnTo>
                  <a:pt x="14040" y="6574"/>
                </a:lnTo>
                <a:lnTo>
                  <a:pt x="18360" y="13148"/>
                </a:lnTo>
                <a:close/>
              </a:path>
            </a:pathLst>
          </a:custGeom>
          <a:solidFill>
            <a:srgbClr val="00C800"/>
          </a:solidFill>
          <a:ln w="12700">
            <a:miter lim="400000"/>
          </a:ln>
          <a:effectLst>
            <a:outerShdw sx="100000" sy="100000" kx="0" ky="0" algn="b" rotWithShape="0" blurRad="0" dist="35921" dir="2700000">
              <a:srgbClr val="808080"/>
            </a:outerShdw>
          </a:effectLst>
        </p:spPr>
        <p:txBody>
          <a:bodyPr lIns="45719" rIns="45719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PQuestion"/>
          <p:cNvSpPr txBox="1"/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Multiply (2a – 3b)(2a + 4b)</a:t>
            </a:r>
          </a:p>
        </p:txBody>
      </p:sp>
      <p:sp>
        <p:nvSpPr>
          <p:cNvPr id="253" name="CorShape1"/>
          <p:cNvSpPr/>
          <p:nvPr/>
        </p:nvSpPr>
        <p:spPr>
          <a:xfrm rot="10800000">
            <a:off x="223837" y="3190874"/>
            <a:ext cx="292102" cy="292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8360" y="13148"/>
                </a:moveTo>
                <a:lnTo>
                  <a:pt x="21600" y="6574"/>
                </a:lnTo>
                <a:lnTo>
                  <a:pt x="12960" y="0"/>
                </a:lnTo>
                <a:lnTo>
                  <a:pt x="0" y="17843"/>
                </a:lnTo>
                <a:lnTo>
                  <a:pt x="0" y="21600"/>
                </a:lnTo>
                <a:lnTo>
                  <a:pt x="14040" y="6574"/>
                </a:lnTo>
                <a:lnTo>
                  <a:pt x="18360" y="13148"/>
                </a:lnTo>
                <a:close/>
              </a:path>
            </a:pathLst>
          </a:custGeom>
          <a:solidFill>
            <a:srgbClr val="00C800"/>
          </a:solidFill>
          <a:ln w="12700">
            <a:miter lim="400000"/>
          </a:ln>
          <a:effectLst>
            <a:outerShdw sx="100000" sy="100000" kx="0" ky="0" algn="b" rotWithShape="0" blurRad="0" dist="35921" dir="2700000">
              <a:srgbClr val="808080"/>
            </a:outerShdw>
          </a:effectLst>
        </p:spPr>
        <p:txBody>
          <a:bodyPr lIns="45719" rIns="45719" anchor="ctr"/>
          <a:lstStyle/>
          <a:p>
            <a:pPr/>
          </a:p>
        </p:txBody>
      </p:sp>
      <p:sp>
        <p:nvSpPr>
          <p:cNvPr id="254" name="TPAnswers"/>
          <p:cNvSpPr txBox="1"/>
          <p:nvPr>
            <p:ph type="body" sz="half" idx="1"/>
          </p:nvPr>
        </p:nvSpPr>
        <p:spPr>
          <a:xfrm>
            <a:off x="457200" y="1295400"/>
            <a:ext cx="4953000" cy="4114800"/>
          </a:xfrm>
          <a:prstGeom prst="rect">
            <a:avLst/>
          </a:prstGeom>
        </p:spPr>
        <p:txBody>
          <a:bodyPr/>
          <a:lstStyle/>
          <a:p>
            <a:pPr marL="609600" indent="-609600">
              <a:buAutoNum type="arabicPeriod" startAt="1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4a</a:t>
            </a:r>
            <a:r>
              <a:rPr baseline="30000"/>
              <a:t>2</a:t>
            </a:r>
            <a:r>
              <a:t> + 14ab – 12b</a:t>
            </a:r>
            <a:r>
              <a:rPr baseline="30000"/>
              <a:t>2</a:t>
            </a:r>
            <a:r>
              <a:t> </a:t>
            </a:r>
          </a:p>
          <a:p>
            <a:pPr marL="609600" indent="-609600">
              <a:buAutoNum type="arabicPeriod" startAt="1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4a</a:t>
            </a:r>
            <a:r>
              <a:rPr baseline="30000"/>
              <a:t>2</a:t>
            </a:r>
            <a:r>
              <a:t> – 14ab – 12b</a:t>
            </a:r>
            <a:r>
              <a:rPr baseline="30000"/>
              <a:t>2</a:t>
            </a:r>
          </a:p>
          <a:p>
            <a:pPr marL="609600" indent="-609600">
              <a:buAutoNum type="arabicPeriod" startAt="1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4a</a:t>
            </a:r>
            <a:r>
              <a:rPr baseline="30000"/>
              <a:t>2</a:t>
            </a:r>
            <a:r>
              <a:t> + 8ab – 6ba – 12b</a:t>
            </a:r>
            <a:r>
              <a:rPr baseline="30000"/>
              <a:t>2</a:t>
            </a:r>
            <a:r>
              <a:t> </a:t>
            </a:r>
          </a:p>
          <a:p>
            <a:pPr marL="609600" indent="-609600">
              <a:buAutoNum type="arabicPeriod" startAt="1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4a</a:t>
            </a:r>
            <a:r>
              <a:rPr baseline="30000"/>
              <a:t>2</a:t>
            </a:r>
            <a:r>
              <a:t> + 2ab – 12b</a:t>
            </a:r>
            <a:r>
              <a:rPr baseline="30000"/>
              <a:t>2</a:t>
            </a:r>
          </a:p>
          <a:p>
            <a:pPr marL="609600" indent="-609600">
              <a:buAutoNum type="arabicPeriod" startAt="1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4a</a:t>
            </a:r>
            <a:r>
              <a:rPr baseline="30000"/>
              <a:t>2</a:t>
            </a:r>
            <a:r>
              <a:t> – 2ab – 12b</a:t>
            </a:r>
            <a:r>
              <a:rPr baseline="30000"/>
              <a:t>2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Rectangle 2"/>
          <p:cNvSpPr txBox="1"/>
          <p:nvPr>
            <p:ph type="title"/>
          </p:nvPr>
        </p:nvSpPr>
        <p:spPr>
          <a:xfrm>
            <a:off x="685800" y="228600"/>
            <a:ext cx="7848600" cy="838200"/>
          </a:xfrm>
          <a:prstGeom prst="rect">
            <a:avLst/>
          </a:prstGeom>
        </p:spPr>
        <p:txBody>
          <a:bodyPr lIns="44450" tIns="44450" rIns="44450" bIns="44450"/>
          <a:lstStyle/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5)  Multiply (2x - 5)(x</a:t>
            </a:r>
            <a:r>
              <a:rPr baseline="30000" sz="4000"/>
              <a:t>2</a:t>
            </a:r>
            <a:r>
              <a:t> - 5x + 4)</a:t>
            </a:r>
          </a:p>
        </p:txBody>
      </p:sp>
      <p:sp>
        <p:nvSpPr>
          <p:cNvPr id="257" name="Rectangle 3"/>
          <p:cNvSpPr txBox="1"/>
          <p:nvPr>
            <p:ph type="body" idx="1"/>
          </p:nvPr>
        </p:nvSpPr>
        <p:spPr>
          <a:xfrm>
            <a:off x="228600" y="914400"/>
            <a:ext cx="8763000" cy="5638800"/>
          </a:xfrm>
          <a:prstGeom prst="rect">
            <a:avLst/>
          </a:prstGeom>
        </p:spPr>
        <p:txBody>
          <a:bodyPr lIns="44450" tIns="44450" rIns="44450" bIns="44450"/>
          <a:lstStyle/>
          <a:p>
            <a:pPr marL="342900" indent="-342900">
              <a:spcBef>
                <a:spcPts val="900"/>
              </a:spcBef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You cannot use FOIL because they are not BOTH binomials.  You must use the distributive property.</a:t>
            </a:r>
          </a:p>
          <a:p>
            <a:pPr marL="342900" indent="-342900">
              <a:spcBef>
                <a:spcPts val="900"/>
              </a:spcBef>
              <a:defRPr b="1" sz="4000">
                <a:solidFill>
                  <a:srgbClr val="FC012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2x</a:t>
            </a:r>
            <a:r>
              <a:rPr b="0">
                <a:solidFill>
                  <a:srgbClr val="000000"/>
                </a:solidFill>
              </a:rPr>
              <a:t>(x</a:t>
            </a:r>
            <a:r>
              <a:rPr b="0" baseline="30000">
                <a:solidFill>
                  <a:srgbClr val="000000"/>
                </a:solidFill>
              </a:rPr>
              <a:t>2</a:t>
            </a:r>
            <a:r>
              <a:rPr b="0">
                <a:solidFill>
                  <a:srgbClr val="000000"/>
                </a:solidFill>
              </a:rPr>
              <a:t> - 5x + 4) </a:t>
            </a:r>
            <a:r>
              <a:t>- 5</a:t>
            </a:r>
            <a:r>
              <a:rPr b="0">
                <a:solidFill>
                  <a:srgbClr val="000000"/>
                </a:solidFill>
              </a:rPr>
              <a:t>(x</a:t>
            </a:r>
            <a:r>
              <a:rPr b="0" baseline="30000">
                <a:solidFill>
                  <a:srgbClr val="000000"/>
                </a:solidFill>
              </a:rPr>
              <a:t>2</a:t>
            </a:r>
            <a:r>
              <a:rPr b="0">
                <a:solidFill>
                  <a:srgbClr val="000000"/>
                </a:solidFill>
              </a:rPr>
              <a:t> - 5x + 4)</a:t>
            </a:r>
          </a:p>
          <a:p>
            <a:pPr marL="342900" indent="-342900">
              <a:spcBef>
                <a:spcPts val="900"/>
              </a:spcBef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2x</a:t>
            </a:r>
            <a:r>
              <a:rPr baseline="30000"/>
              <a:t>3</a:t>
            </a:r>
            <a:r>
              <a:t> - 10x</a:t>
            </a:r>
            <a:r>
              <a:rPr baseline="30000"/>
              <a:t>2</a:t>
            </a:r>
            <a:r>
              <a:t> + 8x - 5x</a:t>
            </a:r>
            <a:r>
              <a:rPr baseline="30000"/>
              <a:t>2</a:t>
            </a:r>
            <a:r>
              <a:t> + 25x - 20</a:t>
            </a:r>
          </a:p>
          <a:p>
            <a:pPr marL="342900" indent="-342900">
              <a:spcBef>
                <a:spcPts val="900"/>
              </a:spcBef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Group and combine like terms.</a:t>
            </a:r>
          </a:p>
          <a:p>
            <a:pPr marL="342900" indent="-342900">
              <a:spcBef>
                <a:spcPts val="900"/>
              </a:spcBef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2x</a:t>
            </a:r>
            <a:r>
              <a:rPr baseline="30000"/>
              <a:t>3</a:t>
            </a:r>
            <a:r>
              <a:t> - 10x</a:t>
            </a:r>
            <a:r>
              <a:rPr baseline="30000"/>
              <a:t>2</a:t>
            </a:r>
            <a:r>
              <a:t> - 5x</a:t>
            </a:r>
            <a:r>
              <a:rPr baseline="30000"/>
              <a:t>2</a:t>
            </a:r>
            <a:r>
              <a:t> + 8x + 25x - 20</a:t>
            </a:r>
          </a:p>
          <a:p>
            <a:pPr marL="342900" indent="-342900">
              <a:spcBef>
                <a:spcPts val="900"/>
              </a:spcBef>
              <a:defRPr b="1" sz="4000">
                <a:solidFill>
                  <a:srgbClr val="FC012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2x</a:t>
            </a:r>
            <a:r>
              <a:rPr baseline="30000"/>
              <a:t>3</a:t>
            </a:r>
            <a:r>
              <a:t> - 15x</a:t>
            </a:r>
            <a:r>
              <a:rPr baseline="30000"/>
              <a:t>2</a:t>
            </a:r>
            <a:r>
              <a:t> + 33x - 20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u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500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500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 fill="hold"/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9" dur="500" fill="hold"/>
                                        <p:tgtEl>
                                          <p:spTgt spid="2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6" dur="500" fill="hold"/>
                                        <p:tgtEl>
                                          <p:spTgt spid="2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5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9" name="Group 69"/>
          <p:cNvGraphicFramePr/>
          <p:nvPr/>
        </p:nvGraphicFramePr>
        <p:xfrm>
          <a:off x="1524000" y="2540000"/>
          <a:ext cx="6096000" cy="40894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1354138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0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defRPr sz="4000">
                          <a:sym typeface="Times New Roman"/>
                        </a:defRPr>
                      </a:pPr>
                      <a:r>
                        <a:t>x</a:t>
                      </a:r>
                      <a:r>
                        <a:rPr baseline="30000"/>
                        <a:t>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defRPr sz="1800"/>
                      </a:pPr>
                      <a:r>
                        <a:rPr sz="4000">
                          <a:sym typeface="Times New Roman"/>
                        </a:rPr>
                        <a:t>-5x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defRPr sz="1800"/>
                      </a:pPr>
                      <a:r>
                        <a:rPr sz="4000">
                          <a:sym typeface="Times New Roman"/>
                        </a:rPr>
                        <a:t>+4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defRPr sz="1800"/>
                      </a:pPr>
                      <a:r>
                        <a:rPr sz="4000">
                          <a:sym typeface="Times New Roman"/>
                        </a:rPr>
                        <a:t>2x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0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0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0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</a:tr>
              <a:tr h="1379538"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defRPr sz="1800"/>
                      </a:pPr>
                      <a:r>
                        <a:rPr sz="4000">
                          <a:sym typeface="Times New Roman"/>
                        </a:rPr>
                        <a:t>-5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0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0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0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</a:tr>
            </a:tbl>
          </a:graphicData>
        </a:graphic>
      </p:graphicFrame>
      <p:sp>
        <p:nvSpPr>
          <p:cNvPr id="260" name="Rectangle 2"/>
          <p:cNvSpPr txBox="1"/>
          <p:nvPr>
            <p:ph type="title"/>
          </p:nvPr>
        </p:nvSpPr>
        <p:spPr>
          <a:xfrm>
            <a:off x="0" y="228600"/>
            <a:ext cx="9144000" cy="2286000"/>
          </a:xfrm>
          <a:prstGeom prst="rect">
            <a:avLst/>
          </a:prstGeom>
        </p:spPr>
        <p:txBody>
          <a:bodyPr lIns="44450" tIns="44450" rIns="44450" bIns="44450"/>
          <a:lstStyle/>
          <a:p>
            <a:pPr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5)  Multiply (2x - 5)(x</a:t>
            </a:r>
            <a:r>
              <a:rPr baseline="30000"/>
              <a:t>2</a:t>
            </a:r>
            <a:r>
              <a:t> - 5x + 4)</a:t>
            </a:r>
            <a:br/>
            <a:r>
              <a:t> </a:t>
            </a:r>
            <a:r>
              <a:rPr sz="3200"/>
              <a:t>You cannot use FOIL because they are not BOTH binomials.  You must use the distributive property or box method.</a:t>
            </a:r>
          </a:p>
        </p:txBody>
      </p:sp>
      <p:sp>
        <p:nvSpPr>
          <p:cNvPr id="261" name="Text Box 25"/>
          <p:cNvSpPr txBox="1"/>
          <p:nvPr/>
        </p:nvSpPr>
        <p:spPr>
          <a:xfrm>
            <a:off x="3474720" y="4160837"/>
            <a:ext cx="8229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2x</a:t>
            </a:r>
            <a:r>
              <a:rPr baseline="30000"/>
              <a:t>3</a:t>
            </a:r>
          </a:p>
        </p:txBody>
      </p:sp>
      <p:sp>
        <p:nvSpPr>
          <p:cNvPr id="262" name="Text Box 30"/>
          <p:cNvSpPr txBox="1"/>
          <p:nvPr/>
        </p:nvSpPr>
        <p:spPr>
          <a:xfrm>
            <a:off x="3398520" y="5532437"/>
            <a:ext cx="10261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-5x</a:t>
            </a:r>
            <a:r>
              <a:rPr baseline="30000"/>
              <a:t>2</a:t>
            </a:r>
          </a:p>
        </p:txBody>
      </p:sp>
      <p:sp>
        <p:nvSpPr>
          <p:cNvPr id="263" name="Text Box 31"/>
          <p:cNvSpPr txBox="1"/>
          <p:nvPr/>
        </p:nvSpPr>
        <p:spPr>
          <a:xfrm>
            <a:off x="4744720" y="4160837"/>
            <a:ext cx="12293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-10x</a:t>
            </a:r>
            <a:r>
              <a:rPr baseline="30000"/>
              <a:t>2</a:t>
            </a:r>
          </a:p>
        </p:txBody>
      </p:sp>
      <p:sp>
        <p:nvSpPr>
          <p:cNvPr id="264" name="Text Box 32"/>
          <p:cNvSpPr txBox="1"/>
          <p:nvPr/>
        </p:nvSpPr>
        <p:spPr>
          <a:xfrm>
            <a:off x="4693920" y="5532437"/>
            <a:ext cx="12039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+25x</a:t>
            </a:r>
          </a:p>
        </p:txBody>
      </p:sp>
      <p:sp>
        <p:nvSpPr>
          <p:cNvPr id="265" name="Arc 33"/>
          <p:cNvSpPr/>
          <p:nvPr/>
        </p:nvSpPr>
        <p:spPr>
          <a:xfrm flipH="1">
            <a:off x="4038637" y="228600"/>
            <a:ext cx="1600164" cy="271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fill="norm" stroke="1" extrusionOk="0">
                <a:moveTo>
                  <a:pt x="41" y="21599"/>
                </a:moveTo>
                <a:cubicBezTo>
                  <a:pt x="14" y="21027"/>
                  <a:pt x="0" y="20453"/>
                  <a:pt x="0" y="19880"/>
                </a:cubicBezTo>
                <a:cubicBezTo>
                  <a:pt x="0" y="8900"/>
                  <a:pt x="4838" y="0"/>
                  <a:pt x="10807" y="0"/>
                </a:cubicBezTo>
                <a:cubicBezTo>
                  <a:pt x="16564" y="-1"/>
                  <a:pt x="21310" y="8302"/>
                  <a:pt x="21600" y="18878"/>
                </a:cubicBezTo>
              </a:path>
            </a:pathLst>
          </a:custGeom>
          <a:ln w="63500">
            <a:solidFill>
              <a:srgbClr val="0000FF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66" name="Arc 34"/>
          <p:cNvSpPr/>
          <p:nvPr/>
        </p:nvSpPr>
        <p:spPr>
          <a:xfrm flipH="1">
            <a:off x="4038653" y="228600"/>
            <a:ext cx="2285948" cy="2285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fill="norm" stroke="1" extrusionOk="0">
                <a:moveTo>
                  <a:pt x="41" y="21599"/>
                </a:moveTo>
                <a:cubicBezTo>
                  <a:pt x="14" y="21027"/>
                  <a:pt x="0" y="20453"/>
                  <a:pt x="0" y="19880"/>
                </a:cubicBezTo>
                <a:cubicBezTo>
                  <a:pt x="0" y="8900"/>
                  <a:pt x="4838" y="0"/>
                  <a:pt x="10807" y="0"/>
                </a:cubicBezTo>
                <a:cubicBezTo>
                  <a:pt x="16564" y="-1"/>
                  <a:pt x="21310" y="8302"/>
                  <a:pt x="21600" y="18878"/>
                </a:cubicBezTo>
              </a:path>
            </a:pathLst>
          </a:custGeom>
          <a:ln w="63500">
            <a:solidFill>
              <a:srgbClr val="0000FF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67" name="Arc 35"/>
          <p:cNvSpPr/>
          <p:nvPr/>
        </p:nvSpPr>
        <p:spPr>
          <a:xfrm flipH="1" flipV="1">
            <a:off x="4876813" y="838205"/>
            <a:ext cx="609587" cy="123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fill="norm" stroke="1" extrusionOk="0">
                <a:moveTo>
                  <a:pt x="41" y="21599"/>
                </a:moveTo>
                <a:cubicBezTo>
                  <a:pt x="14" y="21027"/>
                  <a:pt x="0" y="20453"/>
                  <a:pt x="0" y="19880"/>
                </a:cubicBezTo>
                <a:cubicBezTo>
                  <a:pt x="0" y="8900"/>
                  <a:pt x="4838" y="0"/>
                  <a:pt x="10807" y="0"/>
                </a:cubicBezTo>
                <a:cubicBezTo>
                  <a:pt x="16564" y="-1"/>
                  <a:pt x="21310" y="8302"/>
                  <a:pt x="21600" y="18878"/>
                </a:cubicBezTo>
              </a:path>
            </a:pathLst>
          </a:custGeom>
          <a:ln w="63500">
            <a:solidFill>
              <a:srgbClr val="0000FF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68" name="Arc 36"/>
          <p:cNvSpPr/>
          <p:nvPr/>
        </p:nvSpPr>
        <p:spPr>
          <a:xfrm flipH="1" flipV="1">
            <a:off x="4876831" y="838206"/>
            <a:ext cx="1371570" cy="152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fill="norm" stroke="1" extrusionOk="0">
                <a:moveTo>
                  <a:pt x="41" y="21599"/>
                </a:moveTo>
                <a:cubicBezTo>
                  <a:pt x="14" y="21027"/>
                  <a:pt x="0" y="20453"/>
                  <a:pt x="0" y="19880"/>
                </a:cubicBezTo>
                <a:cubicBezTo>
                  <a:pt x="0" y="8900"/>
                  <a:pt x="4838" y="0"/>
                  <a:pt x="10807" y="0"/>
                </a:cubicBezTo>
                <a:cubicBezTo>
                  <a:pt x="16564" y="-1"/>
                  <a:pt x="21310" y="8302"/>
                  <a:pt x="21600" y="18878"/>
                </a:cubicBezTo>
              </a:path>
            </a:pathLst>
          </a:custGeom>
          <a:ln w="63500">
            <a:solidFill>
              <a:srgbClr val="0000FF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69" name="Text Box 70"/>
          <p:cNvSpPr txBox="1"/>
          <p:nvPr/>
        </p:nvSpPr>
        <p:spPr>
          <a:xfrm>
            <a:off x="6471920" y="4160837"/>
            <a:ext cx="10261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+8x</a:t>
            </a:r>
          </a:p>
        </p:txBody>
      </p:sp>
      <p:sp>
        <p:nvSpPr>
          <p:cNvPr id="270" name="Text Box 71"/>
          <p:cNvSpPr txBox="1"/>
          <p:nvPr/>
        </p:nvSpPr>
        <p:spPr>
          <a:xfrm>
            <a:off x="6548119" y="5532437"/>
            <a:ext cx="8737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-20</a:t>
            </a:r>
          </a:p>
        </p:txBody>
      </p:sp>
      <p:sp>
        <p:nvSpPr>
          <p:cNvPr id="271" name="Arc 72"/>
          <p:cNvSpPr/>
          <p:nvPr/>
        </p:nvSpPr>
        <p:spPr>
          <a:xfrm flipH="1">
            <a:off x="4038672" y="144462"/>
            <a:ext cx="3124128" cy="3127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fill="norm" stroke="1" extrusionOk="0">
                <a:moveTo>
                  <a:pt x="41" y="21599"/>
                </a:moveTo>
                <a:cubicBezTo>
                  <a:pt x="14" y="21027"/>
                  <a:pt x="0" y="20453"/>
                  <a:pt x="0" y="19880"/>
                </a:cubicBezTo>
                <a:cubicBezTo>
                  <a:pt x="0" y="8900"/>
                  <a:pt x="4838" y="0"/>
                  <a:pt x="10807" y="0"/>
                </a:cubicBezTo>
                <a:cubicBezTo>
                  <a:pt x="16564" y="-1"/>
                  <a:pt x="21310" y="8302"/>
                  <a:pt x="21600" y="18878"/>
                </a:cubicBezTo>
              </a:path>
            </a:pathLst>
          </a:custGeom>
          <a:ln w="63500">
            <a:solidFill>
              <a:srgbClr val="0000FF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72" name="Arc 73"/>
          <p:cNvSpPr/>
          <p:nvPr/>
        </p:nvSpPr>
        <p:spPr>
          <a:xfrm flipH="1" flipV="1">
            <a:off x="4876853" y="762009"/>
            <a:ext cx="2285948" cy="2285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fill="norm" stroke="1" extrusionOk="0">
                <a:moveTo>
                  <a:pt x="41" y="21599"/>
                </a:moveTo>
                <a:cubicBezTo>
                  <a:pt x="14" y="21027"/>
                  <a:pt x="0" y="20453"/>
                  <a:pt x="0" y="19880"/>
                </a:cubicBezTo>
                <a:cubicBezTo>
                  <a:pt x="0" y="8900"/>
                  <a:pt x="4838" y="0"/>
                  <a:pt x="10807" y="0"/>
                </a:cubicBezTo>
                <a:cubicBezTo>
                  <a:pt x="16564" y="-1"/>
                  <a:pt x="21310" y="8302"/>
                  <a:pt x="21600" y="18878"/>
                </a:cubicBezTo>
              </a:path>
            </a:pathLst>
          </a:custGeom>
          <a:ln w="63500">
            <a:solidFill>
              <a:srgbClr val="0000FF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73" name="Text Box 78"/>
          <p:cNvSpPr txBox="1"/>
          <p:nvPr/>
        </p:nvSpPr>
        <p:spPr>
          <a:xfrm>
            <a:off x="7818119" y="4724400"/>
            <a:ext cx="1143636" cy="1792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Almost done!</a:t>
            </a:r>
          </a:p>
          <a:p>
            <a: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Go to the next slide!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u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9" grpId="1"/>
      <p:bldP build="whole" bldLvl="1" animBg="1" rev="0" advAuto="0" spid="263" grpId="5"/>
      <p:bldP build="whole" bldLvl="1" animBg="1" rev="0" advAuto="0" spid="268" grpId="10"/>
      <p:bldP build="whole" bldLvl="1" animBg="1" rev="0" advAuto="0" spid="273" grpId="14"/>
      <p:bldP build="whole" bldLvl="1" animBg="1" rev="0" advAuto="0" spid="269" grpId="7"/>
      <p:bldP build="whole" bldLvl="1" animBg="1" rev="0" advAuto="0" spid="267" grpId="8"/>
      <p:bldP build="whole" bldLvl="1" animBg="1" rev="0" advAuto="0" spid="272" grpId="12"/>
      <p:bldP build="whole" bldLvl="1" animBg="1" rev="0" advAuto="0" spid="261" grpId="3"/>
      <p:bldP build="whole" bldLvl="1" animBg="1" rev="0" advAuto="0" spid="262" grpId="9"/>
      <p:bldP build="whole" bldLvl="1" animBg="1" rev="0" advAuto="0" spid="264" grpId="11"/>
      <p:bldP build="whole" bldLvl="1" animBg="1" rev="0" advAuto="0" spid="270" grpId="13"/>
      <p:bldP build="whole" bldLvl="1" animBg="1" rev="0" advAuto="0" spid="265" grpId="2"/>
      <p:bldP build="whole" bldLvl="1" animBg="1" rev="0" advAuto="0" spid="271" grpId="6"/>
      <p:bldP build="whole" bldLvl="1" animBg="1" rev="0" advAuto="0" spid="266" grpId="4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5" name="Group 2"/>
          <p:cNvGraphicFramePr/>
          <p:nvPr/>
        </p:nvGraphicFramePr>
        <p:xfrm>
          <a:off x="1524000" y="1397000"/>
          <a:ext cx="6096000" cy="40894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1354138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0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defRPr sz="4000">
                          <a:sym typeface="Times New Roman"/>
                        </a:defRPr>
                      </a:pPr>
                      <a:r>
                        <a:t>x</a:t>
                      </a:r>
                      <a:r>
                        <a:rPr baseline="30000"/>
                        <a:t>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defRPr sz="1800"/>
                      </a:pPr>
                      <a:r>
                        <a:rPr sz="4000">
                          <a:sym typeface="Times New Roman"/>
                        </a:rPr>
                        <a:t>-5x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defRPr sz="1800"/>
                      </a:pPr>
                      <a:r>
                        <a:rPr sz="4000">
                          <a:sym typeface="Times New Roman"/>
                        </a:rPr>
                        <a:t>+4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defRPr sz="1800"/>
                      </a:pPr>
                      <a:r>
                        <a:rPr sz="4000">
                          <a:sym typeface="Times New Roman"/>
                        </a:rPr>
                        <a:t>2x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0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0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0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</a:tr>
              <a:tr h="1379538"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defRPr sz="1800"/>
                      </a:pPr>
                      <a:r>
                        <a:rPr sz="4000">
                          <a:sym typeface="Times New Roman"/>
                        </a:rPr>
                        <a:t>-5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0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0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0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</a:tr>
            </a:tbl>
          </a:graphicData>
        </a:graphic>
      </p:graphicFrame>
      <p:sp>
        <p:nvSpPr>
          <p:cNvPr id="276" name="Rectangle 24"/>
          <p:cNvSpPr txBox="1"/>
          <p:nvPr>
            <p:ph type="title"/>
          </p:nvPr>
        </p:nvSpPr>
        <p:spPr>
          <a:xfrm>
            <a:off x="0" y="228600"/>
            <a:ext cx="9144000" cy="1143000"/>
          </a:xfrm>
          <a:prstGeom prst="rect">
            <a:avLst/>
          </a:prstGeom>
        </p:spPr>
        <p:txBody>
          <a:bodyPr lIns="44450" tIns="44450" rIns="44450" bIns="44450"/>
          <a:lstStyle/>
          <a:p>
            <a:pPr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5)  Multiply (2x - 5)(x</a:t>
            </a:r>
            <a:r>
              <a:rPr baseline="30000"/>
              <a:t>2</a:t>
            </a:r>
            <a:r>
              <a:t> - 5x + 4)</a:t>
            </a:r>
            <a:br/>
            <a:r>
              <a:t> </a:t>
            </a:r>
            <a:r>
              <a:rPr sz="3200"/>
              <a:t>Combine like terms!</a:t>
            </a:r>
          </a:p>
        </p:txBody>
      </p:sp>
      <p:sp>
        <p:nvSpPr>
          <p:cNvPr id="277" name="Text Box 25"/>
          <p:cNvSpPr txBox="1"/>
          <p:nvPr/>
        </p:nvSpPr>
        <p:spPr>
          <a:xfrm>
            <a:off x="3474720" y="3017838"/>
            <a:ext cx="8229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2x</a:t>
            </a:r>
            <a:r>
              <a:rPr baseline="30000"/>
              <a:t>3</a:t>
            </a:r>
          </a:p>
        </p:txBody>
      </p:sp>
      <p:grpSp>
        <p:nvGrpSpPr>
          <p:cNvPr id="281" name="Group 26"/>
          <p:cNvGrpSpPr/>
          <p:nvPr/>
        </p:nvGrpSpPr>
        <p:grpSpPr>
          <a:xfrm>
            <a:off x="3047999" y="2743200"/>
            <a:ext cx="3048001" cy="2743200"/>
            <a:chOff x="0" y="0"/>
            <a:chExt cx="3047999" cy="2743200"/>
          </a:xfrm>
        </p:grpSpPr>
        <p:sp>
          <p:nvSpPr>
            <p:cNvPr id="278" name="Oval 27"/>
            <p:cNvSpPr/>
            <p:nvPr/>
          </p:nvSpPr>
          <p:spPr>
            <a:xfrm>
              <a:off x="-1" y="1371600"/>
              <a:ext cx="1477819" cy="1371600"/>
            </a:xfrm>
            <a:prstGeom prst="ellipse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79" name="Oval 28"/>
            <p:cNvSpPr/>
            <p:nvPr/>
          </p:nvSpPr>
          <p:spPr>
            <a:xfrm>
              <a:off x="1570181" y="0"/>
              <a:ext cx="1477819" cy="1371600"/>
            </a:xfrm>
            <a:prstGeom prst="ellipse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80" name="Rectangle 29"/>
            <p:cNvSpPr/>
            <p:nvPr/>
          </p:nvSpPr>
          <p:spPr>
            <a:xfrm rot="18932322">
              <a:off x="277090" y="957262"/>
              <a:ext cx="2543849" cy="792163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</p:grpSp>
      <p:sp>
        <p:nvSpPr>
          <p:cNvPr id="282" name="Text Box 30"/>
          <p:cNvSpPr txBox="1"/>
          <p:nvPr/>
        </p:nvSpPr>
        <p:spPr>
          <a:xfrm>
            <a:off x="3398520" y="4389437"/>
            <a:ext cx="10261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-5x</a:t>
            </a:r>
            <a:r>
              <a:rPr baseline="30000"/>
              <a:t>2</a:t>
            </a:r>
          </a:p>
        </p:txBody>
      </p:sp>
      <p:sp>
        <p:nvSpPr>
          <p:cNvPr id="283" name="Text Box 31"/>
          <p:cNvSpPr txBox="1"/>
          <p:nvPr/>
        </p:nvSpPr>
        <p:spPr>
          <a:xfrm>
            <a:off x="4744720" y="3017838"/>
            <a:ext cx="12293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-10x</a:t>
            </a:r>
            <a:r>
              <a:rPr baseline="30000"/>
              <a:t>2</a:t>
            </a:r>
          </a:p>
        </p:txBody>
      </p:sp>
      <p:grpSp>
        <p:nvGrpSpPr>
          <p:cNvPr id="287" name="Group 32"/>
          <p:cNvGrpSpPr/>
          <p:nvPr/>
        </p:nvGrpSpPr>
        <p:grpSpPr>
          <a:xfrm>
            <a:off x="4571999" y="2743200"/>
            <a:ext cx="3048001" cy="2743200"/>
            <a:chOff x="0" y="0"/>
            <a:chExt cx="3047999" cy="2743200"/>
          </a:xfrm>
        </p:grpSpPr>
        <p:sp>
          <p:nvSpPr>
            <p:cNvPr id="284" name="Oval 33"/>
            <p:cNvSpPr/>
            <p:nvPr/>
          </p:nvSpPr>
          <p:spPr>
            <a:xfrm>
              <a:off x="-1" y="1371600"/>
              <a:ext cx="1477819" cy="13716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85" name="Oval 34"/>
            <p:cNvSpPr/>
            <p:nvPr/>
          </p:nvSpPr>
          <p:spPr>
            <a:xfrm>
              <a:off x="1570181" y="0"/>
              <a:ext cx="1477819" cy="13716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86" name="Rectangle 35"/>
            <p:cNvSpPr/>
            <p:nvPr/>
          </p:nvSpPr>
          <p:spPr>
            <a:xfrm rot="18932322">
              <a:off x="277090" y="957262"/>
              <a:ext cx="2543849" cy="792163"/>
            </a:xfrm>
            <a:prstGeom prst="rect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</p:grpSp>
      <p:sp>
        <p:nvSpPr>
          <p:cNvPr id="288" name="Text Box 36"/>
          <p:cNvSpPr txBox="1"/>
          <p:nvPr/>
        </p:nvSpPr>
        <p:spPr>
          <a:xfrm>
            <a:off x="4693920" y="4389437"/>
            <a:ext cx="12039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+25x</a:t>
            </a:r>
          </a:p>
        </p:txBody>
      </p:sp>
      <p:sp>
        <p:nvSpPr>
          <p:cNvPr id="289" name="Text Box 41"/>
          <p:cNvSpPr txBox="1"/>
          <p:nvPr/>
        </p:nvSpPr>
        <p:spPr>
          <a:xfrm>
            <a:off x="6471920" y="3017838"/>
            <a:ext cx="10261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+8x</a:t>
            </a:r>
          </a:p>
        </p:txBody>
      </p:sp>
      <p:sp>
        <p:nvSpPr>
          <p:cNvPr id="290" name="Text Box 42"/>
          <p:cNvSpPr txBox="1"/>
          <p:nvPr/>
        </p:nvSpPr>
        <p:spPr>
          <a:xfrm>
            <a:off x="6548119" y="4389437"/>
            <a:ext cx="873761" cy="666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-20</a:t>
            </a:r>
          </a:p>
        </p:txBody>
      </p:sp>
      <p:sp>
        <p:nvSpPr>
          <p:cNvPr id="291" name="Text Box 45"/>
          <p:cNvSpPr txBox="1"/>
          <p:nvPr/>
        </p:nvSpPr>
        <p:spPr>
          <a:xfrm>
            <a:off x="2331720" y="5775325"/>
            <a:ext cx="4457446" cy="666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4000">
                <a:solidFill>
                  <a:srgbClr val="0042A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2x</a:t>
            </a:r>
            <a:r>
              <a:rPr baseline="30000"/>
              <a:t>3</a:t>
            </a:r>
            <a:r>
              <a:t> – 15x</a:t>
            </a:r>
            <a:r>
              <a:rPr baseline="30000"/>
              <a:t>2</a:t>
            </a:r>
            <a:r>
              <a:t> + 33x - 20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u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7" grpId="2"/>
      <p:bldP build="whole" bldLvl="1" animBg="1" rev="0" advAuto="0" spid="291" grpId="3"/>
      <p:bldP build="whole" bldLvl="1" animBg="1" rev="0" advAuto="0" spid="281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TPQuestion"/>
          <p:cNvSpPr txBox="1"/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Multiply (2p + 1)(p</a:t>
            </a:r>
            <a:r>
              <a:rPr baseline="30000"/>
              <a:t>2</a:t>
            </a:r>
            <a:r>
              <a:t> – 3p + 4)</a:t>
            </a:r>
          </a:p>
        </p:txBody>
      </p:sp>
      <p:sp>
        <p:nvSpPr>
          <p:cNvPr id="294" name="TPAnswers"/>
          <p:cNvSpPr txBox="1"/>
          <p:nvPr>
            <p:ph type="body" sz="half" idx="1"/>
          </p:nvPr>
        </p:nvSpPr>
        <p:spPr>
          <a:xfrm>
            <a:off x="457200" y="1295400"/>
            <a:ext cx="4114800" cy="4114800"/>
          </a:xfrm>
          <a:prstGeom prst="rect">
            <a:avLst/>
          </a:prstGeom>
        </p:spPr>
        <p:txBody>
          <a:bodyPr/>
          <a:lstStyle/>
          <a:p>
            <a:pPr marL="609600" indent="-609600">
              <a:buAutoNum type="arabicPeriod" startAt="1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2p</a:t>
            </a:r>
            <a:r>
              <a:rPr baseline="30000"/>
              <a:t>3</a:t>
            </a:r>
            <a:r>
              <a:t> + 2p</a:t>
            </a:r>
            <a:r>
              <a:rPr baseline="30000"/>
              <a:t>3</a:t>
            </a:r>
            <a:r>
              <a:t> + p + 4</a:t>
            </a:r>
          </a:p>
          <a:p>
            <a:pPr marL="609600" indent="-609600">
              <a:buAutoNum type="arabicPeriod" startAt="1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baseline="30000"/>
              <a:t>2</a:t>
            </a:r>
            <a:r>
              <a:t> – y – 12</a:t>
            </a:r>
          </a:p>
          <a:p>
            <a:pPr marL="609600" indent="-609600">
              <a:buAutoNum type="arabicPeriod" startAt="1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baseline="30000"/>
              <a:t>2</a:t>
            </a:r>
            <a:r>
              <a:t> + 7y – 12</a:t>
            </a:r>
          </a:p>
          <a:p>
            <a:pPr marL="609600" indent="-609600">
              <a:buAutoNum type="arabicPeriod" startAt="1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baseline="30000"/>
              <a:t>2</a:t>
            </a:r>
            <a:r>
              <a:t> – 7y  – 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2"/>
          <p:cNvSpPr txBox="1"/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</p:spPr>
        <p:txBody>
          <a:bodyPr lIns="44450" tIns="44450" rIns="44450" bIns="44450"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1)  Multiply. (2x + 3)(5x + 8)</a:t>
            </a:r>
          </a:p>
        </p:txBody>
      </p:sp>
      <p:sp>
        <p:nvSpPr>
          <p:cNvPr id="170" name="Rectangle 3"/>
          <p:cNvSpPr txBox="1"/>
          <p:nvPr>
            <p:ph type="body" idx="1"/>
          </p:nvPr>
        </p:nvSpPr>
        <p:spPr>
          <a:xfrm>
            <a:off x="304800" y="1295400"/>
            <a:ext cx="8686800" cy="4953000"/>
          </a:xfrm>
          <a:prstGeom prst="rect">
            <a:avLst/>
          </a:prstGeom>
        </p:spPr>
        <p:txBody>
          <a:bodyPr lIns="44450" tIns="44450" rIns="44450" bIns="44450"/>
          <a:lstStyle/>
          <a:p>
            <a:pPr algn="ctr">
              <a:spcBef>
                <a:spcPts val="900"/>
              </a:spcBef>
              <a:buSzTx/>
              <a:buNone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Using the </a:t>
            </a:r>
            <a:r>
              <a:rPr u="sng"/>
              <a:t>distributive property</a:t>
            </a:r>
            <a:r>
              <a:t>, multiply </a:t>
            </a:r>
            <a:r>
              <a:rPr b="1">
                <a:solidFill>
                  <a:srgbClr val="FC0128"/>
                </a:solidFill>
              </a:rPr>
              <a:t>2x</a:t>
            </a:r>
            <a:r>
              <a:t>(5x + 8) + </a:t>
            </a:r>
            <a:r>
              <a:rPr b="1">
                <a:solidFill>
                  <a:srgbClr val="FC0128"/>
                </a:solidFill>
              </a:rPr>
              <a:t>3</a:t>
            </a:r>
            <a:r>
              <a:t>(5x + 8).</a:t>
            </a:r>
          </a:p>
          <a:p>
            <a:pPr algn="ctr">
              <a:spcBef>
                <a:spcPts val="900"/>
              </a:spcBef>
              <a:buSzTx/>
              <a:buNone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10x</a:t>
            </a:r>
            <a:r>
              <a:rPr baseline="30000"/>
              <a:t>2</a:t>
            </a:r>
            <a:r>
              <a:t> + 16x + 15x + 24</a:t>
            </a:r>
          </a:p>
          <a:p>
            <a:pPr algn="ctr">
              <a:spcBef>
                <a:spcPts val="900"/>
              </a:spcBef>
              <a:buSzTx/>
              <a:buNone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Combine like terms.</a:t>
            </a:r>
          </a:p>
          <a:p>
            <a:pPr algn="ctr">
              <a:spcBef>
                <a:spcPts val="900"/>
              </a:spcBef>
              <a:buSzTx/>
              <a:buNone/>
              <a:defRPr b="1" sz="4000">
                <a:solidFill>
                  <a:srgbClr val="FC012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10x</a:t>
            </a:r>
            <a:r>
              <a:rPr baseline="30000"/>
              <a:t>2</a:t>
            </a:r>
            <a:r>
              <a:t> + 31x + 24</a:t>
            </a:r>
          </a:p>
          <a:p>
            <a:pPr algn="ctr">
              <a:spcBef>
                <a:spcPts val="900"/>
              </a:spcBef>
              <a:buSzTx/>
              <a:buNone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shortcut of the distributive property is called the </a:t>
            </a:r>
            <a:r>
              <a:rPr b="1" u="sng">
                <a:solidFill>
                  <a:srgbClr val="00279F"/>
                </a:solidFill>
              </a:rPr>
              <a:t>FOIL</a:t>
            </a:r>
            <a:r>
              <a:t> method.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u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 fill="hold"/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500" fill="hold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500" fill="hold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 fill="hold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9" dur="500" fill="hold"/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7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Rectangle 2"/>
          <p:cNvSpPr txBox="1"/>
          <p:nvPr>
            <p:ph type="title"/>
          </p:nvPr>
        </p:nvSpPr>
        <p:spPr>
          <a:xfrm>
            <a:off x="152400" y="533400"/>
            <a:ext cx="8839200" cy="4953000"/>
          </a:xfrm>
          <a:prstGeom prst="rect">
            <a:avLst/>
          </a:prstGeom>
        </p:spPr>
        <p:txBody>
          <a:bodyPr lIns="44450" tIns="44450" rIns="44450" bIns="44450"/>
          <a:lstStyle/>
          <a:p>
            <a: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</a:t>
            </a:r>
            <a:r>
              <a:rPr u="sng"/>
              <a:t>FOIL method</a:t>
            </a:r>
            <a:r>
              <a:t> is ONLY used when you multiply 2 </a:t>
            </a:r>
            <a:r>
              <a:rPr u="sng"/>
              <a:t>binomials</a:t>
            </a:r>
            <a:r>
              <a:t>. It is an acronym and tells you which terms to multiply.</a:t>
            </a:r>
            <a:br/>
            <a:br/>
            <a:r>
              <a:t> 2)  Use the FOIL method to multiply the following binomials:</a:t>
            </a:r>
            <a:br/>
            <a:r>
              <a:t>(y + 3)(y + 7).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u"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2"/>
          <p:cNvSpPr txBox="1"/>
          <p:nvPr>
            <p:ph type="title"/>
          </p:nvPr>
        </p:nvSpPr>
        <p:spPr>
          <a:xfrm>
            <a:off x="152400" y="381000"/>
            <a:ext cx="8839200" cy="4724400"/>
          </a:xfrm>
          <a:prstGeom prst="rect">
            <a:avLst/>
          </a:prstGeom>
        </p:spPr>
        <p:txBody>
          <a:bodyPr lIns="44450" tIns="44450" rIns="44450" bIns="44450"/>
          <a:lstStyle/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br/>
            <a:r>
              <a:t>(y + 3)(y + 7). </a:t>
            </a:r>
            <a:br/>
            <a:r>
              <a:rPr b="1">
                <a:solidFill>
                  <a:srgbClr val="00279F"/>
                </a:solidFill>
              </a:rPr>
              <a:t>F</a:t>
            </a:r>
            <a:r>
              <a:t> tells you to multiply the </a:t>
            </a:r>
            <a:r>
              <a:rPr u="sng"/>
              <a:t>FIRST</a:t>
            </a:r>
            <a:r>
              <a:t> terms of each binomial.</a:t>
            </a:r>
          </a:p>
        </p:txBody>
      </p:sp>
      <p:sp>
        <p:nvSpPr>
          <p:cNvPr id="175" name="Rectangle 3"/>
          <p:cNvSpPr txBox="1"/>
          <p:nvPr>
            <p:ph type="body" sz="quarter" idx="1"/>
          </p:nvPr>
        </p:nvSpPr>
        <p:spPr>
          <a:xfrm>
            <a:off x="152400" y="4876800"/>
            <a:ext cx="8839200" cy="990600"/>
          </a:xfrm>
          <a:prstGeom prst="rect">
            <a:avLst/>
          </a:prstGeom>
        </p:spPr>
        <p:txBody>
          <a:bodyPr lIns="44450" tIns="44450" rIns="44450" bIns="44450"/>
          <a:lstStyle/>
          <a:p>
            <a:pPr algn="ctr">
              <a:spcBef>
                <a:spcPts val="900"/>
              </a:spcBef>
              <a:buSzTx/>
              <a:buNone/>
              <a:defRPr b="1" sz="4000">
                <a:solidFill>
                  <a:srgbClr val="00279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baseline="30000"/>
              <a:t>2</a:t>
            </a:r>
          </a:p>
        </p:txBody>
      </p:sp>
      <p:grpSp>
        <p:nvGrpSpPr>
          <p:cNvPr id="178" name="Group 4"/>
          <p:cNvGrpSpPr/>
          <p:nvPr/>
        </p:nvGrpSpPr>
        <p:grpSpPr>
          <a:xfrm>
            <a:off x="3200399" y="1828799"/>
            <a:ext cx="1601790" cy="355602"/>
            <a:chOff x="0" y="0"/>
            <a:chExt cx="1601788" cy="355600"/>
          </a:xfrm>
        </p:grpSpPr>
        <p:sp>
          <p:nvSpPr>
            <p:cNvPr id="176" name="Arc 5"/>
            <p:cNvSpPr/>
            <p:nvPr/>
          </p:nvSpPr>
          <p:spPr>
            <a:xfrm rot="10800000">
              <a:off x="827087" y="-1"/>
              <a:ext cx="77470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</a:pathLst>
            </a:custGeom>
            <a:noFill/>
            <a:ln w="508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77" name="Arc 6"/>
            <p:cNvSpPr/>
            <p:nvPr/>
          </p:nvSpPr>
          <p:spPr>
            <a:xfrm rot="10800000">
              <a:off x="-1" y="-1"/>
              <a:ext cx="77470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</a:pathLst>
            </a:custGeom>
            <a:noFill/>
            <a:ln w="508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u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 fill="hold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7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Rectangle 2"/>
          <p:cNvSpPr txBox="1"/>
          <p:nvPr>
            <p:ph type="title"/>
          </p:nvPr>
        </p:nvSpPr>
        <p:spPr>
          <a:xfrm>
            <a:off x="152400" y="381000"/>
            <a:ext cx="8839200" cy="4724400"/>
          </a:xfrm>
          <a:prstGeom prst="rect">
            <a:avLst/>
          </a:prstGeom>
        </p:spPr>
        <p:txBody>
          <a:bodyPr lIns="44450" tIns="44450" rIns="44450" bIns="44450"/>
          <a:lstStyle/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br/>
            <a:r>
              <a:t>(y + 3)(y + 7). </a:t>
            </a:r>
            <a:br/>
            <a:r>
              <a:rPr b="1">
                <a:solidFill>
                  <a:srgbClr val="00279F"/>
                </a:solidFill>
              </a:rPr>
              <a:t>O</a:t>
            </a:r>
            <a:r>
              <a:t> tells you to multiply the </a:t>
            </a:r>
            <a:r>
              <a:rPr u="sng"/>
              <a:t>OUTER</a:t>
            </a:r>
            <a:r>
              <a:t> terms of each binomial.</a:t>
            </a:r>
          </a:p>
        </p:txBody>
      </p:sp>
      <p:sp>
        <p:nvSpPr>
          <p:cNvPr id="181" name="Rectangle 3"/>
          <p:cNvSpPr txBox="1"/>
          <p:nvPr>
            <p:ph type="body" sz="quarter" idx="1"/>
          </p:nvPr>
        </p:nvSpPr>
        <p:spPr>
          <a:xfrm>
            <a:off x="152400" y="4800600"/>
            <a:ext cx="8839200" cy="990600"/>
          </a:xfrm>
          <a:prstGeom prst="rect">
            <a:avLst/>
          </a:prstGeom>
        </p:spPr>
        <p:txBody>
          <a:bodyPr lIns="44450" tIns="44450" rIns="44450" bIns="44450"/>
          <a:lstStyle/>
          <a:p>
            <a:pPr algn="ctr">
              <a:spcBef>
                <a:spcPts val="900"/>
              </a:spcBef>
              <a:buSzTx/>
              <a:buNone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baseline="30000"/>
              <a:t>2</a:t>
            </a:r>
            <a:r>
              <a:t> </a:t>
            </a:r>
            <a:r>
              <a:rPr b="1">
                <a:solidFill>
                  <a:srgbClr val="00279F"/>
                </a:solidFill>
              </a:rPr>
              <a:t>+</a:t>
            </a:r>
            <a:r>
              <a:t> </a:t>
            </a:r>
            <a:r>
              <a:rPr b="1">
                <a:solidFill>
                  <a:srgbClr val="00279F"/>
                </a:solidFill>
              </a:rPr>
              <a:t>7y</a:t>
            </a:r>
          </a:p>
        </p:txBody>
      </p:sp>
      <p:grpSp>
        <p:nvGrpSpPr>
          <p:cNvPr id="184" name="Group 4"/>
          <p:cNvGrpSpPr/>
          <p:nvPr/>
        </p:nvGrpSpPr>
        <p:grpSpPr>
          <a:xfrm>
            <a:off x="3276599" y="1752599"/>
            <a:ext cx="2439990" cy="355602"/>
            <a:chOff x="0" y="0"/>
            <a:chExt cx="2439988" cy="355600"/>
          </a:xfrm>
        </p:grpSpPr>
        <p:sp>
          <p:nvSpPr>
            <p:cNvPr id="182" name="Arc 5"/>
            <p:cNvSpPr/>
            <p:nvPr/>
          </p:nvSpPr>
          <p:spPr>
            <a:xfrm rot="10800000">
              <a:off x="1246187" y="-1"/>
              <a:ext cx="119380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</a:pathLst>
            </a:custGeom>
            <a:noFill/>
            <a:ln w="508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83" name="Arc 6"/>
            <p:cNvSpPr/>
            <p:nvPr/>
          </p:nvSpPr>
          <p:spPr>
            <a:xfrm rot="10800000">
              <a:off x="-1" y="-1"/>
              <a:ext cx="119380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</a:pathLst>
            </a:custGeom>
            <a:noFill/>
            <a:ln w="508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u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 fill="hold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8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Rectangle 2"/>
          <p:cNvSpPr txBox="1"/>
          <p:nvPr>
            <p:ph type="title"/>
          </p:nvPr>
        </p:nvSpPr>
        <p:spPr>
          <a:xfrm>
            <a:off x="152400" y="381000"/>
            <a:ext cx="8839200" cy="4724400"/>
          </a:xfrm>
          <a:prstGeom prst="rect">
            <a:avLst/>
          </a:prstGeom>
        </p:spPr>
        <p:txBody>
          <a:bodyPr lIns="44450" tIns="44450" rIns="44450" bIns="44450"/>
          <a:lstStyle/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br/>
            <a:r>
              <a:t>(y + 3)(y + 7). </a:t>
            </a:r>
            <a:br/>
            <a:r>
              <a:rPr b="1">
                <a:solidFill>
                  <a:srgbClr val="00279F"/>
                </a:solidFill>
              </a:rPr>
              <a:t>I</a:t>
            </a:r>
            <a:r>
              <a:t> tells you to multiply the </a:t>
            </a:r>
            <a:r>
              <a:rPr u="sng"/>
              <a:t>INNER</a:t>
            </a:r>
            <a:r>
              <a:t> terms of each binomial.</a:t>
            </a:r>
          </a:p>
        </p:txBody>
      </p:sp>
      <p:sp>
        <p:nvSpPr>
          <p:cNvPr id="187" name="Rectangle 3"/>
          <p:cNvSpPr txBox="1"/>
          <p:nvPr>
            <p:ph type="body" sz="quarter" idx="1"/>
          </p:nvPr>
        </p:nvSpPr>
        <p:spPr>
          <a:xfrm>
            <a:off x="152400" y="4876800"/>
            <a:ext cx="8839200" cy="990600"/>
          </a:xfrm>
          <a:prstGeom prst="rect">
            <a:avLst/>
          </a:prstGeom>
        </p:spPr>
        <p:txBody>
          <a:bodyPr lIns="44450" tIns="44450" rIns="44450" bIns="44450"/>
          <a:lstStyle/>
          <a:p>
            <a:pPr marL="342900" indent="-342900">
              <a:spcBef>
                <a:spcPts val="900"/>
              </a:spcBef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baseline="30000"/>
              <a:t>2</a:t>
            </a:r>
            <a:r>
              <a:t> + 7y </a:t>
            </a:r>
            <a:r>
              <a:rPr b="1">
                <a:solidFill>
                  <a:srgbClr val="00279F"/>
                </a:solidFill>
              </a:rPr>
              <a:t>+</a:t>
            </a:r>
            <a:r>
              <a:t> </a:t>
            </a:r>
            <a:r>
              <a:rPr b="1">
                <a:solidFill>
                  <a:srgbClr val="00279F"/>
                </a:solidFill>
              </a:rPr>
              <a:t>3y</a:t>
            </a:r>
          </a:p>
        </p:txBody>
      </p:sp>
      <p:grpSp>
        <p:nvGrpSpPr>
          <p:cNvPr id="190" name="Group 4"/>
          <p:cNvGrpSpPr/>
          <p:nvPr/>
        </p:nvGrpSpPr>
        <p:grpSpPr>
          <a:xfrm>
            <a:off x="4114799" y="1752599"/>
            <a:ext cx="687390" cy="355602"/>
            <a:chOff x="0" y="0"/>
            <a:chExt cx="687388" cy="355600"/>
          </a:xfrm>
        </p:grpSpPr>
        <p:sp>
          <p:nvSpPr>
            <p:cNvPr id="188" name="Arc 5"/>
            <p:cNvSpPr/>
            <p:nvPr/>
          </p:nvSpPr>
          <p:spPr>
            <a:xfrm rot="10800000">
              <a:off x="369887" y="-1"/>
              <a:ext cx="3175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</a:pathLst>
            </a:custGeom>
            <a:noFill/>
            <a:ln w="508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89" name="Arc 6"/>
            <p:cNvSpPr/>
            <p:nvPr/>
          </p:nvSpPr>
          <p:spPr>
            <a:xfrm rot="10800000">
              <a:off x="-1" y="-1"/>
              <a:ext cx="31750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</a:pathLst>
            </a:custGeom>
            <a:noFill/>
            <a:ln w="508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u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 fill="hold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8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2"/>
          <p:cNvSpPr txBox="1"/>
          <p:nvPr>
            <p:ph type="title"/>
          </p:nvPr>
        </p:nvSpPr>
        <p:spPr>
          <a:xfrm>
            <a:off x="152400" y="381000"/>
            <a:ext cx="8839200" cy="3505200"/>
          </a:xfrm>
          <a:prstGeom prst="rect">
            <a:avLst/>
          </a:prstGeom>
        </p:spPr>
        <p:txBody>
          <a:bodyPr lIns="44450" tIns="44450" rIns="44450" bIns="44450"/>
          <a:lstStyle/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br/>
            <a:r>
              <a:t>(y + 3)(y + 7). </a:t>
            </a:r>
            <a:br/>
            <a:r>
              <a:rPr b="1">
                <a:solidFill>
                  <a:srgbClr val="00279F"/>
                </a:solidFill>
              </a:rPr>
              <a:t>L</a:t>
            </a:r>
            <a:r>
              <a:t> tells you to multiply the </a:t>
            </a:r>
            <a:r>
              <a:rPr u="sng"/>
              <a:t>LAST</a:t>
            </a:r>
            <a:r>
              <a:t> terms of each binomial.</a:t>
            </a:r>
          </a:p>
        </p:txBody>
      </p:sp>
      <p:sp>
        <p:nvSpPr>
          <p:cNvPr id="193" name="Rectangle 3"/>
          <p:cNvSpPr txBox="1"/>
          <p:nvPr>
            <p:ph type="body" sz="half" idx="1"/>
          </p:nvPr>
        </p:nvSpPr>
        <p:spPr>
          <a:xfrm>
            <a:off x="76200" y="3581400"/>
            <a:ext cx="8839200" cy="2057400"/>
          </a:xfrm>
          <a:prstGeom prst="rect">
            <a:avLst/>
          </a:prstGeom>
        </p:spPr>
        <p:txBody>
          <a:bodyPr lIns="44450" tIns="44450" rIns="44450" bIns="44450"/>
          <a:lstStyle/>
          <a:p>
            <a:pPr marL="339470" indent="-339470" algn="ctr" defTabSz="905255">
              <a:spcBef>
                <a:spcPts val="900"/>
              </a:spcBef>
              <a:buSzTx/>
              <a:buNone/>
              <a:defRPr sz="3959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baseline="29979"/>
              <a:t>2</a:t>
            </a:r>
            <a:r>
              <a:t> + 7y + 3y</a:t>
            </a:r>
            <a:r>
              <a:rPr b="1">
                <a:solidFill>
                  <a:srgbClr val="00279F"/>
                </a:solidFill>
              </a:rPr>
              <a:t> + 21</a:t>
            </a:r>
          </a:p>
          <a:p>
            <a:pPr marL="339470" indent="-339470" algn="ctr" defTabSz="905255">
              <a:spcBef>
                <a:spcPts val="900"/>
              </a:spcBef>
              <a:buSzTx/>
              <a:buNone/>
              <a:defRPr sz="3959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Combine like terms.</a:t>
            </a:r>
          </a:p>
          <a:p>
            <a:pPr marL="339470" indent="-339470" algn="ctr" defTabSz="905255">
              <a:spcBef>
                <a:spcPts val="900"/>
              </a:spcBef>
              <a:buSzTx/>
              <a:buNone/>
              <a:defRPr b="1" sz="3959">
                <a:solidFill>
                  <a:srgbClr val="00279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</a:t>
            </a:r>
            <a:r>
              <a:rPr baseline="29979"/>
              <a:t>2</a:t>
            </a:r>
            <a:r>
              <a:t> + 10y + 21</a:t>
            </a:r>
          </a:p>
        </p:txBody>
      </p:sp>
      <p:grpSp>
        <p:nvGrpSpPr>
          <p:cNvPr id="196" name="Group 4"/>
          <p:cNvGrpSpPr/>
          <p:nvPr/>
        </p:nvGrpSpPr>
        <p:grpSpPr>
          <a:xfrm>
            <a:off x="4114799" y="1142999"/>
            <a:ext cx="1525589" cy="355602"/>
            <a:chOff x="0" y="0"/>
            <a:chExt cx="1525588" cy="355600"/>
          </a:xfrm>
        </p:grpSpPr>
        <p:sp>
          <p:nvSpPr>
            <p:cNvPr id="194" name="Arc 5"/>
            <p:cNvSpPr/>
            <p:nvPr/>
          </p:nvSpPr>
          <p:spPr>
            <a:xfrm rot="10800000">
              <a:off x="788987" y="-1"/>
              <a:ext cx="7366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</a:pathLst>
            </a:custGeom>
            <a:noFill/>
            <a:ln w="508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95" name="Arc 6"/>
            <p:cNvSpPr/>
            <p:nvPr/>
          </p:nvSpPr>
          <p:spPr>
            <a:xfrm rot="10800000">
              <a:off x="-1" y="-1"/>
              <a:ext cx="73660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</a:pathLst>
            </a:custGeom>
            <a:noFill/>
            <a:ln w="508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u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5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5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9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Rectangle 2"/>
          <p:cNvSpPr txBox="1"/>
          <p:nvPr>
            <p:ph type="title"/>
          </p:nvPr>
        </p:nvSpPr>
        <p:spPr>
          <a:xfrm>
            <a:off x="685800" y="466725"/>
            <a:ext cx="7772400" cy="1428750"/>
          </a:xfrm>
          <a:prstGeom prst="rect">
            <a:avLst/>
          </a:prstGeom>
        </p:spPr>
        <p:txBody>
          <a:bodyPr lIns="44450" tIns="44450" rIns="44450" bIns="44450"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Remember, FOIL reminds you to multiply the:</a:t>
            </a:r>
          </a:p>
        </p:txBody>
      </p:sp>
      <p:sp>
        <p:nvSpPr>
          <p:cNvPr id="199" name="Rectangle 3"/>
          <p:cNvSpPr txBox="1"/>
          <p:nvPr>
            <p:ph type="body" sz="half" idx="1"/>
          </p:nvPr>
        </p:nvSpPr>
        <p:spPr>
          <a:xfrm>
            <a:off x="2438400" y="1828800"/>
            <a:ext cx="4343400" cy="4343400"/>
          </a:xfrm>
          <a:prstGeom prst="rect">
            <a:avLst/>
          </a:prstGeom>
        </p:spPr>
        <p:txBody>
          <a:bodyPr lIns="44450" tIns="44450" rIns="44450" bIns="44450"/>
          <a:lstStyle/>
          <a:p>
            <a:pPr>
              <a:spcBef>
                <a:spcPts val="1400"/>
              </a:spcBef>
              <a:buSzTx/>
              <a:buNone/>
              <a:defRPr b="1" sz="6000">
                <a:solidFill>
                  <a:srgbClr val="00279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</a:t>
            </a:r>
            <a:r>
              <a:rPr b="0" sz="4400">
                <a:solidFill>
                  <a:srgbClr val="000000"/>
                </a:solidFill>
              </a:rPr>
              <a:t>irst terms</a:t>
            </a:r>
          </a:p>
          <a:p>
            <a:pPr>
              <a:spcBef>
                <a:spcPts val="1400"/>
              </a:spcBef>
              <a:buSzTx/>
              <a:buNone/>
              <a:defRPr b="1" sz="6000">
                <a:solidFill>
                  <a:srgbClr val="00279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</a:t>
            </a:r>
            <a:r>
              <a:rPr b="0" sz="4400">
                <a:solidFill>
                  <a:srgbClr val="000000"/>
                </a:solidFill>
              </a:rPr>
              <a:t>uter terms</a:t>
            </a:r>
          </a:p>
          <a:p>
            <a:pPr>
              <a:spcBef>
                <a:spcPts val="1400"/>
              </a:spcBef>
              <a:buSzTx/>
              <a:buNone/>
              <a:defRPr b="1" sz="6000">
                <a:solidFill>
                  <a:srgbClr val="00279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</a:t>
            </a:r>
            <a:r>
              <a:rPr b="0" sz="4400">
                <a:solidFill>
                  <a:srgbClr val="000000"/>
                </a:solidFill>
              </a:rPr>
              <a:t>nner terms</a:t>
            </a:r>
          </a:p>
          <a:p>
            <a:pPr>
              <a:spcBef>
                <a:spcPts val="1400"/>
              </a:spcBef>
              <a:buSzTx/>
              <a:buNone/>
              <a:defRPr b="1" sz="6000">
                <a:solidFill>
                  <a:srgbClr val="00279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</a:t>
            </a:r>
            <a:r>
              <a:rPr b="0" sz="4400">
                <a:solidFill>
                  <a:srgbClr val="000000"/>
                </a:solidFill>
              </a:rPr>
              <a:t>ast terms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u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 fill="hold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500" fill="hold"/>
                                        <p:tgtEl>
                                          <p:spTgt spid="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500" fill="hold"/>
                                        <p:tgtEl>
                                          <p:spTgt spid="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 fill="hold"/>
                                        <p:tgtEl>
                                          <p:spTgt spid="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9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2"/>
          <p:cNvSpPr txBox="1"/>
          <p:nvPr>
            <p:ph type="title"/>
          </p:nvPr>
        </p:nvSpPr>
        <p:spPr>
          <a:xfrm>
            <a:off x="304800" y="152400"/>
            <a:ext cx="8610600" cy="1308100"/>
          </a:xfrm>
          <a:prstGeom prst="rect">
            <a:avLst/>
          </a:prstGeom>
        </p:spPr>
        <p:txBody>
          <a:bodyPr lIns="44450" tIns="44450" rIns="44450" bIns="44450"/>
          <a:lstStyle/>
          <a:p>
            <a: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third method is the </a:t>
            </a:r>
            <a:r>
              <a:rPr u="sng"/>
              <a:t>Box Method</a:t>
            </a:r>
            <a:r>
              <a:t>. This method works for every problem!</a:t>
            </a:r>
          </a:p>
        </p:txBody>
      </p:sp>
      <p:sp>
        <p:nvSpPr>
          <p:cNvPr id="202" name="Rectangle 3"/>
          <p:cNvSpPr txBox="1"/>
          <p:nvPr>
            <p:ph type="body" sz="half" idx="1"/>
          </p:nvPr>
        </p:nvSpPr>
        <p:spPr>
          <a:xfrm>
            <a:off x="0" y="1676400"/>
            <a:ext cx="4953000" cy="4114800"/>
          </a:xfrm>
          <a:prstGeom prst="rect">
            <a:avLst/>
          </a:prstGeom>
        </p:spPr>
        <p:txBody>
          <a:bodyPr lIns="44450" tIns="44450" rIns="44450" bIns="44450"/>
          <a:lstStyle/>
          <a:p>
            <a:pPr marL="315468" indent="-315468" algn="ctr" defTabSz="841247">
              <a:buSzTx/>
              <a:buNone/>
              <a:defRPr sz="2944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Here’s how you do it. </a:t>
            </a:r>
            <a:br/>
            <a:r>
              <a:t>Multiply (3x – 5)(5x + 2)</a:t>
            </a:r>
          </a:p>
          <a:p>
            <a:pPr marL="315468" indent="-315468" algn="ctr" defTabSz="841247">
              <a:buSzTx/>
              <a:buNone/>
              <a:defRPr sz="2944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Draw a box. Write a polynomial on the top and side of a box. It does not matter which goes where.</a:t>
            </a:r>
          </a:p>
          <a:p>
            <a:pPr marL="315468" indent="-315468" algn="ctr" defTabSz="841247">
              <a:buSzTx/>
              <a:buNone/>
              <a:defRPr sz="2944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This will be modeled in the next problem along with FOIL.</a:t>
            </a:r>
          </a:p>
        </p:txBody>
      </p:sp>
      <p:graphicFrame>
        <p:nvGraphicFramePr>
          <p:cNvPr id="203" name="Group 66"/>
          <p:cNvGraphicFramePr/>
          <p:nvPr/>
        </p:nvGraphicFramePr>
        <p:xfrm>
          <a:off x="4953000" y="1905000"/>
          <a:ext cx="3810000" cy="41148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270000"/>
                <a:gridCol w="1270000"/>
                <a:gridCol w="1270000"/>
              </a:tblGrid>
              <a:tr h="1371600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4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defRPr sz="1800"/>
                      </a:pPr>
                      <a:r>
                        <a:rPr sz="4400">
                          <a:sym typeface="Times New Roman"/>
                        </a:rPr>
                        <a:t>3x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defRPr sz="1800"/>
                      </a:pPr>
                      <a:r>
                        <a:rPr sz="4400">
                          <a:sym typeface="Times New Roman"/>
                        </a:rPr>
                        <a:t>-5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defRPr sz="1800"/>
                      </a:pPr>
                      <a:r>
                        <a:rPr sz="4400">
                          <a:sym typeface="Times New Roman"/>
                        </a:rPr>
                        <a:t>5x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4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4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>
                        <a:spcBef>
                          <a:spcPts val="1000"/>
                        </a:spcBef>
                        <a:defRPr sz="1800"/>
                      </a:pPr>
                      <a:r>
                        <a:rPr sz="4400">
                          <a:sym typeface="Times New Roman"/>
                        </a:rPr>
                        <a:t>+2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4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defRPr sz="4400">
                          <a:sym typeface="Times New Roman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solidFill>
                      <a:srgbClr val="C2D3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u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 fill="hold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500" fill="hold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5" presetID="1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9" dur="500" fill="hold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3" grpId="2"/>
      <p:bldP build="p" bldLvl="1" animBg="1" rev="0" advAuto="0" spid="202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">
      <a:dk1>
        <a:srgbClr val="000000"/>
      </a:dk1>
      <a:lt1>
        <a:srgbClr val="FF6600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Blank Presentation">
      <a:majorFont>
        <a:latin typeface="Times Roman"/>
        <a:ea typeface="Times Roman"/>
        <a:cs typeface="Times Roman"/>
      </a:majorFont>
      <a:minorFont>
        <a:latin typeface="Helvetica"/>
        <a:ea typeface="Helvetica"/>
        <a:cs typeface="Helvetica"/>
      </a:minorFont>
    </a:fontScheme>
    <a:fmtScheme name="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Blank Presentation">
      <a:majorFont>
        <a:latin typeface="Times Roman"/>
        <a:ea typeface="Times Roman"/>
        <a:cs typeface="Times Roman"/>
      </a:majorFont>
      <a:minorFont>
        <a:latin typeface="Helvetica"/>
        <a:ea typeface="Helvetica"/>
        <a:cs typeface="Helvetica"/>
      </a:minorFont>
    </a:fontScheme>
    <a:fmtScheme name="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