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mbria"/>
        <a:ea typeface="Cambria"/>
        <a:cs typeface="Cambria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 = 48 / x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inverse</a:t>
            </a:r>
          </a:p>
          <a:p>
            <a:endParaRPr/>
          </a:p>
          <a:p>
            <a:r>
              <a:t>y = ½ x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direct</a:t>
            </a:r>
          </a:p>
          <a:p>
            <a:endParaRPr/>
          </a:p>
          <a:p>
            <a:r>
              <a:t>+3 means neither</a:t>
            </a:r>
          </a:p>
          <a:p>
            <a:endParaRPr/>
          </a:p>
          <a:p>
            <a:r>
              <a:t>359#1: inverse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y</a:t>
            </a:r>
            <a:r>
              <a:rPr i="0"/>
              <a:t> decreases as </a:t>
            </a:r>
            <a:r>
              <a:t>x</a:t>
            </a:r>
            <a:r>
              <a:rPr i="0"/>
              <a:t> increases, check inverse variation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 i="0"/>
          </a:p>
          <a:p>
            <a:r>
              <a:t>(2, 8)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i="1"/>
              <a:t>xy</a:t>
            </a:r>
            <a:r>
              <a:t> = 2(8) = 16</a:t>
            </a:r>
          </a:p>
          <a:p>
            <a:r>
              <a:t>(4, 4)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i="1"/>
              <a:t>xy</a:t>
            </a:r>
            <a:r>
              <a:t> = 4(4) = 16</a:t>
            </a:r>
          </a:p>
          <a:p>
            <a:r>
              <a:t>(8, 2)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i="1"/>
              <a:t>xy</a:t>
            </a:r>
            <a:r>
              <a:t> = 8(2) = 16</a:t>
            </a:r>
          </a:p>
          <a:p>
            <a:pPr>
              <a:defRPr i="1"/>
            </a:pPr>
            <a:endParaRPr/>
          </a:p>
          <a:p>
            <a:r>
              <a:t>359#9: direct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Stretches vertically by factor of 2</a:t>
            </a:r>
          </a:p>
          <a:p>
            <a:r>
              <a:t>Moves left 3</a:t>
            </a:r>
          </a:p>
          <a:p>
            <a:r>
              <a:t>Moves up 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Vertical: </a:t>
            </a:r>
          </a:p>
          <a:p>
            <a:r>
              <a:t>Horizontal: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Asymptotes </a:t>
            </a:r>
          </a:p>
          <a:p>
            <a:r>
              <a:t>  Vertical: x + 3 = 0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x = −3</a:t>
            </a:r>
          </a:p>
          <a:p>
            <a:r>
              <a:t>  Horizontal: </a:t>
            </a:r>
          </a:p>
          <a:p>
            <a:r>
              <a:t>Domain: </a:t>
            </a:r>
            <a:r>
              <a:rPr i="1"/>
              <a:t>x</a:t>
            </a:r>
            <a:r>
              <a:t>≠−3</a:t>
            </a:r>
          </a:p>
          <a:p>
            <a:r>
              <a:t>Range: </a:t>
            </a:r>
            <a:r>
              <a:rPr i="1"/>
              <a:t>y</a:t>
            </a:r>
            <a:r>
              <a:t>≠4</a:t>
            </a:r>
          </a:p>
          <a:p>
            <a:endParaRPr/>
          </a:p>
          <a:p>
            <a:r>
              <a:t>Asymptotes: </a:t>
            </a:r>
          </a:p>
          <a:p>
            <a:r>
              <a:t> Vertical: x = 0</a:t>
            </a:r>
          </a:p>
          <a:p>
            <a:r>
              <a:t> Horizontal: </a:t>
            </a:r>
          </a:p>
          <a:p>
            <a:r>
              <a:t>Domain: x ≠ 0</a:t>
            </a:r>
          </a:p>
          <a:p>
            <a:r>
              <a:t>Range: y ≠ 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Synthetic or Long Division</a:t>
            </a:r>
          </a:p>
          <a:p>
            <a:endParaRPr/>
          </a:p>
          <a:p>
            <a:pPr>
              <a:defRPr u="sng"/>
            </a:pPr>
            <a:r>
              <a:t>-2 </a:t>
            </a:r>
            <a:r>
              <a:rPr u="none"/>
              <a:t>| 2   5</a:t>
            </a:r>
          </a:p>
          <a:p>
            <a:pPr>
              <a:defRPr u="sng"/>
            </a:pPr>
            <a:r>
              <a:t>          -4</a:t>
            </a:r>
          </a:p>
          <a:p>
            <a:r>
              <a:t>     -2  |</a:t>
            </a:r>
            <a:r>
              <a:rPr u="sng"/>
              <a:t> 1 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 u="sng"/>
          </a:p>
          <a:p>
            <a:r>
              <a:t>Domain: </a:t>
            </a:r>
            <a:r>
              <a:rPr i="1"/>
              <a:t>x</a:t>
            </a:r>
            <a:r>
              <a:t>≠−2</a:t>
            </a:r>
          </a:p>
          <a:p>
            <a:r>
              <a:t>Range: </a:t>
            </a:r>
            <a:r>
              <a:rPr i="1"/>
              <a:t>y</a:t>
            </a:r>
            <a:r>
              <a:t>≠−2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Synthetic or Long Division</a:t>
            </a:r>
          </a:p>
          <a:p>
            <a:endParaRPr/>
          </a:p>
          <a:p>
            <a:pPr>
              <a:defRPr u="sng"/>
            </a:pPr>
            <a:r>
              <a:t>-1 </a:t>
            </a:r>
            <a:r>
              <a:rPr u="none"/>
              <a:t>| 5   6</a:t>
            </a:r>
          </a:p>
          <a:p>
            <a:pPr>
              <a:defRPr u="sng"/>
            </a:pPr>
            <a:r>
              <a:t>          -5</a:t>
            </a:r>
          </a:p>
          <a:p>
            <a:r>
              <a:t>      5  |</a:t>
            </a:r>
            <a:r>
              <a:rPr u="sng"/>
              <a:t> 1 </a:t>
            </a:r>
          </a:p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 u="sng"/>
          </a:p>
          <a:p>
            <a:r>
              <a:t>Domain: </a:t>
            </a:r>
            <a:r>
              <a:rPr i="1"/>
              <a:t>x</a:t>
            </a:r>
            <a:r>
              <a:t>≠−1</a:t>
            </a:r>
          </a:p>
          <a:p>
            <a:r>
              <a:t>Range: </a:t>
            </a:r>
            <a:r>
              <a:rPr i="1"/>
              <a:t>y</a:t>
            </a:r>
            <a:r>
              <a:t>≠5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mbria Math"/>
                <a:ea typeface="Cambria Math"/>
                <a:cs typeface="Cambria Math"/>
                <a:sym typeface="Cambria Math"/>
              </a:defRPr>
            </a:pPr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40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4305422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1415560"/>
            <a:ext cx="12192000" cy="50773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 rot="18649671">
            <a:off x="5936291" y="2941583"/>
            <a:ext cx="7915237" cy="131481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379" y="174545"/>
            <a:ext cx="9085874" cy="248480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0" y="1415562"/>
            <a:ext cx="6019800" cy="50773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traight Connector 7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8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traight Connector 5"/>
          <p:cNvSpPr/>
          <p:nvPr/>
        </p:nvSpPr>
        <p:spPr>
          <a:xfrm>
            <a:off x="668214" y="1325562"/>
            <a:ext cx="10706101" cy="1"/>
          </a:xfrm>
          <a:prstGeom prst="line">
            <a:avLst/>
          </a:prstGeom>
          <a:ln w="28575" cap="rnd">
            <a:solidFill>
              <a:srgbClr val="E7E6E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extBox 6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83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Box 7"/>
          <p:cNvSpPr txBox="1"/>
          <p:nvPr/>
        </p:nvSpPr>
        <p:spPr>
          <a:xfrm rot="1975734">
            <a:off x="11401945" y="546882"/>
            <a:ext cx="91958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>
                <a:solidFill>
                  <a:srgbClr val="E7E6E6"/>
                </a:solidFill>
              </a:defRPr>
            </a:lvl1pPr>
          </a:lstStyle>
          <a:p>
            <a:r>
              <a:t>½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1403" y="6540817"/>
            <a:ext cx="27291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7E6E6"/>
          </a:solidFill>
          <a:uFillTx/>
          <a:latin typeface="Lucida Handwriting"/>
          <a:ea typeface="Lucida Handwriting"/>
          <a:cs typeface="Lucida Handwriting"/>
          <a:sym typeface="Lucida Handwriting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E7E6E6"/>
          </a:solidFill>
          <a:uFillTx/>
          <a:latin typeface="Cambria"/>
          <a:ea typeface="Cambria"/>
          <a:cs typeface="Cambria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ctrTitle"/>
          </p:nvPr>
        </p:nvSpPr>
        <p:spPr>
          <a:xfrm>
            <a:off x="1181175" y="2235200"/>
            <a:ext cx="9144001" cy="2387600"/>
          </a:xfrm>
          <a:prstGeom prst="rect">
            <a:avLst/>
          </a:prstGeom>
        </p:spPr>
        <p:txBody>
          <a:bodyPr/>
          <a:lstStyle/>
          <a:p>
            <a:pPr defTabSz="896111">
              <a:defRPr sz="5880"/>
            </a:pPr>
            <a:r>
              <a:rPr dirty="0">
                <a:solidFill>
                  <a:srgbClr val="FF0000"/>
                </a:solidFill>
              </a:rPr>
              <a:t>Rational Functions</a:t>
            </a:r>
            <a:br>
              <a:rPr dirty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415560"/>
                <a:ext cx="7263453" cy="5077314"/>
              </a:xfrm>
              <a:prstGeom prst="rect">
                <a:avLst/>
              </a:prstGeom>
            </p:spPr>
            <p:txBody>
              <a:bodyPr/>
              <a:lstStyle/>
              <a:p>
                <a:pPr lvl="1">
                  <a:spcBef>
                    <a:spcPts val="500"/>
                  </a:spcBef>
                  <a:defRPr sz="3200">
                    <a:solidFill>
                      <a:schemeClr val="accent4"/>
                    </a:solidFill>
                  </a:defRPr>
                </a:pPr>
                <a:r>
                  <a:rPr dirty="0">
                    <a:solidFill>
                      <a:srgbClr val="FF0000"/>
                    </a:solidFill>
                  </a:rPr>
                  <a:t>Horizontal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rgbClr val="FF0000"/>
                    </a:solidFill>
                  </a:rPr>
                  <a:t>Substitute a very large number for </a:t>
                </a:r>
                <a:r>
                  <a:rPr i="1" dirty="0">
                    <a:solidFill>
                      <a:srgbClr val="FF0000"/>
                    </a:solidFill>
                  </a:rPr>
                  <a:t>x</a:t>
                </a:r>
                <a:r>
                  <a:rPr dirty="0">
                    <a:solidFill>
                      <a:srgbClr val="FF0000"/>
                    </a:solidFill>
                  </a:rPr>
                  <a:t> and estimate </a:t>
                </a:r>
                <a:r>
                  <a:rPr i="1" dirty="0">
                    <a:solidFill>
                      <a:srgbClr val="FF0000"/>
                    </a:solidFill>
                  </a:rPr>
                  <a:t>y</a:t>
                </a:r>
              </a:p>
              <a:p>
                <a:pPr lvl="1">
                  <a:spcBef>
                    <a:spcPts val="500"/>
                  </a:spcBef>
                  <a:defRPr sz="3200">
                    <a:solidFill>
                      <a:srgbClr val="FF0000"/>
                    </a:solidFill>
                  </a:defRPr>
                </a:pPr>
                <a:r>
                  <a:rPr dirty="0"/>
                  <a:t>Or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chemeClr val="tx1"/>
                    </a:solidFill>
                  </a:rPr>
                  <a:t>Find the degree of numerator (N)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chemeClr val="tx1"/>
                    </a:solidFill>
                  </a:rPr>
                  <a:t>Find the degree of denominator (D)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chemeClr val="tx1"/>
                    </a:solidFill>
                  </a:rPr>
                  <a:t>If N &lt; D, then </a:t>
                </a:r>
                <a:r>
                  <a:rPr i="1" dirty="0">
                    <a:solidFill>
                      <a:schemeClr val="tx1"/>
                    </a:solidFill>
                  </a:rPr>
                  <a:t>y</a:t>
                </a:r>
                <a:r>
                  <a:rPr dirty="0">
                    <a:solidFill>
                      <a:schemeClr val="tx1"/>
                    </a:solidFill>
                  </a:rPr>
                  <a:t> = 0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chemeClr val="tx1"/>
                    </a:solidFill>
                  </a:rPr>
                  <a:t>If N = D, then </a:t>
                </a:r>
                <a:r>
                  <a:rPr i="1" dirty="0">
                    <a:solidFill>
                      <a:schemeClr val="tx1"/>
                    </a:solidFill>
                  </a:rPr>
                  <a:t>y</a:t>
                </a:r>
                <a:r>
                  <a:rPr dirty="0">
                    <a:solidFill>
                      <a:schemeClr val="tx1"/>
                    </a:solidFill>
                  </a:rPr>
                  <a:t> = leading coefficients</a:t>
                </a:r>
              </a:p>
              <a:p>
                <a:pPr lvl="2">
                  <a:spcBef>
                    <a:spcPts val="500"/>
                  </a:spcBef>
                  <a:defRPr sz="2600"/>
                </a:pPr>
                <a:r>
                  <a:rPr dirty="0">
                    <a:solidFill>
                      <a:schemeClr val="tx1"/>
                    </a:solidFill>
                  </a:rPr>
                  <a:t>If N &gt; D, then no horizontal asymptote</a:t>
                </a:r>
              </a:p>
              <a:p>
                <a:pPr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rgbClr val="0070C0"/>
                    </a:solidFill>
                  </a:rPr>
                  <a:t>Find the asymptotes for </a:t>
                </a: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5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30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415560"/>
                <a:ext cx="7263453" cy="5077314"/>
              </a:xfrm>
              <a:prstGeom prst="rect">
                <a:avLst/>
              </a:prstGeom>
              <a:blipFill>
                <a:blip r:embed="rId3"/>
                <a:stretch>
                  <a:fillRect l="-2094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169" y="1490863"/>
            <a:ext cx="4806082" cy="539039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25EFF5-B2E8-2E47-A09C-C994A39C7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2347784"/>
            <a:ext cx="12192000" cy="414509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Domain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All </a:t>
            </a:r>
            <a:r>
              <a:rPr i="1" dirty="0">
                <a:solidFill>
                  <a:srgbClr val="FF0000"/>
                </a:solidFill>
              </a:rPr>
              <a:t>x</a:t>
            </a:r>
            <a:r>
              <a:rPr dirty="0">
                <a:solidFill>
                  <a:srgbClr val="FF0000"/>
                </a:solidFill>
              </a:rPr>
              <a:t>’s except for the vertical asymptotes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Range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All the </a:t>
            </a:r>
            <a:r>
              <a:rPr i="1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’s covered in the graph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Usually all </a:t>
            </a:r>
            <a:r>
              <a:rPr i="1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’s except for horizontal asymptote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E0D926-9A3C-7F40-8EC2-95C833B1F6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/>
                </a:pPr>
                <a:r>
                  <a:rPr lang="en-US" dirty="0">
                    <a:solidFill>
                      <a:srgbClr val="FF0000"/>
                    </a:solidFill>
                  </a:rPr>
                  <a:t>Graph by finding asymptotes and making a table</a:t>
                </a: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ar-AE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and state the domain and range</a:t>
                </a: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chemeClr val="accent6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217170" indent="-217170" defTabSz="868680">
                  <a:lnSpc>
                    <a:spcPct val="81000"/>
                  </a:lnSpc>
                  <a:spcBef>
                    <a:spcPts val="900"/>
                  </a:spcBef>
                  <a:defRPr sz="2660">
                    <a:solidFill>
                      <a:srgbClr val="FFFFFF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 sz="2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ar-AE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ar-A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  <a:blipFill>
                <a:blip r:embed="rId3"/>
                <a:stretch>
                  <a:fillRect l="-252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Content Placeholder 34" descr="Content Placeholder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600200"/>
            <a:ext cx="48768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4B970E-A576-7145-81BF-D10AA689D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ar-AE" sz="305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ar-AE" i="1" dirty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ar-AE" i="1" dirty="0">
                  <a:solidFill>
                    <a:srgbClr val="FF0000"/>
                  </a:solidFill>
                </a:endParaRP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Rewrite </a:t>
                </a:r>
                <a:r>
                  <a:rPr lang="en-US" dirty="0">
                    <a:solidFill>
                      <a:srgbClr val="FF0000"/>
                    </a:solidFill>
                  </a:rPr>
                  <a:t>in the form </a:t>
                </a: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Graph the function. Describe the graph of </a:t>
                </a:r>
                <a:r>
                  <a:rPr lang="en-US" i="1" dirty="0">
                    <a:solidFill>
                      <a:srgbClr val="FF0000"/>
                    </a:solidFill>
                  </a:rPr>
                  <a:t>g </a:t>
                </a:r>
                <a:r>
                  <a:rPr lang="en-US" dirty="0">
                    <a:solidFill>
                      <a:srgbClr val="FF0000"/>
                    </a:solidFill>
                  </a:rPr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  <a:blipFill>
                <a:blip r:embed="rId3"/>
                <a:stretch>
                  <a:fillRect l="-2947" r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Content Placeholder 5" descr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06" y="1540959"/>
            <a:ext cx="5308194" cy="531704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D5A7C-4855-E84B-B9DF-93EADA0AB8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</p:spPr>
            <p:txBody>
              <a:bodyPr/>
              <a:lstStyle/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14:m>
                  <m:oMath xmlns:m="http://schemas.openxmlformats.org/officeDocument/2006/math"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ar-AE" i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r>
                  <a:rPr lang="en-US" i="1" dirty="0">
                    <a:solidFill>
                      <a:srgbClr val="FF0000"/>
                    </a:solidFill>
                  </a:rPr>
                  <a:t>Rewrite </a:t>
                </a:r>
                <a:r>
                  <a:rPr lang="en-US" dirty="0">
                    <a:solidFill>
                      <a:srgbClr val="FF0000"/>
                    </a:solidFill>
                  </a:rPr>
                  <a:t>in the form </a:t>
                </a:r>
                <a14:m>
                  <m:oMath xmlns:m="http://schemas.openxmlformats.org/officeDocument/2006/math"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. </a:t>
                </a:r>
                <a:r>
                  <a:rPr lang="en-US" dirty="0">
                    <a:solidFill>
                      <a:srgbClr val="FF0000"/>
                    </a:solidFill>
                  </a:rPr>
                  <a:t>Graph the function. Describe the graph of </a:t>
                </a:r>
                <a:r>
                  <a:rPr lang="en-US" i="1" dirty="0">
                    <a:solidFill>
                      <a:srgbClr val="FF0000"/>
                    </a:solidFill>
                  </a:rPr>
                  <a:t>g </a:t>
                </a:r>
                <a:r>
                  <a:rPr lang="en-US" dirty="0">
                    <a:solidFill>
                      <a:srgbClr val="FF0000"/>
                    </a:solidFill>
                  </a:rPr>
                  <a:t>as a transformation of the graph of </a:t>
                </a:r>
                <a14:m>
                  <m:oMath xmlns:m="http://schemas.openxmlformats.org/officeDocument/2006/math"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4027" indent="-224027" defTabSz="896111">
                  <a:spcBef>
                    <a:spcPts val="900"/>
                  </a:spcBef>
                  <a:defRPr sz="2450"/>
                </a:pPr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415562"/>
                <a:ext cx="6019800" cy="5442438"/>
              </a:xfrm>
              <a:prstGeom prst="rect">
                <a:avLst/>
              </a:prstGeom>
              <a:blipFill>
                <a:blip r:embed="rId3"/>
                <a:stretch>
                  <a:fillRect l="-2526" t="-1632" r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9" name="Content Placeholder 5" descr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806" y="1540959"/>
            <a:ext cx="5308194" cy="531704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1357EF-1AA5-E046-9243-A9E59E8AF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SzTx/>
                  <a:buNone/>
                  <a:defRPr>
                    <a:solidFill>
                      <a:schemeClr val="accent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+11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+18</m:t>
                        </m:r>
                      </m:num>
                      <m:den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294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BE971E9-6952-A54A-A741-57D14A607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Content Placeholder 3"/>
              <p:cNvSpPr txBox="1"/>
              <p:nvPr/>
            </p:nvSpPr>
            <p:spPr>
              <a:xfrm>
                <a:off x="500292" y="890343"/>
                <a:ext cx="5928360" cy="507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45719" rIns="45719">
                <a:normAutofit/>
              </a:bodyPr>
              <a:lstStyle/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:endParaRPr lang="ar-AE" dirty="0">
                  <a:solidFill>
                    <a:srgbClr val="FF0000"/>
                  </a:solidFill>
                </a:endParaRPr>
              </a:p>
              <a:p>
                <a:pPr marL="228600" indent="-228600">
                  <a:lnSpc>
                    <a:spcPct val="90000"/>
                  </a:lnSpc>
                  <a:spcBef>
                    <a:spcPts val="1000"/>
                  </a:spcBef>
                  <a:buSzPct val="100000"/>
                  <a:buFont typeface="Arial"/>
                  <a:buChar char="•"/>
                  <a:defRPr sz="2800">
                    <a:solidFill>
                      <a:srgbClr val="E7E6E6"/>
                    </a:solidFill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 sz="29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92" y="890343"/>
                <a:ext cx="5928360" cy="5077313"/>
              </a:xfrm>
              <a:prstGeom prst="rect">
                <a:avLst/>
              </a:prstGeom>
              <a:blipFill>
                <a:blip r:embed="rId3"/>
                <a:stretch>
                  <a:fillRect l="-2778" t="-2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9BE971E9-6952-A54A-A741-57D14A607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  <p:extLst>
      <p:ext uri="{BB962C8B-B14F-4D97-AF65-F5344CB8AC3E}">
        <p14:creationId xmlns:p14="http://schemas.microsoft.com/office/powerpoint/2010/main" val="34842117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553062" y="2186597"/>
            <a:ext cx="9085875" cy="248480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After this lesson…</a:t>
            </a:r>
          </a:p>
          <a:p>
            <a:r>
              <a:rPr dirty="0">
                <a:solidFill>
                  <a:srgbClr val="FF0000"/>
                </a:solidFill>
              </a:rPr>
              <a:t>• I can identify equations and data sets that show direct variation.</a:t>
            </a:r>
          </a:p>
          <a:p>
            <a:r>
              <a:rPr dirty="0">
                <a:solidFill>
                  <a:srgbClr val="FF0000"/>
                </a:solidFill>
              </a:rPr>
              <a:t>• I can identify equations and data sets that show inverse variation.</a:t>
            </a:r>
          </a:p>
          <a:p>
            <a:r>
              <a:rPr dirty="0">
                <a:solidFill>
                  <a:srgbClr val="FF0000"/>
                </a:solidFill>
              </a:rPr>
              <a:t>• I can write inverse variation equations.</a:t>
            </a:r>
          </a:p>
          <a:p>
            <a:r>
              <a:rPr dirty="0">
                <a:solidFill>
                  <a:srgbClr val="FF0000"/>
                </a:solidFill>
              </a:rPr>
              <a:t>• I can solve real-life problems using inverse variation functions.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2236572"/>
                <a:ext cx="12192000" cy="4256301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Direct Variation:  </a:t>
                </a:r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ax</a:t>
                </a:r>
              </a:p>
              <a:p>
                <a:pPr lvl="1"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i="0" dirty="0">
                    <a:solidFill>
                      <a:srgbClr val="FF0000"/>
                    </a:solidFill>
                  </a:rPr>
                  <a:t> ↑,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i="0" dirty="0">
                    <a:solidFill>
                      <a:srgbClr val="FF0000"/>
                    </a:solidFill>
                  </a:rPr>
                  <a:t> ↑</a:t>
                </a:r>
              </a:p>
              <a:p>
                <a:endParaRPr lang="en-US" i="0" dirty="0">
                  <a:solidFill>
                    <a:srgbClr val="FF0000"/>
                  </a:solidFill>
                </a:endParaRPr>
              </a:p>
              <a:p>
                <a:pPr>
                  <a:defRPr>
                    <a:solidFill>
                      <a:schemeClr val="accent5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Inverse Variation:  </a:t>
                </a: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i="0" dirty="0">
                    <a:solidFill>
                      <a:srgbClr val="FF0000"/>
                    </a:solidFill>
                  </a:rPr>
                  <a:t> ↑, </a:t>
                </a: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i="0" dirty="0">
                    <a:solidFill>
                      <a:srgbClr val="FF0000"/>
                    </a:solidFill>
                  </a:rPr>
                  <a:t> ↓</a:t>
                </a:r>
              </a:p>
            </p:txBody>
          </p:sp>
        </mc:Choice>
        <mc:Fallback xmlns="">
          <p:sp>
            <p:nvSpPr>
              <p:cNvPr id="109" name="Content Placeholder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236572"/>
                <a:ext cx="12192000" cy="4256301"/>
              </a:xfrm>
              <a:prstGeom prst="rect">
                <a:avLst/>
              </a:prstGeom>
              <a:blipFill>
                <a:blip r:embed="rId2"/>
                <a:stretch>
                  <a:fillRect l="-124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1668" y="1415560"/>
                <a:ext cx="11490332" cy="544244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81000"/>
                  </a:lnSpc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What type of variation is each of the following?</a:t>
                </a: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  <a:defRPr i="1"/>
                </a:pPr>
                <a:r>
                  <a:rPr lang="en-US" dirty="0" err="1">
                    <a:solidFill>
                      <a:srgbClr val="FF0000"/>
                    </a:solidFill>
                  </a:rPr>
                  <a:t>xy</a:t>
                </a:r>
                <a:r>
                  <a:rPr lang="en-US" i="0" dirty="0">
                    <a:solidFill>
                      <a:srgbClr val="FF0000"/>
                    </a:solidFill>
                  </a:rPr>
                  <a:t> = 48</a:t>
                </a: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y</a:t>
                </a:r>
                <a:r>
                  <a:rPr lang="en-US" i="0" dirty="0">
                    <a:solidFill>
                      <a:srgbClr val="FF0000"/>
                    </a:solidFill>
                  </a:rPr>
                  <a:t> = 2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i="0" dirty="0">
                    <a:solidFill>
                      <a:srgbClr val="FF0000"/>
                    </a:solidFill>
                  </a:rPr>
                  <a:t> + 3</a:t>
                </a: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:endParaRPr lang="en-US" i="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1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2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668" y="1415560"/>
                <a:ext cx="11490332" cy="5442440"/>
              </a:xfrm>
              <a:prstGeom prst="rect">
                <a:avLst/>
              </a:prstGeom>
              <a:blipFill>
                <a:blip r:embed="rId3"/>
                <a:stretch>
                  <a:fillRect l="-1325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Checking data for variation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Look at the </a:t>
            </a:r>
            <a:r>
              <a:rPr i="1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-values</a:t>
            </a:r>
          </a:p>
          <a:p>
            <a:pPr lvl="2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If </a:t>
            </a:r>
            <a:r>
              <a:rPr i="1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 increases as </a:t>
            </a:r>
            <a:r>
              <a:rPr i="1" dirty="0">
                <a:solidFill>
                  <a:srgbClr val="FF0000"/>
                </a:solidFill>
              </a:rPr>
              <a:t>x</a:t>
            </a:r>
            <a:r>
              <a:rPr dirty="0">
                <a:solidFill>
                  <a:srgbClr val="FF0000"/>
                </a:solidFill>
              </a:rPr>
              <a:t> increases, check direct variation</a:t>
            </a:r>
          </a:p>
          <a:p>
            <a:pPr lvl="2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If </a:t>
            </a:r>
            <a:r>
              <a:rPr i="1" dirty="0">
                <a:solidFill>
                  <a:srgbClr val="FF0000"/>
                </a:solidFill>
              </a:rPr>
              <a:t>y</a:t>
            </a:r>
            <a:r>
              <a:rPr dirty="0">
                <a:solidFill>
                  <a:srgbClr val="FF0000"/>
                </a:solidFill>
              </a:rPr>
              <a:t> decreases as </a:t>
            </a:r>
            <a:r>
              <a:rPr i="1" dirty="0">
                <a:solidFill>
                  <a:srgbClr val="FF0000"/>
                </a:solidFill>
              </a:rPr>
              <a:t>x</a:t>
            </a:r>
            <a:r>
              <a:rPr dirty="0">
                <a:solidFill>
                  <a:srgbClr val="FF0000"/>
                </a:solidFill>
              </a:rPr>
              <a:t> increases, check inverse variation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Plug each of the data points in one of the variation equations to find </a:t>
            </a:r>
            <a:r>
              <a:rPr i="1" dirty="0">
                <a:solidFill>
                  <a:srgbClr val="FF0000"/>
                </a:solidFill>
              </a:rPr>
              <a:t>a</a:t>
            </a:r>
          </a:p>
          <a:p>
            <a:pPr lvl="1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If the </a:t>
            </a:r>
            <a:r>
              <a:rPr i="1" dirty="0">
                <a:solidFill>
                  <a:srgbClr val="FF0000"/>
                </a:solidFill>
              </a:rPr>
              <a:t>a</a:t>
            </a:r>
            <a:r>
              <a:rPr dirty="0">
                <a:solidFill>
                  <a:srgbClr val="FF0000"/>
                </a:solidFill>
              </a:rPr>
              <a:t> stays the same, the data has that type of variation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rPr dirty="0">
                <a:solidFill>
                  <a:srgbClr val="FF0000"/>
                </a:solidFill>
              </a:rPr>
              <a:t>What type of variation?</a:t>
            </a:r>
          </a:p>
          <a:p>
            <a:pPr>
              <a:defRPr>
                <a:solidFill>
                  <a:schemeClr val="accent6"/>
                </a:solidFill>
              </a:defRPr>
            </a:pP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117" name="Table 3"/>
          <p:cNvGraphicFramePr/>
          <p:nvPr/>
        </p:nvGraphicFramePr>
        <p:xfrm>
          <a:off x="2352842" y="5191918"/>
          <a:ext cx="8128000" cy="8900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0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 i="1">
                          <a:solidFill>
                            <a:srgbClr val="FFFFFF"/>
                          </a:solidFill>
                        </a:rPr>
                        <a:t>x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 marL="54864" marR="54864" marT="54864" marB="5486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 i="1"/>
                        <a:t>y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8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4</a:t>
                      </a:r>
                    </a:p>
                  </a:txBody>
                  <a:tcPr marL="54864" marR="54864" marT="54864" marB="54864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/>
                        <a:t>2</a:t>
                      </a:r>
                    </a:p>
                  </a:txBody>
                  <a:tcPr marL="54864" marR="54864" marT="54864" marB="5486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Inverse Variation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build="p" bldLvl="5" animBg="1" advAuto="0"/>
      <p:bldP spid="11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  <p:sp>
        <p:nvSpPr>
          <p:cNvPr id="12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553063" y="2186597"/>
            <a:ext cx="9085874" cy="24848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rPr dirty="0">
                <a:solidFill>
                  <a:srgbClr val="FF0000"/>
                </a:solidFill>
              </a:rPr>
              <a:t>After this lesson…</a:t>
            </a:r>
          </a:p>
          <a:p>
            <a:pPr>
              <a:lnSpc>
                <a:spcPct val="81000"/>
              </a:lnSpc>
            </a:pPr>
            <a:r>
              <a:rPr dirty="0">
                <a:solidFill>
                  <a:srgbClr val="FF0000"/>
                </a:solidFill>
              </a:rPr>
              <a:t>• I can graph rational functions.</a:t>
            </a:r>
          </a:p>
          <a:p>
            <a:pPr>
              <a:lnSpc>
                <a:spcPct val="81000"/>
              </a:lnSpc>
            </a:pPr>
            <a:r>
              <a:rPr dirty="0">
                <a:solidFill>
                  <a:srgbClr val="FF0000"/>
                </a:solidFill>
              </a:rPr>
              <a:t>• I can describe transformations of rational functions.</a:t>
            </a:r>
          </a:p>
          <a:p>
            <a:pPr>
              <a:lnSpc>
                <a:spcPct val="81000"/>
              </a:lnSpc>
            </a:pPr>
            <a:r>
              <a:rPr dirty="0">
                <a:solidFill>
                  <a:srgbClr val="FF0000"/>
                </a:solidFill>
              </a:rPr>
              <a:t>• I can explain how to find the asymptotes of a rational function from an equation.</a:t>
            </a:r>
          </a:p>
          <a:p>
            <a:pPr>
              <a:lnSpc>
                <a:spcPct val="81000"/>
              </a:lnSpc>
            </a:pPr>
            <a:r>
              <a:rPr dirty="0">
                <a:solidFill>
                  <a:srgbClr val="FF0000"/>
                </a:solidFill>
              </a:rPr>
              <a:t>• I can write rational functions in different forms.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/>
              <p:cNvSpPr txBox="1">
                <a:spLocks noGrp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Rational Functions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Functions written as a fraction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in the denominator</a:t>
                </a:r>
              </a:p>
              <a:p>
                <a:pPr lvl="1">
                  <a:spcBef>
                    <a:spcPts val="500"/>
                  </a:spcBef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lang="en-US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Shape called hyperbola</a:t>
                </a:r>
              </a:p>
              <a:p>
                <a:pPr>
                  <a:defRPr>
                    <a:solidFill>
                      <a:schemeClr val="accent4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Asymptotes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Horizontal: 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-axis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Vertical:  </a:t>
                </a:r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-axis</a:t>
                </a:r>
              </a:p>
              <a:p>
                <a:pPr>
                  <a:defRPr>
                    <a:solidFill>
                      <a:schemeClr val="accent4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Domain: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 ≠ 0</a:t>
                </a:r>
              </a:p>
              <a:p>
                <a:pPr>
                  <a:defRPr>
                    <a:solidFill>
                      <a:schemeClr val="accent4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Range: </a:t>
                </a:r>
                <a:r>
                  <a:rPr lang="en-US" i="1" dirty="0">
                    <a:solidFill>
                      <a:srgbClr val="FF0000"/>
                    </a:solidFill>
                  </a:rPr>
                  <a:t>y</a:t>
                </a:r>
                <a:r>
                  <a:rPr lang="en-US" dirty="0">
                    <a:solidFill>
                      <a:srgbClr val="FF0000"/>
                    </a:solidFill>
                  </a:rPr>
                  <a:t> ≠ 0</a:t>
                </a:r>
              </a:p>
            </p:txBody>
          </p:sp>
        </mc:Choice>
        <mc:Fallback xmlns="">
          <p:sp>
            <p:nvSpPr>
              <p:cNvPr id="125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2526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6" name="Content Placeholder 42" descr="Content Placeholder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86" y="1416050"/>
            <a:ext cx="5076826" cy="507682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249D0C-E668-F547-9650-B1075751E1E8}"/>
              </a:ext>
            </a:extLst>
          </p:cNvPr>
          <p:cNvSpPr txBox="1">
            <a:spLocks/>
          </p:cNvSpPr>
          <p:nvPr/>
        </p:nvSpPr>
        <p:spPr>
          <a:xfrm>
            <a:off x="145299" y="10559"/>
            <a:ext cx="11173490" cy="131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hangingPunct="1"/>
            <a:r>
              <a:rPr lang="en-US">
                <a:solidFill>
                  <a:srgbClr val="FF0000"/>
                </a:solidFill>
              </a:rPr>
              <a:t> Graphing Rational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>
                  <a:defRPr>
                    <a:solidFill>
                      <a:schemeClr val="accent5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General form</a:t>
                </a:r>
              </a:p>
              <a:p>
                <a:pPr lvl="1">
                  <a:spcBef>
                    <a:spcPts val="500"/>
                  </a:spcBef>
                  <a:defRPr>
                    <a:latin typeface="Cambria Math"/>
                    <a:ea typeface="Cambria Math"/>
                    <a:cs typeface="Cambria Math"/>
                    <a:sym typeface="Cambria Math"/>
                  </a:defRPr>
                </a:pPr>
                <a14:m>
                  <m:oMath xmlns:m="http://schemas.openxmlformats.org/officeDocument/2006/math">
                    <m:r>
                      <a:rPr lang="en-US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9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9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ar-AE" dirty="0">
                  <a:solidFill>
                    <a:srgbClr val="FF0000"/>
                  </a:solidFill>
                </a:endParaRPr>
              </a:p>
              <a:p>
                <a:pPr lvl="2"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i="0" dirty="0">
                    <a:solidFill>
                      <a:srgbClr val="FF0000"/>
                    </a:solidFill>
                  </a:rPr>
                  <a:t> </a:t>
                </a:r>
                <a:r>
                  <a:rPr lang="en-US" i="0" dirty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 </a:t>
                </a:r>
                <a:r>
                  <a:rPr lang="en-US" i="0" dirty="0">
                    <a:solidFill>
                      <a:srgbClr val="FF0000"/>
                    </a:solidFill>
                  </a:rPr>
                  <a:t>stretches vertically</a:t>
                </a:r>
              </a:p>
              <a:p>
                <a:pPr lvl="2"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i="0" dirty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  </a:t>
                </a:r>
                <a:r>
                  <a:rPr lang="en-US" i="0" dirty="0">
                    <a:solidFill>
                      <a:srgbClr val="FF0000"/>
                    </a:solidFill>
                  </a:rPr>
                  <a:t>moves right</a:t>
                </a:r>
              </a:p>
              <a:p>
                <a:pPr lvl="2">
                  <a:spcBef>
                    <a:spcPts val="500"/>
                  </a:spcBef>
                  <a:defRPr i="1"/>
                </a:pP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i="0" dirty="0">
                    <a:solidFill>
                      <a:srgbClr val="FF0000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  </a:t>
                </a:r>
                <a:r>
                  <a:rPr lang="en-US" i="0" dirty="0">
                    <a:solidFill>
                      <a:srgbClr val="FF0000"/>
                    </a:solidFill>
                  </a:rPr>
                  <a:t>moves up</a:t>
                </a: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dirty="0">
                    <a:solidFill>
                      <a:srgbClr val="FF0000"/>
                    </a:solidFill>
                  </a:rPr>
                  <a:t>How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ar-AE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transformed from </a:t>
                </a:r>
                <a14:m>
                  <m:oMath xmlns:m="http://schemas.openxmlformats.org/officeDocument/2006/math"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30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29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1249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34E28B6C-876A-164C-9C35-097ED17D2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299" y="10559"/>
            <a:ext cx="11173490" cy="13148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r>
              <a:rPr dirty="0">
                <a:solidFill>
                  <a:srgbClr val="FF0000"/>
                </a:solidFill>
              </a:rPr>
              <a:t> Graphing Rational Functions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2792626"/>
            <a:ext cx="12192000" cy="370024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 dirty="0">
                <a:solidFill>
                  <a:srgbClr val="FF0000"/>
                </a:solidFill>
              </a:rPr>
              <a:t>How to find asymptotes</a:t>
            </a:r>
          </a:p>
          <a:p>
            <a:pPr lvl="1">
              <a:spcBef>
                <a:spcPts val="500"/>
              </a:spcBef>
              <a:defRPr>
                <a:solidFill>
                  <a:schemeClr val="accent4"/>
                </a:solidFill>
              </a:defRPr>
            </a:pPr>
            <a:r>
              <a:rPr dirty="0">
                <a:solidFill>
                  <a:srgbClr val="FF0000"/>
                </a:solidFill>
              </a:rPr>
              <a:t>Vertical</a:t>
            </a:r>
          </a:p>
          <a:p>
            <a:pPr lvl="2">
              <a:spcBef>
                <a:spcPts val="500"/>
              </a:spcBef>
            </a:pPr>
            <a:r>
              <a:rPr dirty="0">
                <a:solidFill>
                  <a:srgbClr val="FF0000"/>
                </a:solidFill>
              </a:rPr>
              <a:t>Make the denominator = 0 and solve for </a:t>
            </a:r>
            <a:r>
              <a:rPr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D0AE8-4DF0-E841-9FBF-AF76EE80E5A1}"/>
              </a:ext>
            </a:extLst>
          </p:cNvPr>
          <p:cNvSpPr txBox="1">
            <a:spLocks/>
          </p:cNvSpPr>
          <p:nvPr/>
        </p:nvSpPr>
        <p:spPr>
          <a:xfrm>
            <a:off x="145299" y="10559"/>
            <a:ext cx="11173490" cy="131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E7E6E6"/>
                </a:solidFill>
                <a:uFillTx/>
                <a:latin typeface="Lucida Handwriting"/>
                <a:ea typeface="Lucida Handwriting"/>
                <a:cs typeface="Lucida Handwriting"/>
                <a:sym typeface="Lucida Handwriting"/>
              </a:defRPr>
            </a:lvl9pPr>
          </a:lstStyle>
          <a:p>
            <a:pPr hangingPunct="1"/>
            <a:r>
              <a:rPr lang="en-US">
                <a:solidFill>
                  <a:srgbClr val="FF0000"/>
                </a:solidFill>
              </a:rPr>
              <a:t> Graphing Rational Functions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mbria"/>
            <a:ea typeface="Cambria"/>
            <a:cs typeface="Cambria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718</Words>
  <Application>Microsoft Macintosh PowerPoint</Application>
  <PresentationFormat>Widescreen</PresentationFormat>
  <Paragraphs>156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Lucida Handwriting</vt:lpstr>
      <vt:lpstr>Wingdings</vt:lpstr>
      <vt:lpstr>Office Theme</vt:lpstr>
      <vt:lpstr>Rational Functions </vt:lpstr>
      <vt:lpstr>PowerPoint Presentation</vt:lpstr>
      <vt:lpstr>Inverse Variation</vt:lpstr>
      <vt:lpstr>Inverse Variation</vt:lpstr>
      <vt:lpstr>Inverse Variation</vt:lpstr>
      <vt:lpstr> Graphing Rational Functions</vt:lpstr>
      <vt:lpstr>PowerPoint Presentation</vt:lpstr>
      <vt:lpstr> Graphing Rational Functions</vt:lpstr>
      <vt:lpstr>PowerPoint Presentation</vt:lpstr>
      <vt:lpstr> Graphing Rational Functions</vt:lpstr>
      <vt:lpstr> Graphing Rational Functions</vt:lpstr>
      <vt:lpstr> Graphing Rational Functions</vt:lpstr>
      <vt:lpstr> Graphing Rational Functions</vt:lpstr>
      <vt:lpstr> Graphing Rational Functions</vt:lpstr>
      <vt:lpstr> Graphing Rational Functions</vt:lpstr>
      <vt:lpstr> Graphing Rational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Functions </dc:title>
  <cp:lastModifiedBy>Terry Letterman</cp:lastModifiedBy>
  <cp:revision>2</cp:revision>
  <dcterms:modified xsi:type="dcterms:W3CDTF">2022-11-07T01:07:58Z</dcterms:modified>
</cp:coreProperties>
</file>