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1" r:id="rId2"/>
    <p:sldId id="445" r:id="rId3"/>
    <p:sldId id="370" r:id="rId4"/>
    <p:sldId id="466" r:id="rId5"/>
    <p:sldId id="467" r:id="rId6"/>
    <p:sldId id="468" r:id="rId7"/>
    <p:sldId id="469" r:id="rId8"/>
    <p:sldId id="470" r:id="rId9"/>
    <p:sldId id="471" r:id="rId10"/>
    <p:sldId id="473" r:id="rId11"/>
    <p:sldId id="472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B8471B8-072E-7845-9B23-C5E5FD41B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C216A-1348-4242-A68B-39BC743A22B6}" type="slidenum">
              <a:rPr lang="en-CA" altLang="en-US" sz="1200"/>
              <a:pPr eaLnBrk="1" hangingPunct="1"/>
              <a:t>2</a:t>
            </a:fld>
            <a:endParaRPr lang="en-CA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52DA8E5-2176-6541-A1A4-A7F9753162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7A0DC8B-6C09-FF43-9347-6E353291A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68CC82B-C542-D744-B875-ADEABD486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8B110C-A119-2147-93A5-942DD194E8CE}" type="slidenum">
              <a:rPr lang="en-CA" altLang="en-US" sz="1200"/>
              <a:pPr eaLnBrk="1" hangingPunct="1"/>
              <a:t>11</a:t>
            </a:fld>
            <a:endParaRPr lang="en-CA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2FE9CBF-B5A9-904C-8086-FC1745C47A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79A884B-58E4-2C40-B5F6-CAFAC2B51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D1A5698-4F90-1342-B1FB-C8F11167C2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4EA126-7F71-9046-8EDC-5D608A3D0CC6}" type="slidenum">
              <a:rPr lang="en-CA" altLang="en-US" sz="1200"/>
              <a:pPr eaLnBrk="1" hangingPunct="1"/>
              <a:t>3</a:t>
            </a:fld>
            <a:endParaRPr lang="en-CA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CA63B53-1D94-1245-8FC1-F313ABE3C2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A3A48B5-68EB-CE44-9B1D-2CDC4E501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18ECAFC-7142-5A49-9F5A-B69ECD695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4BA14B-6626-9B4F-B3B4-66C567A2B647}" type="slidenum">
              <a:rPr lang="en-CA" altLang="en-US" sz="1200"/>
              <a:pPr eaLnBrk="1" hangingPunct="1"/>
              <a:t>4</a:t>
            </a:fld>
            <a:endParaRPr lang="en-CA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642203C-6265-B840-9C4C-5F8D3F77CD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4F5BFA5-4FAD-7743-8953-E5E2C07C8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3E42BC-F61D-784F-825D-91551205A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7DE3DC-4484-B14B-B9C4-9F1EF71E9CD0}" type="slidenum">
              <a:rPr lang="en-CA" altLang="en-US" sz="1200"/>
              <a:pPr eaLnBrk="1" hangingPunct="1"/>
              <a:t>5</a:t>
            </a:fld>
            <a:endParaRPr lang="en-CA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523C271-CD20-C445-9001-7C172305E8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47E3074-D2F9-5447-99D7-58BE5D1BF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152474D-9C38-6C46-BB6F-CACFA5E4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EA8E45-4888-5D4B-A626-8FE2CFB8F223}" type="slidenum">
              <a:rPr lang="en-CA" altLang="en-US" sz="1200"/>
              <a:pPr eaLnBrk="1" hangingPunct="1"/>
              <a:t>6</a:t>
            </a:fld>
            <a:endParaRPr lang="en-CA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0F6F3C3-3896-C14E-8EE4-61AC5C38A6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DA802B7-E00E-E647-903E-CBD8AD994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8B48839-A8AD-DC41-9E8F-1A154ED3D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3C96CA-D2F4-724B-B3AD-2DA1144A8C3F}" type="slidenum">
              <a:rPr lang="en-CA" altLang="en-US" sz="1200"/>
              <a:pPr eaLnBrk="1" hangingPunct="1"/>
              <a:t>7</a:t>
            </a:fld>
            <a:endParaRPr lang="en-CA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E7E58B1-558F-4B4E-90FA-505E71D8A8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6AE7843-AE29-3147-B692-C8FBE92A8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EB73817-BF93-6349-BEF5-86FECEF2F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A81ECA-3E99-9D43-8803-27EAB461ED23}" type="slidenum">
              <a:rPr lang="en-CA" altLang="en-US" sz="1200"/>
              <a:pPr eaLnBrk="1" hangingPunct="1"/>
              <a:t>8</a:t>
            </a:fld>
            <a:endParaRPr lang="en-CA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0596D62-3A9A-FB49-BF10-60E7D5FFFD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C6649D6-5E18-3847-9FA9-414B43660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2DC01B8-A60A-1F4F-8035-D2D564A5B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D12FC-5A12-D444-BCDB-38A9BDD42922}" type="slidenum">
              <a:rPr lang="en-CA" altLang="en-US" sz="1200"/>
              <a:pPr eaLnBrk="1" hangingPunct="1"/>
              <a:t>9</a:t>
            </a:fld>
            <a:endParaRPr lang="en-CA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FEE0258-0492-B943-B250-378113DC4D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84F6624-B207-8549-B423-0579185D9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FA63F45-8831-3642-A33E-9480D1E3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D36020-FEF0-4440-996D-A03A7C00643C}" type="slidenum">
              <a:rPr lang="en-CA" altLang="en-US" sz="1200"/>
              <a:pPr eaLnBrk="1" hangingPunct="1"/>
              <a:t>10</a:t>
            </a:fld>
            <a:endParaRPr lang="en-CA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A684817-FBBE-6348-8ED3-E306ADC802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FB04167-C4AD-4944-83B0-A53FAF7DC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0" y="1415560"/>
            <a:ext cx="12192000" cy="50773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0" y="5554"/>
            <a:ext cx="121920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" y="1331117"/>
            <a:ext cx="60165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1127" y="1331117"/>
            <a:ext cx="600087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traight Connector 9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TextBox 10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traight Connector 5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TextBox 6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3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1403" y="6540817"/>
            <a:ext cx="27291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711649" y="1967059"/>
            <a:ext cx="10990476" cy="20200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0000"/>
                </a:solidFill>
              </a:rPr>
              <a:t>After this lesson…</a:t>
            </a:r>
          </a:p>
          <a:p>
            <a:r>
              <a:rPr dirty="0">
                <a:solidFill>
                  <a:srgbClr val="FF0000"/>
                </a:solidFill>
              </a:rPr>
              <a:t>• I can </a:t>
            </a:r>
            <a:r>
              <a:rPr lang="en-US" dirty="0">
                <a:solidFill>
                  <a:srgbClr val="FF0000"/>
                </a:solidFill>
              </a:rPr>
              <a:t>identify the denominator in a rational expressions.</a:t>
            </a:r>
            <a:endParaRPr dirty="0">
              <a:solidFill>
                <a:srgbClr val="FF0000"/>
              </a:solidFill>
            </a:endParaRPr>
          </a:p>
          <a:p>
            <a:r>
              <a:rPr dirty="0">
                <a:solidFill>
                  <a:srgbClr val="FF0000"/>
                </a:solidFill>
              </a:rPr>
              <a:t>• I can </a:t>
            </a:r>
            <a:r>
              <a:rPr lang="en-US" dirty="0">
                <a:solidFill>
                  <a:srgbClr val="FF0000"/>
                </a:solidFill>
              </a:rPr>
              <a:t>factor the denominator in a </a:t>
            </a:r>
            <a:r>
              <a:rPr dirty="0">
                <a:solidFill>
                  <a:srgbClr val="FF0000"/>
                </a:solidFill>
              </a:rPr>
              <a:t>rational expressions.</a:t>
            </a:r>
          </a:p>
          <a:p>
            <a:r>
              <a:rPr dirty="0">
                <a:solidFill>
                  <a:srgbClr val="FF0000"/>
                </a:solidFill>
              </a:rPr>
              <a:t>• I can </a:t>
            </a:r>
            <a:r>
              <a:rPr lang="en-US" dirty="0">
                <a:solidFill>
                  <a:srgbClr val="FF0000"/>
                </a:solidFill>
              </a:rPr>
              <a:t>find the least common </a:t>
            </a:r>
            <a:r>
              <a:rPr lang="en-US">
                <a:solidFill>
                  <a:srgbClr val="FF0000"/>
                </a:solidFill>
              </a:rPr>
              <a:t>denominator in a</a:t>
            </a:r>
            <a:r>
              <a:rPr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rational expressions.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2CE3AF-984A-1647-BCDE-108654A67E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7308"/>
            <a:ext cx="12191999" cy="9243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altLang="en-US" b="1">
                <a:solidFill>
                  <a:srgbClr val="FF0000"/>
                </a:solidFill>
              </a:rPr>
              <a:t>Finding LCD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6">
            <a:extLst>
              <a:ext uri="{FF2B5EF4-FFF2-40B4-BE49-F238E27FC236}">
                <a16:creationId xmlns:a16="http://schemas.microsoft.com/office/drawing/2014/main" id="{8E013302-F338-0040-B961-93943C882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574800"/>
            <a:ext cx="9029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Assume that the given expressions are denominators of fractions. Find the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LCD for each group.</a:t>
            </a:r>
          </a:p>
        </p:txBody>
      </p:sp>
      <p:sp>
        <p:nvSpPr>
          <p:cNvPr id="437255" name="Rectangle 7">
            <a:extLst>
              <a:ext uri="{FF2B5EF4-FFF2-40B4-BE49-F238E27FC236}">
                <a16:creationId xmlns:a16="http://schemas.microsoft.com/office/drawing/2014/main" id="{75EBE713-1DE9-F546-A433-EA87F0575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2578100"/>
            <a:ext cx="3308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(d)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	4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12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,     3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9</a:t>
            </a:r>
          </a:p>
        </p:txBody>
      </p:sp>
      <p:sp>
        <p:nvSpPr>
          <p:cNvPr id="437256" name="Rectangle 8">
            <a:extLst>
              <a:ext uri="{FF2B5EF4-FFF2-40B4-BE49-F238E27FC236}">
                <a16:creationId xmlns:a16="http://schemas.microsoft.com/office/drawing/2014/main" id="{DEE10DB2-5988-3B44-803C-30770487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3052764"/>
            <a:ext cx="7893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			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12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  =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3)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			      </a:t>
            </a:r>
            <a:r>
              <a:rPr lang="en-US" altLang="en-US" sz="1200" i="1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 sz="800" i="1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9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i="1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=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3(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3)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 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The LCD is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·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·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3)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= 12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h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3).</a:t>
            </a:r>
          </a:p>
        </p:txBody>
      </p:sp>
      <p:sp>
        <p:nvSpPr>
          <p:cNvPr id="437257" name="AutoShape 9">
            <a:extLst>
              <a:ext uri="{FF2B5EF4-FFF2-40B4-BE49-F238E27FC236}">
                <a16:creationId xmlns:a16="http://schemas.microsoft.com/office/drawing/2014/main" id="{1F1843E8-163B-A74A-A34A-E72FF9B33CDD}"/>
              </a:ext>
            </a:extLst>
          </p:cNvPr>
          <p:cNvSpPr>
            <a:spLocks/>
          </p:cNvSpPr>
          <p:nvPr/>
        </p:nvSpPr>
        <p:spPr bwMode="auto">
          <a:xfrm>
            <a:off x="6934200" y="32766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7258" name="Rectangle 10">
            <a:extLst>
              <a:ext uri="{FF2B5EF4-FFF2-40B4-BE49-F238E27FC236}">
                <a16:creationId xmlns:a16="http://schemas.microsoft.com/office/drawing/2014/main" id="{8DD5601D-72AE-8143-9157-7E6698C22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3489325"/>
            <a:ext cx="1022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Factor.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CF2DFB6-3167-BA4B-A86F-7026456D6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7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7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7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7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5" grpId="0" build="p"/>
      <p:bldP spid="437257" grpId="0" animBg="1"/>
      <p:bldP spid="4372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6">
            <a:extLst>
              <a:ext uri="{FF2B5EF4-FFF2-40B4-BE49-F238E27FC236}">
                <a16:creationId xmlns:a16="http://schemas.microsoft.com/office/drawing/2014/main" id="{18A72AB4-915C-9A48-A841-64B2E7E3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574800"/>
            <a:ext cx="9029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Assume that the given expressions are denominators of fractions. Find the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LCD for each group.</a:t>
            </a:r>
          </a:p>
        </p:txBody>
      </p:sp>
      <p:sp>
        <p:nvSpPr>
          <p:cNvPr id="436231" name="Rectangle 7">
            <a:extLst>
              <a:ext uri="{FF2B5EF4-FFF2-40B4-BE49-F238E27FC236}">
                <a16:creationId xmlns:a16="http://schemas.microsoft.com/office/drawing/2014/main" id="{B4F535E9-1A00-2840-B1AC-D03BBED0B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2578100"/>
            <a:ext cx="5441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(e)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2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+ 1,     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+ 3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4,     5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+ 20  </a:t>
            </a:r>
          </a:p>
        </p:txBody>
      </p:sp>
      <p:sp>
        <p:nvSpPr>
          <p:cNvPr id="436233" name="AutoShape 9">
            <a:extLst>
              <a:ext uri="{FF2B5EF4-FFF2-40B4-BE49-F238E27FC236}">
                <a16:creationId xmlns:a16="http://schemas.microsoft.com/office/drawing/2014/main" id="{CEABD55E-2CCC-7E46-8A6F-852C0FA7B4FA}"/>
              </a:ext>
            </a:extLst>
          </p:cNvPr>
          <p:cNvSpPr>
            <a:spLocks/>
          </p:cNvSpPr>
          <p:nvPr/>
        </p:nvSpPr>
        <p:spPr bwMode="auto">
          <a:xfrm>
            <a:off x="7620000" y="3276600"/>
            <a:ext cx="152400" cy="1339850"/>
          </a:xfrm>
          <a:prstGeom prst="rightBrace">
            <a:avLst>
              <a:gd name="adj1" fmla="val 73264"/>
              <a:gd name="adj2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6234" name="Rectangle 10">
            <a:extLst>
              <a:ext uri="{FF2B5EF4-FFF2-40B4-BE49-F238E27FC236}">
                <a16:creationId xmlns:a16="http://schemas.microsoft.com/office/drawing/2014/main" id="{E1D5948E-A2E4-7347-926C-9E3E0A17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0" y="3743326"/>
            <a:ext cx="1022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Factor.</a:t>
            </a:r>
          </a:p>
        </p:txBody>
      </p:sp>
      <p:sp>
        <p:nvSpPr>
          <p:cNvPr id="436236" name="Rectangle 12">
            <a:extLst>
              <a:ext uri="{FF2B5EF4-FFF2-40B4-BE49-F238E27FC236}">
                <a16:creationId xmlns:a16="http://schemas.microsoft.com/office/drawing/2014/main" id="{6D1A5F38-F799-5842-9754-A5630567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3052764"/>
            <a:ext cx="7893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			 g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2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+ 1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  =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1)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			 g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+ 3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4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  =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1)(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+ 4)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			       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+ 20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 =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5(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+ 4)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The LCD is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5(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1)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g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+ 4).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742F9AE-3DCE-804F-8CAD-BFBEFB500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6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6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6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6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1" grpId="0" build="p"/>
      <p:bldP spid="436233" grpId="0" animBg="1"/>
      <p:bldP spid="4362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AutoShape 2">
            <a:extLst>
              <a:ext uri="{FF2B5EF4-FFF2-40B4-BE49-F238E27FC236}">
                <a16:creationId xmlns:a16="http://schemas.microsoft.com/office/drawing/2014/main" id="{71DEA479-B9FA-E54D-8E7E-DAF2B93C1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4" y="1587500"/>
            <a:ext cx="8834437" cy="4127500"/>
          </a:xfrm>
          <a:prstGeom prst="roundRect">
            <a:avLst>
              <a:gd name="adj" fmla="val 5801"/>
            </a:avLst>
          </a:prstGeom>
          <a:solidFill>
            <a:srgbClr val="99CC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78FBB5A3-CB9E-464C-B088-D8A1DB63B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  <p:sp>
        <p:nvSpPr>
          <p:cNvPr id="365573" name="Rectangle 5">
            <a:extLst>
              <a:ext uri="{FF2B5EF4-FFF2-40B4-BE49-F238E27FC236}">
                <a16:creationId xmlns:a16="http://schemas.microsoft.com/office/drawing/2014/main" id="{21CE0042-341E-4F4E-B7B5-AA33FC1A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6" y="1625600"/>
            <a:ext cx="2803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Adding or Subtracting Rational Expressions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65576" name="Rectangle 8">
            <a:extLst>
              <a:ext uri="{FF2B5EF4-FFF2-40B4-BE49-F238E27FC236}">
                <a16:creationId xmlns:a16="http://schemas.microsoft.com/office/drawing/2014/main" id="{8B04162E-A7C1-DE49-A3D9-72A806DF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2209801"/>
            <a:ext cx="87360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 dirty="0">
                <a:latin typeface="Arial" panose="020B0604020202020204" pitchFamily="34" charset="0"/>
              </a:rPr>
              <a:t>Step 1</a:t>
            </a:r>
            <a:r>
              <a:rPr lang="en-US" altLang="en-US" sz="2000" b="1" dirty="0">
                <a:latin typeface="Arial" panose="020B0604020202020204" pitchFamily="34" charset="0"/>
              </a:rPr>
              <a:t>   If the denominators are the same, </a:t>
            </a:r>
            <a:r>
              <a:rPr lang="en-US" altLang="en-US" sz="2000" dirty="0">
                <a:latin typeface="Arial" panose="020B0604020202020204" pitchFamily="34" charset="0"/>
              </a:rPr>
              <a:t>add or subtract the numerators.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     Place the result over the common denominator.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     If the denominators are different, </a:t>
            </a:r>
            <a:r>
              <a:rPr lang="en-US" altLang="en-US" sz="2000" dirty="0">
                <a:latin typeface="Arial" panose="020B0604020202020204" pitchFamily="34" charset="0"/>
              </a:rPr>
              <a:t>first find the least common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     denominator. Write all rational expressions with this LCD, and then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	 add or subtract the numerators. Place the result over the common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	 denominator.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65579" name="Rectangle 11">
            <a:extLst>
              <a:ext uri="{FF2B5EF4-FFF2-40B4-BE49-F238E27FC236}">
                <a16:creationId xmlns:a16="http://schemas.microsoft.com/office/drawing/2014/main" id="{09C97B76-394E-AE41-8116-3A3A0B18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5181600"/>
            <a:ext cx="81391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 dirty="0">
                <a:latin typeface="Arial" panose="020B0604020202020204" pitchFamily="34" charset="0"/>
              </a:rPr>
              <a:t>Step 2</a:t>
            </a:r>
            <a:r>
              <a:rPr lang="en-US" altLang="en-US" sz="2000" b="1" dirty="0">
                <a:latin typeface="Arial" panose="020B0604020202020204" pitchFamily="34" charset="0"/>
              </a:rPr>
              <a:t>   Simplify. </a:t>
            </a:r>
            <a:r>
              <a:rPr lang="en-US" altLang="en-US" sz="2000" dirty="0">
                <a:latin typeface="Arial" panose="020B0604020202020204" pitchFamily="34" charset="0"/>
              </a:rPr>
              <a:t>Write all answers in lowest terms.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5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5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5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5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5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nimBg="1"/>
      <p:bldP spid="365573" grpId="0" build="p"/>
      <p:bldP spid="365576" grpId="0" build="p"/>
      <p:bldP spid="365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15" name="Rectangle 19">
            <a:extLst>
              <a:ext uri="{FF2B5EF4-FFF2-40B4-BE49-F238E27FC236}">
                <a16:creationId xmlns:a16="http://schemas.microsoft.com/office/drawing/2014/main" id="{A55BC2CE-CD7E-9B47-B37D-88021E115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1" y="2452133"/>
            <a:ext cx="3806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Add or subtract as indicated.</a:t>
            </a:r>
          </a:p>
        </p:txBody>
      </p:sp>
      <p:sp>
        <p:nvSpPr>
          <p:cNvPr id="285781" name="Rectangle 85">
            <a:extLst>
              <a:ext uri="{FF2B5EF4-FFF2-40B4-BE49-F238E27FC236}">
                <a16:creationId xmlns:a16="http://schemas.microsoft.com/office/drawing/2014/main" id="{F4B8669F-FC4B-E845-902D-63A379B1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3150633"/>
            <a:ext cx="641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(a)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64">
            <a:extLst>
              <a:ext uri="{FF2B5EF4-FFF2-40B4-BE49-F238E27FC236}">
                <a16:creationId xmlns:a16="http://schemas.microsoft.com/office/drawing/2014/main" id="{4DBAA292-88EA-A846-B79C-822C917A41AF}"/>
              </a:ext>
            </a:extLst>
          </p:cNvPr>
          <p:cNvGrpSpPr>
            <a:grpSpLocks/>
          </p:cNvGrpSpPr>
          <p:nvPr/>
        </p:nvGrpSpPr>
        <p:grpSpPr bwMode="auto">
          <a:xfrm>
            <a:off x="2354264" y="3010933"/>
            <a:ext cx="1608137" cy="685800"/>
            <a:chOff x="523" y="1344"/>
            <a:chExt cx="1013" cy="432"/>
          </a:xfrm>
        </p:grpSpPr>
        <p:grpSp>
          <p:nvGrpSpPr>
            <p:cNvPr id="8234" name="Group 609">
              <a:extLst>
                <a:ext uri="{FF2B5EF4-FFF2-40B4-BE49-F238E27FC236}">
                  <a16:creationId xmlns:a16="http://schemas.microsoft.com/office/drawing/2014/main" id="{AC8383E6-EA9A-BF4B-AB38-4AC4AAD62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1344"/>
              <a:ext cx="477" cy="432"/>
              <a:chOff x="1723" y="2400"/>
              <a:chExt cx="477" cy="432"/>
            </a:xfrm>
          </p:grpSpPr>
          <p:sp>
            <p:nvSpPr>
              <p:cNvPr id="8240" name="Rectangle 606">
                <a:extLst>
                  <a:ext uri="{FF2B5EF4-FFF2-40B4-BE49-F238E27FC236}">
                    <a16:creationId xmlns:a16="http://schemas.microsoft.com/office/drawing/2014/main" id="{56AACE0B-E68F-2143-A42B-1CECAD41F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2400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en-US" altLang="en-US" sz="2000" b="1" i="1">
                    <a:solidFill>
                      <a:srgbClr val="FF0000"/>
                    </a:solidFill>
                    <a:latin typeface="Times" pitchFamily="2" charset="0"/>
                  </a:rPr>
                  <a:t>m</a:t>
                </a:r>
              </a:p>
            </p:txBody>
          </p:sp>
          <p:sp>
            <p:nvSpPr>
              <p:cNvPr id="8241" name="Rectangle 607">
                <a:extLst>
                  <a:ext uri="{FF2B5EF4-FFF2-40B4-BE49-F238E27FC236}">
                    <a16:creationId xmlns:a16="http://schemas.microsoft.com/office/drawing/2014/main" id="{95BCF985-3D29-A649-ADF5-11D66267E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2592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 sz="2000" b="1" i="1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  <p:sp>
            <p:nvSpPr>
              <p:cNvPr id="8242" name="Line 608">
                <a:extLst>
                  <a:ext uri="{FF2B5EF4-FFF2-40B4-BE49-F238E27FC236}">
                    <a16:creationId xmlns:a16="http://schemas.microsoft.com/office/drawing/2014/main" id="{47E2E149-5754-1649-B3DA-15C7B388F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2616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235" name="Group 610">
              <a:extLst>
                <a:ext uri="{FF2B5EF4-FFF2-40B4-BE49-F238E27FC236}">
                  <a16:creationId xmlns:a16="http://schemas.microsoft.com/office/drawing/2014/main" id="{08D8F8F5-A464-AF42-8BBC-42EC89238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9" y="1344"/>
              <a:ext cx="477" cy="432"/>
              <a:chOff x="1723" y="2400"/>
              <a:chExt cx="477" cy="432"/>
            </a:xfrm>
          </p:grpSpPr>
          <p:sp>
            <p:nvSpPr>
              <p:cNvPr id="8237" name="Rectangle 611">
                <a:extLst>
                  <a:ext uri="{FF2B5EF4-FFF2-40B4-BE49-F238E27FC236}">
                    <a16:creationId xmlns:a16="http://schemas.microsoft.com/office/drawing/2014/main" id="{228D0E6A-5607-484D-9E2B-55B255CC7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2400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en-US" altLang="en-US" sz="2000" b="1" i="1">
                    <a:solidFill>
                      <a:srgbClr val="FF0000"/>
                    </a:solidFill>
                    <a:latin typeface="Times" pitchFamily="2" charset="0"/>
                  </a:rPr>
                  <a:t>n</a:t>
                </a:r>
              </a:p>
            </p:txBody>
          </p:sp>
          <p:sp>
            <p:nvSpPr>
              <p:cNvPr id="8238" name="Rectangle 612">
                <a:extLst>
                  <a:ext uri="{FF2B5EF4-FFF2-40B4-BE49-F238E27FC236}">
                    <a16:creationId xmlns:a16="http://schemas.microsoft.com/office/drawing/2014/main" id="{C74B886D-4CF6-EA49-B539-589580E8F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2592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 sz="2000" b="1" i="1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  <p:sp>
            <p:nvSpPr>
              <p:cNvPr id="8239" name="Line 613">
                <a:extLst>
                  <a:ext uri="{FF2B5EF4-FFF2-40B4-BE49-F238E27FC236}">
                    <a16:creationId xmlns:a16="http://schemas.microsoft.com/office/drawing/2014/main" id="{2F32210C-7193-0446-95F8-05CACA1EC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2616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36" name="Rectangle 614">
              <a:extLst>
                <a:ext uri="{FF2B5EF4-FFF2-40B4-BE49-F238E27FC236}">
                  <a16:creationId xmlns:a16="http://schemas.microsoft.com/office/drawing/2014/main" id="{ADA72F9F-7D88-0841-A86E-A2E338607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1430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5" name="Group 636">
            <a:extLst>
              <a:ext uri="{FF2B5EF4-FFF2-40B4-BE49-F238E27FC236}">
                <a16:creationId xmlns:a16="http://schemas.microsoft.com/office/drawing/2014/main" id="{3BC567A2-2412-614E-9DCB-768929CC479F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010933"/>
            <a:ext cx="1658938" cy="685800"/>
            <a:chOff x="1512" y="1344"/>
            <a:chExt cx="1045" cy="432"/>
          </a:xfrm>
        </p:grpSpPr>
        <p:sp>
          <p:nvSpPr>
            <p:cNvPr id="8230" name="Rectangle 618">
              <a:extLst>
                <a:ext uri="{FF2B5EF4-FFF2-40B4-BE49-F238E27FC236}">
                  <a16:creationId xmlns:a16="http://schemas.microsoft.com/office/drawing/2014/main" id="{F2741CA9-A39B-9A41-B35B-5F61A121F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344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m  </a:t>
              </a: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+  5</a:t>
              </a: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n</a:t>
              </a:r>
            </a:p>
          </p:txBody>
        </p:sp>
        <p:sp>
          <p:nvSpPr>
            <p:cNvPr id="8231" name="Rectangle 619">
              <a:extLst>
                <a:ext uri="{FF2B5EF4-FFF2-40B4-BE49-F238E27FC236}">
                  <a16:creationId xmlns:a16="http://schemas.microsoft.com/office/drawing/2014/main" id="{7A612564-2A31-444E-9F75-960CE00BC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536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lang="en-US" altLang="en-US" sz="2000" b="1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232" name="Line 620">
              <a:extLst>
                <a:ext uri="{FF2B5EF4-FFF2-40B4-BE49-F238E27FC236}">
                  <a16:creationId xmlns:a16="http://schemas.microsoft.com/office/drawing/2014/main" id="{55092380-D353-E245-813C-039E44975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" y="1560"/>
              <a:ext cx="6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33" name="Rectangle 626">
              <a:extLst>
                <a:ext uri="{FF2B5EF4-FFF2-40B4-BE49-F238E27FC236}">
                  <a16:creationId xmlns:a16="http://schemas.microsoft.com/office/drawing/2014/main" id="{48B43A62-41F3-A44E-8EA4-C3AACE76C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440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86325" name="Rectangle 629">
            <a:extLst>
              <a:ext uri="{FF2B5EF4-FFF2-40B4-BE49-F238E27FC236}">
                <a16:creationId xmlns:a16="http://schemas.microsoft.com/office/drawing/2014/main" id="{C3FB8D12-274E-1344-A522-D97E9A030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010933"/>
            <a:ext cx="262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Add the numerators.</a:t>
            </a:r>
          </a:p>
        </p:txBody>
      </p:sp>
      <p:sp>
        <p:nvSpPr>
          <p:cNvPr id="286326" name="Rectangle 630">
            <a:extLst>
              <a:ext uri="{FF2B5EF4-FFF2-40B4-BE49-F238E27FC236}">
                <a16:creationId xmlns:a16="http://schemas.microsoft.com/office/drawing/2014/main" id="{184B86A7-3F81-4E4B-91CC-84751072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315733"/>
            <a:ext cx="262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Keep the common denominator.</a:t>
            </a:r>
          </a:p>
        </p:txBody>
      </p:sp>
      <p:sp>
        <p:nvSpPr>
          <p:cNvPr id="286329" name="Line 633">
            <a:extLst>
              <a:ext uri="{FF2B5EF4-FFF2-40B4-BE49-F238E27FC236}">
                <a16:creationId xmlns:a16="http://schemas.microsoft.com/office/drawing/2014/main" id="{190F9084-1911-5C44-A269-879EC0EB34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9300" y="3226833"/>
            <a:ext cx="571500" cy="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86330" name="Line 634">
            <a:extLst>
              <a:ext uri="{FF2B5EF4-FFF2-40B4-BE49-F238E27FC236}">
                <a16:creationId xmlns:a16="http://schemas.microsoft.com/office/drawing/2014/main" id="{34E21C6B-4408-554D-B774-508121860E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9300" y="3531633"/>
            <a:ext cx="5715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86333" name="Rectangle 637">
            <a:extLst>
              <a:ext uri="{FF2B5EF4-FFF2-40B4-BE49-F238E27FC236}">
                <a16:creationId xmlns:a16="http://schemas.microsoft.com/office/drawing/2014/main" id="{0D41CAEE-8DB8-2249-A750-30762CF4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4725433"/>
            <a:ext cx="641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(b)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665">
            <a:extLst>
              <a:ext uri="{FF2B5EF4-FFF2-40B4-BE49-F238E27FC236}">
                <a16:creationId xmlns:a16="http://schemas.microsoft.com/office/drawing/2014/main" id="{416AD401-1D8C-FC4F-B67A-EE96341FF365}"/>
              </a:ext>
            </a:extLst>
          </p:cNvPr>
          <p:cNvGrpSpPr>
            <a:grpSpLocks/>
          </p:cNvGrpSpPr>
          <p:nvPr/>
        </p:nvGrpSpPr>
        <p:grpSpPr bwMode="auto">
          <a:xfrm>
            <a:off x="2354264" y="4585733"/>
            <a:ext cx="1608137" cy="711200"/>
            <a:chOff x="523" y="2256"/>
            <a:chExt cx="1013" cy="448"/>
          </a:xfrm>
        </p:grpSpPr>
        <p:sp>
          <p:nvSpPr>
            <p:cNvPr id="8223" name="Rectangle 640">
              <a:extLst>
                <a:ext uri="{FF2B5EF4-FFF2-40B4-BE49-F238E27FC236}">
                  <a16:creationId xmlns:a16="http://schemas.microsoft.com/office/drawing/2014/main" id="{7FBCB473-CDCA-5D43-AE18-514F4E839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2256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224" name="Rectangle 641">
              <a:extLst>
                <a:ext uri="{FF2B5EF4-FFF2-40B4-BE49-F238E27FC236}">
                  <a16:creationId xmlns:a16="http://schemas.microsoft.com/office/drawing/2014/main" id="{4B9B12EA-5E5F-304A-BB39-136DE41D0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2464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g</a:t>
              </a:r>
              <a:r>
                <a: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8225" name="Line 642">
              <a:extLst>
                <a:ext uri="{FF2B5EF4-FFF2-40B4-BE49-F238E27FC236}">
                  <a16:creationId xmlns:a16="http://schemas.microsoft.com/office/drawing/2014/main" id="{1DD69C38-EE33-D947-B740-1926F8991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" y="2472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26" name="Rectangle 644">
              <a:extLst>
                <a:ext uri="{FF2B5EF4-FFF2-40B4-BE49-F238E27FC236}">
                  <a16:creationId xmlns:a16="http://schemas.microsoft.com/office/drawing/2014/main" id="{7FE5DCAC-BBC5-9946-A958-759F86BF8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" y="2256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227" name="Rectangle 645">
              <a:extLst>
                <a:ext uri="{FF2B5EF4-FFF2-40B4-BE49-F238E27FC236}">
                  <a16:creationId xmlns:a16="http://schemas.microsoft.com/office/drawing/2014/main" id="{EFD9AEDA-BAEC-3549-9AB2-98814E9B2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" y="2464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g</a:t>
              </a:r>
              <a:r>
                <a: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8228" name="Line 646">
              <a:extLst>
                <a:ext uri="{FF2B5EF4-FFF2-40B4-BE49-F238E27FC236}">
                  <a16:creationId xmlns:a16="http://schemas.microsoft.com/office/drawing/2014/main" id="{E79B75DF-8B0D-0641-B993-D22E84E18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" y="2472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29" name="Rectangle 647">
              <a:extLst>
                <a:ext uri="{FF2B5EF4-FFF2-40B4-BE49-F238E27FC236}">
                  <a16:creationId xmlns:a16="http://schemas.microsoft.com/office/drawing/2014/main" id="{A62915AB-6A6F-DD44-A454-E89FB29E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2326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7" name="Group 654">
            <a:extLst>
              <a:ext uri="{FF2B5EF4-FFF2-40B4-BE49-F238E27FC236}">
                <a16:creationId xmlns:a16="http://schemas.microsoft.com/office/drawing/2014/main" id="{78BBCC48-5D21-0843-B8B7-B9FE4CC72AE1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4585733"/>
            <a:ext cx="1468438" cy="673100"/>
            <a:chOff x="1512" y="2256"/>
            <a:chExt cx="925" cy="424"/>
          </a:xfrm>
        </p:grpSpPr>
        <p:sp>
          <p:nvSpPr>
            <p:cNvPr id="8219" name="Rectangle 649">
              <a:extLst>
                <a:ext uri="{FF2B5EF4-FFF2-40B4-BE49-F238E27FC236}">
                  <a16:creationId xmlns:a16="http://schemas.microsoft.com/office/drawing/2014/main" id="{A9B313BB-DAAF-DC40-BB56-D04070AE4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2256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1  –  5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220" name="Rectangle 650">
              <a:extLst>
                <a:ext uri="{FF2B5EF4-FFF2-40B4-BE49-F238E27FC236}">
                  <a16:creationId xmlns:a16="http://schemas.microsoft.com/office/drawing/2014/main" id="{DBD90BDB-4D74-5544-9DE6-DD45DB2E7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2440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g</a:t>
              </a:r>
              <a:r>
                <a: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221" name="Line 651">
              <a:extLst>
                <a:ext uri="{FF2B5EF4-FFF2-40B4-BE49-F238E27FC236}">
                  <a16:creationId xmlns:a16="http://schemas.microsoft.com/office/drawing/2014/main" id="{F77DB270-4C40-9C46-BB43-6ADC61655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2" y="2472"/>
              <a:ext cx="4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22" name="Rectangle 652">
              <a:extLst>
                <a:ext uri="{FF2B5EF4-FFF2-40B4-BE49-F238E27FC236}">
                  <a16:creationId xmlns:a16="http://schemas.microsoft.com/office/drawing/2014/main" id="{0BB74F89-11A8-6C4D-8898-1B13E3000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352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86351" name="Rectangle 655">
            <a:extLst>
              <a:ext uri="{FF2B5EF4-FFF2-40B4-BE49-F238E27FC236}">
                <a16:creationId xmlns:a16="http://schemas.microsoft.com/office/drawing/2014/main" id="{509CE45D-3BB5-4C40-B589-FC7613F2D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4585733"/>
            <a:ext cx="4000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Subtract the numerators; keep the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common denominator.</a:t>
            </a:r>
          </a:p>
        </p:txBody>
      </p:sp>
      <p:grpSp>
        <p:nvGrpSpPr>
          <p:cNvPr id="8" name="Group 663">
            <a:extLst>
              <a:ext uri="{FF2B5EF4-FFF2-40B4-BE49-F238E27FC236}">
                <a16:creationId xmlns:a16="http://schemas.microsoft.com/office/drawing/2014/main" id="{A8DAA66C-A396-2C4C-ADE1-7BF214DE1171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525533"/>
            <a:ext cx="1544638" cy="673100"/>
            <a:chOff x="1536" y="3128"/>
            <a:chExt cx="973" cy="424"/>
          </a:xfrm>
        </p:grpSpPr>
        <p:sp>
          <p:nvSpPr>
            <p:cNvPr id="8214" name="Rectangle 657">
              <a:extLst>
                <a:ext uri="{FF2B5EF4-FFF2-40B4-BE49-F238E27FC236}">
                  <a16:creationId xmlns:a16="http://schemas.microsoft.com/office/drawing/2014/main" id="{6780114C-702E-2445-AF53-CC7C2D606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3128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215" name="Rectangle 658">
              <a:extLst>
                <a:ext uri="{FF2B5EF4-FFF2-40B4-BE49-F238E27FC236}">
                  <a16:creationId xmlns:a16="http://schemas.microsoft.com/office/drawing/2014/main" id="{4658167C-9842-2C4B-8707-F35E42C1F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3312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g</a:t>
              </a:r>
              <a:r>
                <a: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8216" name="Line 659">
              <a:extLst>
                <a:ext uri="{FF2B5EF4-FFF2-40B4-BE49-F238E27FC236}">
                  <a16:creationId xmlns:a16="http://schemas.microsoft.com/office/drawing/2014/main" id="{62AF73B3-E84F-5C45-9AAF-46222E36F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3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17" name="Rectangle 660">
              <a:extLst>
                <a:ext uri="{FF2B5EF4-FFF2-40B4-BE49-F238E27FC236}">
                  <a16:creationId xmlns:a16="http://schemas.microsoft.com/office/drawing/2014/main" id="{CC9F78AF-664A-9347-B58B-A0D90324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24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8218" name="Rectangle 661">
              <a:extLst>
                <a:ext uri="{FF2B5EF4-FFF2-40B4-BE49-F238E27FC236}">
                  <a16:creationId xmlns:a16="http://schemas.microsoft.com/office/drawing/2014/main" id="{08D424B8-7A41-A24D-B351-810502394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200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–</a:t>
              </a:r>
            </a:p>
          </p:txBody>
        </p:sp>
      </p:grpSp>
      <p:sp>
        <p:nvSpPr>
          <p:cNvPr id="286362" name="Rectangle 666">
            <a:extLst>
              <a:ext uri="{FF2B5EF4-FFF2-40B4-BE49-F238E27FC236}">
                <a16:creationId xmlns:a16="http://schemas.microsoft.com/office/drawing/2014/main" id="{90DA560A-E4A5-4F47-A089-9FC6EEB0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716033"/>
            <a:ext cx="1562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Simplify.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F1FC35BE-355C-4C47-B792-80062EF665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7308"/>
            <a:ext cx="12191999" cy="9243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altLang="en-US" b="1">
                <a:solidFill>
                  <a:srgbClr val="FF0000"/>
                </a:solidFill>
              </a:rPr>
              <a:t>Finding LCD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8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6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8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6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5" grpId="0" build="p"/>
      <p:bldP spid="285781" grpId="0" build="p"/>
      <p:bldP spid="286325" grpId="0" build="p"/>
      <p:bldP spid="286325" grpId="1" build="allAtOnce"/>
      <p:bldP spid="286326" grpId="0" build="p"/>
      <p:bldP spid="286326" grpId="1" build="allAtOnce"/>
      <p:bldP spid="286333" grpId="0" build="p"/>
      <p:bldP spid="286351" grpId="0" build="p"/>
      <p:bldP spid="286351" grpId="1" build="allAtOnce"/>
      <p:bldP spid="286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6">
            <a:extLst>
              <a:ext uri="{FF2B5EF4-FFF2-40B4-BE49-F238E27FC236}">
                <a16:creationId xmlns:a16="http://schemas.microsoft.com/office/drawing/2014/main" id="{973F0931-F407-704A-A6A0-77AC6689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1" y="1686013"/>
            <a:ext cx="3806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Add or subtract as indicated.</a:t>
            </a:r>
          </a:p>
        </p:txBody>
      </p:sp>
      <p:sp>
        <p:nvSpPr>
          <p:cNvPr id="430129" name="Rectangle 49">
            <a:extLst>
              <a:ext uri="{FF2B5EF4-FFF2-40B4-BE49-F238E27FC236}">
                <a16:creationId xmlns:a16="http://schemas.microsoft.com/office/drawing/2014/main" id="{12740BA6-583D-904A-9B7F-57120495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2384513"/>
            <a:ext cx="641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(c)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78">
            <a:extLst>
              <a:ext uri="{FF2B5EF4-FFF2-40B4-BE49-F238E27FC236}">
                <a16:creationId xmlns:a16="http://schemas.microsoft.com/office/drawing/2014/main" id="{344A225B-76BA-C64B-8027-56E06AEB78CE}"/>
              </a:ext>
            </a:extLst>
          </p:cNvPr>
          <p:cNvGrpSpPr>
            <a:grpSpLocks/>
          </p:cNvGrpSpPr>
          <p:nvPr/>
        </p:nvGrpSpPr>
        <p:grpSpPr bwMode="auto">
          <a:xfrm>
            <a:off x="2349500" y="2244813"/>
            <a:ext cx="2319338" cy="711200"/>
            <a:chOff x="520" y="1344"/>
            <a:chExt cx="1461" cy="448"/>
          </a:xfrm>
        </p:grpSpPr>
        <p:grpSp>
          <p:nvGrpSpPr>
            <p:cNvPr id="9245" name="Group 51">
              <a:extLst>
                <a:ext uri="{FF2B5EF4-FFF2-40B4-BE49-F238E27FC236}">
                  <a16:creationId xmlns:a16="http://schemas.microsoft.com/office/drawing/2014/main" id="{DD431BE8-5CBE-9445-B9B9-2C1B35B4C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" y="1344"/>
              <a:ext cx="539" cy="448"/>
              <a:chOff x="520" y="2880"/>
              <a:chExt cx="539" cy="448"/>
            </a:xfrm>
          </p:grpSpPr>
          <p:sp>
            <p:nvSpPr>
              <p:cNvPr id="9251" name="Rectangle 52">
                <a:extLst>
                  <a:ext uri="{FF2B5EF4-FFF2-40B4-BE49-F238E27FC236}">
                    <a16:creationId xmlns:a16="http://schemas.microsoft.com/office/drawing/2014/main" id="{C61993C5-E5B0-DB4E-8A5D-02B621449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" y="2880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9252" name="Rectangle 53">
                <a:extLst>
                  <a:ext uri="{FF2B5EF4-FFF2-40B4-BE49-F238E27FC236}">
                    <a16:creationId xmlns:a16="http://schemas.microsoft.com/office/drawing/2014/main" id="{6501EEF4-75DE-2C49-9DA5-218F19FFB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" y="3088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a</a:t>
                </a:r>
                <a:r>
                  <a:rPr lang="en-US" altLang="en-US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– </a:t>
                </a: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253" name="Line 54">
                <a:extLst>
                  <a:ext uri="{FF2B5EF4-FFF2-40B4-BE49-F238E27FC236}">
                    <a16:creationId xmlns:a16="http://schemas.microsoft.com/office/drawing/2014/main" id="{A9C3FD5D-7D95-4244-BFB5-A5A8E22EF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" y="3088"/>
                <a:ext cx="5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246" name="Group 55">
              <a:extLst>
                <a:ext uri="{FF2B5EF4-FFF2-40B4-BE49-F238E27FC236}">
                  <a16:creationId xmlns:a16="http://schemas.microsoft.com/office/drawing/2014/main" id="{09E5A70B-030A-6F49-8AE4-13AD98C43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344"/>
              <a:ext cx="541" cy="448"/>
              <a:chOff x="1440" y="2880"/>
              <a:chExt cx="541" cy="448"/>
            </a:xfrm>
          </p:grpSpPr>
          <p:sp>
            <p:nvSpPr>
              <p:cNvPr id="9248" name="Rectangle 56">
                <a:extLst>
                  <a:ext uri="{FF2B5EF4-FFF2-40B4-BE49-F238E27FC236}">
                    <a16:creationId xmlns:a16="http://schemas.microsoft.com/office/drawing/2014/main" id="{9D772C2D-B093-544E-B6AB-A71FB5063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2880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</a:p>
            </p:txBody>
          </p:sp>
          <p:sp>
            <p:nvSpPr>
              <p:cNvPr id="9249" name="Rectangle 57">
                <a:extLst>
                  <a:ext uri="{FF2B5EF4-FFF2-40B4-BE49-F238E27FC236}">
                    <a16:creationId xmlns:a16="http://schemas.microsoft.com/office/drawing/2014/main" id="{7019E6F2-9230-EE49-BAEB-9A2676546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3088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a</a:t>
                </a:r>
                <a:r>
                  <a:rPr lang="en-US" altLang="en-US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– </a:t>
                </a: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250" name="Line 58">
                <a:extLst>
                  <a:ext uri="{FF2B5EF4-FFF2-40B4-BE49-F238E27FC236}">
                    <a16:creationId xmlns:a16="http://schemas.microsoft.com/office/drawing/2014/main" id="{33B264BC-4351-384A-9F88-707A7CD02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88"/>
                <a:ext cx="5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247" name="Rectangle 59">
              <a:extLst>
                <a:ext uri="{FF2B5EF4-FFF2-40B4-BE49-F238E27FC236}">
                  <a16:creationId xmlns:a16="http://schemas.microsoft.com/office/drawing/2014/main" id="{A929F585-E4FF-034E-992A-314A33911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404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5" name="Group 60">
            <a:extLst>
              <a:ext uri="{FF2B5EF4-FFF2-40B4-BE49-F238E27FC236}">
                <a16:creationId xmlns:a16="http://schemas.microsoft.com/office/drawing/2014/main" id="{337DB490-D88C-1743-8923-E7D248929940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2244813"/>
            <a:ext cx="1512888" cy="711200"/>
            <a:chOff x="2088" y="2880"/>
            <a:chExt cx="953" cy="448"/>
          </a:xfrm>
        </p:grpSpPr>
        <p:sp>
          <p:nvSpPr>
            <p:cNvPr id="9241" name="Rectangle 61">
              <a:extLst>
                <a:ext uri="{FF2B5EF4-FFF2-40B4-BE49-F238E27FC236}">
                  <a16:creationId xmlns:a16="http://schemas.microsoft.com/office/drawing/2014/main" id="{B14F70AF-0251-A246-A769-B3C56D97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880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a 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– </a:t>
              </a: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b</a:t>
              </a:r>
            </a:p>
          </p:txBody>
        </p:sp>
        <p:sp>
          <p:nvSpPr>
            <p:cNvPr id="9242" name="Rectangle 62">
              <a:extLst>
                <a:ext uri="{FF2B5EF4-FFF2-40B4-BE49-F238E27FC236}">
                  <a16:creationId xmlns:a16="http://schemas.microsoft.com/office/drawing/2014/main" id="{9AB0D10F-06E8-DB48-8E7E-67CD9777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3088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 – </a:t>
              </a: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9243" name="Line 63">
              <a:extLst>
                <a:ext uri="{FF2B5EF4-FFF2-40B4-BE49-F238E27FC236}">
                  <a16:creationId xmlns:a16="http://schemas.microsoft.com/office/drawing/2014/main" id="{79804F28-656A-4541-B669-F2DB292E1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0" y="3088"/>
              <a:ext cx="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44" name="Rectangle 64">
              <a:extLst>
                <a:ext uri="{FF2B5EF4-FFF2-40B4-BE49-F238E27FC236}">
                  <a16:creationId xmlns:a16="http://schemas.microsoft.com/office/drawing/2014/main" id="{9FBEEC3A-0EED-2244-AC55-BCE2AFF0B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968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" name="Group 82">
            <a:extLst>
              <a:ext uri="{FF2B5EF4-FFF2-40B4-BE49-F238E27FC236}">
                <a16:creationId xmlns:a16="http://schemas.microsoft.com/office/drawing/2014/main" id="{C706B7D3-4370-624B-8525-CE23E5DDD613}"/>
              </a:ext>
            </a:extLst>
          </p:cNvPr>
          <p:cNvGrpSpPr>
            <a:grpSpLocks/>
          </p:cNvGrpSpPr>
          <p:nvPr/>
        </p:nvGrpSpPr>
        <p:grpSpPr bwMode="auto">
          <a:xfrm>
            <a:off x="4837114" y="3235414"/>
            <a:ext cx="2097087" cy="638175"/>
            <a:chOff x="2087" y="1968"/>
            <a:chExt cx="1321" cy="402"/>
          </a:xfrm>
        </p:grpSpPr>
        <p:sp>
          <p:nvSpPr>
            <p:cNvPr id="9237" name="Rectangle 66">
              <a:extLst>
                <a:ext uri="{FF2B5EF4-FFF2-40B4-BE49-F238E27FC236}">
                  <a16:creationId xmlns:a16="http://schemas.microsoft.com/office/drawing/2014/main" id="{A357D050-3612-7042-9CEA-DC6E0C5DB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1968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a </a:t>
              </a: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– </a:t>
              </a: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b</a:t>
              </a:r>
            </a:p>
          </p:txBody>
        </p:sp>
        <p:sp>
          <p:nvSpPr>
            <p:cNvPr id="9238" name="Rectangle 67">
              <a:extLst>
                <a:ext uri="{FF2B5EF4-FFF2-40B4-BE49-F238E27FC236}">
                  <a16:creationId xmlns:a16="http://schemas.microsoft.com/office/drawing/2014/main" id="{9895D275-6FD5-ED48-BFF9-87B0AC7D2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2130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 – </a:t>
              </a: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)(</a:t>
              </a: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9239" name="Line 68">
              <a:extLst>
                <a:ext uri="{FF2B5EF4-FFF2-40B4-BE49-F238E27FC236}">
                  <a16:creationId xmlns:a16="http://schemas.microsoft.com/office/drawing/2014/main" id="{B461B47F-0F49-CC4E-AB26-4536CB36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17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40" name="Rectangle 69">
              <a:extLst>
                <a:ext uri="{FF2B5EF4-FFF2-40B4-BE49-F238E27FC236}">
                  <a16:creationId xmlns:a16="http://schemas.microsoft.com/office/drawing/2014/main" id="{E46DB625-642D-E64F-A63A-699CA9E57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" y="2050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" name="Group 83">
            <a:extLst>
              <a:ext uri="{FF2B5EF4-FFF2-40B4-BE49-F238E27FC236}">
                <a16:creationId xmlns:a16="http://schemas.microsoft.com/office/drawing/2014/main" id="{AC83297F-EE09-2444-9006-D860BAFD2A16}"/>
              </a:ext>
            </a:extLst>
          </p:cNvPr>
          <p:cNvGrpSpPr>
            <a:grpSpLocks/>
          </p:cNvGrpSpPr>
          <p:nvPr/>
        </p:nvGrpSpPr>
        <p:grpSpPr bwMode="auto">
          <a:xfrm>
            <a:off x="4838701" y="4276813"/>
            <a:ext cx="1350963" cy="635000"/>
            <a:chOff x="2088" y="2624"/>
            <a:chExt cx="851" cy="400"/>
          </a:xfrm>
        </p:grpSpPr>
        <p:sp>
          <p:nvSpPr>
            <p:cNvPr id="9233" name="Rectangle 71">
              <a:extLst>
                <a:ext uri="{FF2B5EF4-FFF2-40B4-BE49-F238E27FC236}">
                  <a16:creationId xmlns:a16="http://schemas.microsoft.com/office/drawing/2014/main" id="{5575C1B3-1A66-924A-98F0-16F172A29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624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9234" name="Rectangle 72">
              <a:extLst>
                <a:ext uri="{FF2B5EF4-FFF2-40B4-BE49-F238E27FC236}">
                  <a16:creationId xmlns:a16="http://schemas.microsoft.com/office/drawing/2014/main" id="{699926FA-043E-F547-B1A6-F80E2ECE5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784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a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endParaRPr lang="en-US" altLang="en-US" sz="2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5" name="Line 73">
              <a:extLst>
                <a:ext uri="{FF2B5EF4-FFF2-40B4-BE49-F238E27FC236}">
                  <a16:creationId xmlns:a16="http://schemas.microsoft.com/office/drawing/2014/main" id="{C1A3AFD7-7862-3148-9B80-436D6A27A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" y="2829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236" name="Rectangle 74">
              <a:extLst>
                <a:ext uri="{FF2B5EF4-FFF2-40B4-BE49-F238E27FC236}">
                  <a16:creationId xmlns:a16="http://schemas.microsoft.com/office/drawing/2014/main" id="{19C930F0-89D5-D842-9F24-FB1D9CC4E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2709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30155" name="Rectangle 75">
            <a:extLst>
              <a:ext uri="{FF2B5EF4-FFF2-40B4-BE49-F238E27FC236}">
                <a16:creationId xmlns:a16="http://schemas.microsoft.com/office/drawing/2014/main" id="{D092F595-D29D-E944-A1A6-13B53E051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244813"/>
            <a:ext cx="4000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Subtract the numerators; keep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the common denominator.</a:t>
            </a:r>
          </a:p>
        </p:txBody>
      </p:sp>
      <p:sp>
        <p:nvSpPr>
          <p:cNvPr id="430156" name="Rectangle 76">
            <a:extLst>
              <a:ext uri="{FF2B5EF4-FFF2-40B4-BE49-F238E27FC236}">
                <a16:creationId xmlns:a16="http://schemas.microsoft.com/office/drawing/2014/main" id="{AEA3B4F5-E273-E846-B788-D2EB9760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3365588"/>
            <a:ext cx="1562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Factor.</a:t>
            </a:r>
          </a:p>
        </p:txBody>
      </p:sp>
      <p:sp>
        <p:nvSpPr>
          <p:cNvPr id="430157" name="Rectangle 77">
            <a:extLst>
              <a:ext uri="{FF2B5EF4-FFF2-40B4-BE49-F238E27FC236}">
                <a16:creationId xmlns:a16="http://schemas.microsoft.com/office/drawing/2014/main" id="{01F487A9-4F56-754D-87D8-649982583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4411751"/>
            <a:ext cx="1562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Lowest terms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919F1355-D7B5-D440-9FE8-3A093ADA4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9" grpId="0" build="p"/>
      <p:bldP spid="430155" grpId="0" build="p"/>
      <p:bldP spid="430156" grpId="0" build="p"/>
      <p:bldP spid="4301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6">
            <a:extLst>
              <a:ext uri="{FF2B5EF4-FFF2-40B4-BE49-F238E27FC236}">
                <a16:creationId xmlns:a16="http://schemas.microsoft.com/office/drawing/2014/main" id="{4DAC7571-2CB5-2343-8C02-5303E039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1" y="1574800"/>
            <a:ext cx="3806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Add or subtract as indicated.</a:t>
            </a:r>
          </a:p>
        </p:txBody>
      </p:sp>
      <p:sp>
        <p:nvSpPr>
          <p:cNvPr id="431111" name="Rectangle 7">
            <a:extLst>
              <a:ext uri="{FF2B5EF4-FFF2-40B4-BE49-F238E27FC236}">
                <a16:creationId xmlns:a16="http://schemas.microsoft.com/office/drawing/2014/main" id="{0CBBC0D1-DAF5-3747-BAF5-B0E65710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2273300"/>
            <a:ext cx="641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(d)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1137" name="Rectangle 33">
            <a:extLst>
              <a:ext uri="{FF2B5EF4-FFF2-40B4-BE49-F238E27FC236}">
                <a16:creationId xmlns:a16="http://schemas.microsoft.com/office/drawing/2014/main" id="{26A65087-1B70-D349-8C7E-422EB3EC7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3314700"/>
            <a:ext cx="800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Add.</a:t>
            </a:r>
          </a:p>
        </p:txBody>
      </p:sp>
      <p:sp>
        <p:nvSpPr>
          <p:cNvPr id="431138" name="Rectangle 34">
            <a:extLst>
              <a:ext uri="{FF2B5EF4-FFF2-40B4-BE49-F238E27FC236}">
                <a16:creationId xmlns:a16="http://schemas.microsoft.com/office/drawing/2014/main" id="{34E99C17-A7EC-0341-8967-608B8305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4416425"/>
            <a:ext cx="1562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Factor.</a:t>
            </a:r>
          </a:p>
        </p:txBody>
      </p:sp>
      <p:sp>
        <p:nvSpPr>
          <p:cNvPr id="431139" name="Rectangle 35">
            <a:extLst>
              <a:ext uri="{FF2B5EF4-FFF2-40B4-BE49-F238E27FC236}">
                <a16:creationId xmlns:a16="http://schemas.microsoft.com/office/drawing/2014/main" id="{B2AC9FF1-EE7D-C14E-8202-766DAFBEE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5537200"/>
            <a:ext cx="1562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Lowest terms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9D6C9D7E-6B7E-F04D-B96D-4D216C4E0C68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2133600"/>
            <a:ext cx="3421062" cy="711200"/>
            <a:chOff x="549" y="1344"/>
            <a:chExt cx="2155" cy="448"/>
          </a:xfrm>
        </p:grpSpPr>
        <p:grpSp>
          <p:nvGrpSpPr>
            <p:cNvPr id="10270" name="Group 36">
              <a:extLst>
                <a:ext uri="{FF2B5EF4-FFF2-40B4-BE49-F238E27FC236}">
                  <a16:creationId xmlns:a16="http://schemas.microsoft.com/office/drawing/2014/main" id="{3BEE6F18-0F99-7A4E-A479-515A8AECB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" y="1344"/>
              <a:ext cx="864" cy="448"/>
              <a:chOff x="549" y="1344"/>
              <a:chExt cx="864" cy="448"/>
            </a:xfrm>
          </p:grpSpPr>
          <p:sp>
            <p:nvSpPr>
              <p:cNvPr id="10276" name="Rectangle 10">
                <a:extLst>
                  <a:ext uri="{FF2B5EF4-FFF2-40B4-BE49-F238E27FC236}">
                    <a16:creationId xmlns:a16="http://schemas.microsoft.com/office/drawing/2014/main" id="{90B29B09-DC41-E446-85AB-D39E76D2C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1344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0277" name="Rectangle 11">
                <a:extLst>
                  <a:ext uri="{FF2B5EF4-FFF2-40B4-BE49-F238E27FC236}">
                    <a16:creationId xmlns:a16="http://schemas.microsoft.com/office/drawing/2014/main" id="{F6C4BFBF-36B3-3F46-85FE-9916D5F4E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1552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k</a:t>
                </a:r>
                <a:r>
                  <a:rPr lang="en-US" altLang="en-US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+ 2</a:t>
                </a: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k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– 15</a:t>
                </a:r>
                <a:endPara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78" name="Line 12">
                <a:extLst>
                  <a:ext uri="{FF2B5EF4-FFF2-40B4-BE49-F238E27FC236}">
                    <a16:creationId xmlns:a16="http://schemas.microsoft.com/office/drawing/2014/main" id="{CA9B5D1A-3CDD-CA48-A288-519444650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155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71" name="Rectangle 22">
              <a:extLst>
                <a:ext uri="{FF2B5EF4-FFF2-40B4-BE49-F238E27FC236}">
                  <a16:creationId xmlns:a16="http://schemas.microsoft.com/office/drawing/2014/main" id="{73460BEE-07B4-174A-8B89-B777867F9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1424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grpSp>
          <p:nvGrpSpPr>
            <p:cNvPr id="10272" name="Group 37">
              <a:extLst>
                <a:ext uri="{FF2B5EF4-FFF2-40B4-BE49-F238E27FC236}">
                  <a16:creationId xmlns:a16="http://schemas.microsoft.com/office/drawing/2014/main" id="{79AAD84B-C062-114A-B49C-9E3C8C75A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0" y="1344"/>
              <a:ext cx="864" cy="448"/>
              <a:chOff x="549" y="1344"/>
              <a:chExt cx="864" cy="448"/>
            </a:xfrm>
          </p:grpSpPr>
          <p:sp>
            <p:nvSpPr>
              <p:cNvPr id="10273" name="Rectangle 38">
                <a:extLst>
                  <a:ext uri="{FF2B5EF4-FFF2-40B4-BE49-F238E27FC236}">
                    <a16:creationId xmlns:a16="http://schemas.microsoft.com/office/drawing/2014/main" id="{9C052E22-4C40-1F45-B633-12F17A4F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1344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k</a:t>
                </a:r>
              </a:p>
            </p:txBody>
          </p:sp>
          <p:sp>
            <p:nvSpPr>
              <p:cNvPr id="10274" name="Rectangle 39">
                <a:extLst>
                  <a:ext uri="{FF2B5EF4-FFF2-40B4-BE49-F238E27FC236}">
                    <a16:creationId xmlns:a16="http://schemas.microsoft.com/office/drawing/2014/main" id="{9B93815E-DA91-DE40-9FF4-AD3835835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1552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k</a:t>
                </a:r>
                <a:r>
                  <a:rPr lang="en-US" altLang="en-US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+ 2</a:t>
                </a: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k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– 15</a:t>
                </a:r>
                <a:endPara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75" name="Line 40">
                <a:extLst>
                  <a:ext uri="{FF2B5EF4-FFF2-40B4-BE49-F238E27FC236}">
                    <a16:creationId xmlns:a16="http://schemas.microsoft.com/office/drawing/2014/main" id="{CF9812BF-9507-F54A-9C54-38CBEE5A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155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53">
            <a:extLst>
              <a:ext uri="{FF2B5EF4-FFF2-40B4-BE49-F238E27FC236}">
                <a16:creationId xmlns:a16="http://schemas.microsoft.com/office/drawing/2014/main" id="{A2AA6A80-34E6-AF4B-BB02-9FC958295C61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3216275"/>
            <a:ext cx="2019300" cy="711200"/>
            <a:chOff x="1464" y="2128"/>
            <a:chExt cx="1272" cy="448"/>
          </a:xfrm>
        </p:grpSpPr>
        <p:sp>
          <p:nvSpPr>
            <p:cNvPr id="10265" name="Rectangle 27">
              <a:extLst>
                <a:ext uri="{FF2B5EF4-FFF2-40B4-BE49-F238E27FC236}">
                  <a16:creationId xmlns:a16="http://schemas.microsoft.com/office/drawing/2014/main" id="{4B140AC1-C93C-9444-96F7-C8A6563E3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2208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266" name="Group 43">
              <a:extLst>
                <a:ext uri="{FF2B5EF4-FFF2-40B4-BE49-F238E27FC236}">
                  <a16:creationId xmlns:a16="http://schemas.microsoft.com/office/drawing/2014/main" id="{E2DB0017-C094-4444-92C9-C41B30725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128"/>
              <a:ext cx="864" cy="448"/>
              <a:chOff x="549" y="1344"/>
              <a:chExt cx="864" cy="448"/>
            </a:xfrm>
          </p:grpSpPr>
          <p:sp>
            <p:nvSpPr>
              <p:cNvPr id="10267" name="Rectangle 44">
                <a:extLst>
                  <a:ext uri="{FF2B5EF4-FFF2-40B4-BE49-F238E27FC236}">
                    <a16:creationId xmlns:a16="http://schemas.microsoft.com/office/drawing/2014/main" id="{DDF14711-D6CC-2147-8290-DB8CC1288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1344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 + k</a:t>
                </a:r>
              </a:p>
            </p:txBody>
          </p:sp>
          <p:sp>
            <p:nvSpPr>
              <p:cNvPr id="10268" name="Rectangle 45">
                <a:extLst>
                  <a:ext uri="{FF2B5EF4-FFF2-40B4-BE49-F238E27FC236}">
                    <a16:creationId xmlns:a16="http://schemas.microsoft.com/office/drawing/2014/main" id="{AD4AAF7E-85A2-6742-8E00-B28B217C3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" y="1552"/>
                <a:ext cx="47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marL="609600" indent="-609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6600"/>
                  </a:buClr>
                  <a:buSzPct val="60000"/>
                  <a:buFont typeface="Wingdings" pitchFamily="2" charset="2"/>
                  <a:buNone/>
                </a:pP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k</a:t>
                </a:r>
                <a:r>
                  <a:rPr lang="en-US" altLang="en-US" baseline="30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+ 2</a:t>
                </a:r>
                <a:r>
                  <a:rPr lang="en-US" altLang="en-US" sz="2000" i="1">
                    <a:solidFill>
                      <a:srgbClr val="FF0000"/>
                    </a:solidFill>
                    <a:latin typeface="Times" pitchFamily="2" charset="0"/>
                  </a:rPr>
                  <a:t>k</a:t>
                </a:r>
                <a:r>
                  <a:rPr lang="en-US" altLang="en-US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– 15</a:t>
                </a:r>
                <a:endParaRPr lang="en-US" altLang="en-US" baseline="30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9" name="Line 46">
                <a:extLst>
                  <a:ext uri="{FF2B5EF4-FFF2-40B4-BE49-F238E27FC236}">
                    <a16:creationId xmlns:a16="http://schemas.microsoft.com/office/drawing/2014/main" id="{D72EA3AD-0AC7-8948-83B3-5CDA5B841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155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" name="Group 69">
            <a:extLst>
              <a:ext uri="{FF2B5EF4-FFF2-40B4-BE49-F238E27FC236}">
                <a16:creationId xmlns:a16="http://schemas.microsoft.com/office/drawing/2014/main" id="{25990CCF-F9EF-8D41-92A5-74C5EED9C0EA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4279900"/>
            <a:ext cx="2019300" cy="668338"/>
            <a:chOff x="1464" y="2696"/>
            <a:chExt cx="1272" cy="421"/>
          </a:xfrm>
        </p:grpSpPr>
        <p:sp>
          <p:nvSpPr>
            <p:cNvPr id="10261" name="Rectangle 55">
              <a:extLst>
                <a:ext uri="{FF2B5EF4-FFF2-40B4-BE49-F238E27FC236}">
                  <a16:creationId xmlns:a16="http://schemas.microsoft.com/office/drawing/2014/main" id="{4FE206D9-321D-A445-B24C-31E2DAA1C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2783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10262" name="Rectangle 57">
              <a:extLst>
                <a:ext uri="{FF2B5EF4-FFF2-40B4-BE49-F238E27FC236}">
                  <a16:creationId xmlns:a16="http://schemas.microsoft.com/office/drawing/2014/main" id="{C9DD24BA-009F-FD47-A8B2-50B1CC05E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2696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 + k</a:t>
              </a:r>
            </a:p>
          </p:txBody>
        </p:sp>
        <p:sp>
          <p:nvSpPr>
            <p:cNvPr id="10263" name="Rectangle 58">
              <a:extLst>
                <a:ext uri="{FF2B5EF4-FFF2-40B4-BE49-F238E27FC236}">
                  <a16:creationId xmlns:a16="http://schemas.microsoft.com/office/drawing/2014/main" id="{72411A03-812F-B94A-ACDD-7BFE7DB06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2877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k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 – 3)(</a:t>
              </a:r>
              <a:r>
                <a:rPr lang="en-US" altLang="en-US" sz="2000" b="1" i="1">
                  <a:solidFill>
                    <a:srgbClr val="FF0000"/>
                  </a:solidFill>
                  <a:latin typeface="Times" pitchFamily="2" charset="0"/>
                </a:rPr>
                <a:t>k</a:t>
              </a: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 + 5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0264" name="Line 59">
              <a:extLst>
                <a:ext uri="{FF2B5EF4-FFF2-40B4-BE49-F238E27FC236}">
                  <a16:creationId xmlns:a16="http://schemas.microsoft.com/office/drawing/2014/main" id="{847B4045-4956-8246-9F2A-DDE87B92E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03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68">
            <a:extLst>
              <a:ext uri="{FF2B5EF4-FFF2-40B4-BE49-F238E27FC236}">
                <a16:creationId xmlns:a16="http://schemas.microsoft.com/office/drawing/2014/main" id="{D14B61E9-79E5-2542-8CF6-AC084281BEC4}"/>
              </a:ext>
            </a:extLst>
          </p:cNvPr>
          <p:cNvGrpSpPr>
            <a:grpSpLocks/>
          </p:cNvGrpSpPr>
          <p:nvPr/>
        </p:nvGrpSpPr>
        <p:grpSpPr bwMode="auto">
          <a:xfrm>
            <a:off x="3848101" y="5384800"/>
            <a:ext cx="1711325" cy="679450"/>
            <a:chOff x="1464" y="3392"/>
            <a:chExt cx="1078" cy="428"/>
          </a:xfrm>
        </p:grpSpPr>
        <p:sp>
          <p:nvSpPr>
            <p:cNvPr id="10257" name="Rectangle 62">
              <a:extLst>
                <a:ext uri="{FF2B5EF4-FFF2-40B4-BE49-F238E27FC236}">
                  <a16:creationId xmlns:a16="http://schemas.microsoft.com/office/drawing/2014/main" id="{9B14EB7A-6EEE-CE4F-B823-70614EF8D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3488"/>
              <a:ext cx="31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10258" name="Rectangle 63">
              <a:extLst>
                <a:ext uri="{FF2B5EF4-FFF2-40B4-BE49-F238E27FC236}">
                  <a16:creationId xmlns:a16="http://schemas.microsoft.com/office/drawing/2014/main" id="{B063402F-5F6B-1341-B265-CA5B5BF61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3392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000" i="1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10259" name="Rectangle 64">
              <a:extLst>
                <a:ext uri="{FF2B5EF4-FFF2-40B4-BE49-F238E27FC236}">
                  <a16:creationId xmlns:a16="http://schemas.microsoft.com/office/drawing/2014/main" id="{9C28C356-B572-8C4B-8A9B-D39F8B249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3580"/>
              <a:ext cx="47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609600" indent="-609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6600"/>
                </a:buClr>
                <a:buSzPct val="60000"/>
                <a:buFont typeface="Wingdings" pitchFamily="2" charset="2"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Times" pitchFamily="2" charset="0"/>
                </a:rPr>
                <a:t>k</a:t>
              </a:r>
              <a:r>
                <a: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rPr>
                <a:t> – 3</a:t>
              </a:r>
            </a:p>
          </p:txBody>
        </p:sp>
        <p:sp>
          <p:nvSpPr>
            <p:cNvPr id="10260" name="Line 65">
              <a:extLst>
                <a:ext uri="{FF2B5EF4-FFF2-40B4-BE49-F238E27FC236}">
                  <a16:creationId xmlns:a16="http://schemas.microsoft.com/office/drawing/2014/main" id="{6574A441-C0C5-E749-BC2B-4D3753E01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" y="3608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7660C7C6-B5AD-2640-A423-6DC44CABE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1" grpId="0" build="p"/>
      <p:bldP spid="431137" grpId="0" build="p"/>
      <p:bldP spid="431138" grpId="0" build="p"/>
      <p:bldP spid="4311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3" name="Rectangle 5">
            <a:extLst>
              <a:ext uri="{FF2B5EF4-FFF2-40B4-BE49-F238E27FC236}">
                <a16:creationId xmlns:a16="http://schemas.microsoft.com/office/drawing/2014/main" id="{3DBEF04B-DB47-984D-AA83-67DA14D5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93" y="1600886"/>
            <a:ext cx="404231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Finding the Least Common Denominator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2134" name="Rectangle 6">
            <a:extLst>
              <a:ext uri="{FF2B5EF4-FFF2-40B4-BE49-F238E27FC236}">
                <a16:creationId xmlns:a16="http://schemas.microsoft.com/office/drawing/2014/main" id="{59C1A5A3-187C-A64F-AB07-6F7B9177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05" y="2172386"/>
            <a:ext cx="743227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3200" i="1">
                <a:solidFill>
                  <a:srgbClr val="FF0000"/>
                </a:solidFill>
                <a:latin typeface="Arial" panose="020B0604020202020204" pitchFamily="34" charset="0"/>
              </a:rPr>
              <a:t>Step 1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   Factor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each denominator.</a:t>
            </a:r>
          </a:p>
        </p:txBody>
      </p:sp>
      <p:sp>
        <p:nvSpPr>
          <p:cNvPr id="432135" name="Rectangle 7">
            <a:extLst>
              <a:ext uri="{FF2B5EF4-FFF2-40B4-BE49-F238E27FC236}">
                <a16:creationId xmlns:a16="http://schemas.microsoft.com/office/drawing/2014/main" id="{688000C8-5AF1-8E4F-8071-49FD46A2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0" y="2693086"/>
            <a:ext cx="11735528" cy="35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FF0000"/>
                </a:solidFill>
                <a:latin typeface="Arial" panose="020B0604020202020204" pitchFamily="34" charset="0"/>
              </a:rPr>
              <a:t>Step 2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Find the least common denominator.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The LCD is the Greatest Common Factor times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Whats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Left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		LCD = GCF * (What’s Left)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6DA33CD-B01F-2548-BDEB-31F02CE93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2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build="p"/>
      <p:bldP spid="432134" grpId="0" build="p"/>
      <p:bldP spid="4321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9" name="Rectangle 7">
            <a:extLst>
              <a:ext uri="{FF2B5EF4-FFF2-40B4-BE49-F238E27FC236}">
                <a16:creationId xmlns:a16="http://schemas.microsoft.com/office/drawing/2014/main" id="{93025E61-5D79-DE48-9558-7F4792A8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10" y="1330065"/>
            <a:ext cx="3308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(a)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	4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,    6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33201" name="Rectangle 49">
            <a:extLst>
              <a:ext uri="{FF2B5EF4-FFF2-40B4-BE49-F238E27FC236}">
                <a16:creationId xmlns:a16="http://schemas.microsoft.com/office/drawing/2014/main" id="{54E19DDE-61F5-B442-9E86-6FFE7EA9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074" y="1704201"/>
            <a:ext cx="4602029" cy="344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Factor each denominator.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	          2 · 2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m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m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· n  · n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	          2 · 3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m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m     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n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n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n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n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· </a:t>
            </a:r>
            <a:r>
              <a:rPr lang="en-US" altLang="en-US" b="1" i="1" dirty="0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33203" name="Line 51">
            <a:extLst>
              <a:ext uri="{FF2B5EF4-FFF2-40B4-BE49-F238E27FC236}">
                <a16:creationId xmlns:a16="http://schemas.microsoft.com/office/drawing/2014/main" id="{3F2F767B-1688-5E45-BC66-3D7B5BDC1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760" y="1711065"/>
            <a:ext cx="0" cy="10795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33204" name="Line 52">
            <a:extLst>
              <a:ext uri="{FF2B5EF4-FFF2-40B4-BE49-F238E27FC236}">
                <a16:creationId xmlns:a16="http://schemas.microsoft.com/office/drawing/2014/main" id="{09F1EC5E-A572-D445-B36D-0FAB73A7A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2060" y="2790565"/>
            <a:ext cx="2679700" cy="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33205" name="Line 53">
            <a:extLst>
              <a:ext uri="{FF2B5EF4-FFF2-40B4-BE49-F238E27FC236}">
                <a16:creationId xmlns:a16="http://schemas.microsoft.com/office/drawing/2014/main" id="{0B65E1AA-9807-6A40-B6A9-9832C9AAA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460" y="1711065"/>
            <a:ext cx="0" cy="1608138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33206" name="Line 54">
            <a:extLst>
              <a:ext uri="{FF2B5EF4-FFF2-40B4-BE49-F238E27FC236}">
                <a16:creationId xmlns:a16="http://schemas.microsoft.com/office/drawing/2014/main" id="{875F0D16-9909-8B42-926D-3E7E1BEBC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460" y="3311265"/>
            <a:ext cx="16383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33209" name="Rectangle 57">
            <a:extLst>
              <a:ext uri="{FF2B5EF4-FFF2-40B4-BE49-F238E27FC236}">
                <a16:creationId xmlns:a16="http://schemas.microsoft.com/office/drawing/2014/main" id="{90A39EAE-2196-6246-BB33-4FE41582C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23" y="3888108"/>
            <a:ext cx="4441483" cy="23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LCD = GCF * (What’s Left)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LCD = 2mmnn(2*3*m*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nnn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       = 12</a:t>
            </a:r>
            <a:r>
              <a:rPr lang="en-US" altLang="en-US" i="1" dirty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i="1" dirty="0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1242F30-FE76-B24B-8460-6CE8CD0B9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8FAA57E-C737-F94D-9D69-6C00009CAE5A}"/>
              </a:ext>
            </a:extLst>
          </p:cNvPr>
          <p:cNvSpPr txBox="1">
            <a:spLocks noChangeArrowheads="1"/>
          </p:cNvSpPr>
          <p:nvPr/>
        </p:nvSpPr>
        <p:spPr>
          <a:xfrm>
            <a:off x="7522858" y="1597492"/>
            <a:ext cx="2323068" cy="9243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altLang="en-US" b="1" dirty="0">
                <a:solidFill>
                  <a:srgbClr val="FF0000"/>
                </a:solidFill>
              </a:rPr>
              <a:t>GCF=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3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3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3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9" grpId="0" build="p"/>
      <p:bldP spid="433201" grpId="0" build="p"/>
      <p:bldP spid="4332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0">
            <a:extLst>
              <a:ext uri="{FF2B5EF4-FFF2-40B4-BE49-F238E27FC236}">
                <a16:creationId xmlns:a16="http://schemas.microsoft.com/office/drawing/2014/main" id="{0AB871F6-2D95-5544-85FC-2647487B1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574800"/>
            <a:ext cx="9029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Assume that the given expressions are denominators of fractions. Find the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LCD for each group.</a:t>
            </a:r>
          </a:p>
        </p:txBody>
      </p:sp>
      <p:sp>
        <p:nvSpPr>
          <p:cNvPr id="434187" name="Rectangle 11">
            <a:extLst>
              <a:ext uri="{FF2B5EF4-FFF2-40B4-BE49-F238E27FC236}">
                <a16:creationId xmlns:a16="http://schemas.microsoft.com/office/drawing/2014/main" id="{4E4615E8-E300-7F43-951E-4F27429A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2578100"/>
            <a:ext cx="3308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(b)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i="1" dirty="0">
                <a:solidFill>
                  <a:srgbClr val="FF0000"/>
                </a:solidFill>
                <a:latin typeface="Times" pitchFamily="2" charset="0"/>
              </a:rPr>
              <a:t>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– 5,    </a:t>
            </a:r>
            <a:r>
              <a:rPr lang="en-US" altLang="en-US" sz="2000" i="1" dirty="0">
                <a:solidFill>
                  <a:srgbClr val="FF0000"/>
                </a:solidFill>
                <a:latin typeface="Times" pitchFamily="2" charset="0"/>
              </a:rPr>
              <a:t>y</a:t>
            </a:r>
            <a:endParaRPr lang="en-US" altLang="en-US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4188" name="Rectangle 12">
            <a:extLst>
              <a:ext uri="{FF2B5EF4-FFF2-40B4-BE49-F238E27FC236}">
                <a16:creationId xmlns:a16="http://schemas.microsoft.com/office/drawing/2014/main" id="{3295720A-C951-C544-BF4F-D7913FF3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3052764"/>
            <a:ext cx="78930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   Each denominator is already factored. The LCD, an expression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divisible by both </a:t>
            </a:r>
            <a:r>
              <a:rPr lang="en-US" altLang="en-US" sz="2000" i="1" dirty="0">
                <a:solidFill>
                  <a:srgbClr val="FF0000"/>
                </a:solidFill>
                <a:latin typeface="Times" pitchFamily="2" charset="0"/>
              </a:rPr>
              <a:t>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– 5 and </a:t>
            </a:r>
            <a:r>
              <a:rPr lang="en-US" altLang="en-US" sz="2000" i="1" dirty="0">
                <a:solidFill>
                  <a:srgbClr val="FF0000"/>
                </a:solidFill>
                <a:latin typeface="Times" pitchFamily="2" charset="0"/>
              </a:rPr>
              <a:t>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is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Times" pitchFamily="2" charset="0"/>
              </a:rPr>
              <a:t>					 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latin typeface="Times" pitchFamily="2" charset="0"/>
              </a:rPr>
              <a:t>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– 5).  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It is usually best to leave a least common denominator in factored form.</a:t>
            </a:r>
            <a:endParaRPr lang="en-US" altLang="en-US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1AE5C9-3E63-DE40-9D63-8E1D73817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308"/>
            <a:ext cx="12191999" cy="92435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Finding LCD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4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4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4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7" grpId="0" build="p"/>
      <p:bldP spid="4341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6">
            <a:extLst>
              <a:ext uri="{FF2B5EF4-FFF2-40B4-BE49-F238E27FC236}">
                <a16:creationId xmlns:a16="http://schemas.microsoft.com/office/drawing/2014/main" id="{605217D8-EF08-7E47-9A09-86D9791F6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574800"/>
            <a:ext cx="9029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Assume that the given expressions are denominators of fractions. Find the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LCD for each group.</a:t>
            </a:r>
          </a:p>
        </p:txBody>
      </p:sp>
      <p:sp>
        <p:nvSpPr>
          <p:cNvPr id="435207" name="Rectangle 7">
            <a:extLst>
              <a:ext uri="{FF2B5EF4-FFF2-40B4-BE49-F238E27FC236}">
                <a16:creationId xmlns:a16="http://schemas.microsoft.com/office/drawing/2014/main" id="{F71D9D86-DC2D-F54B-A289-92959FB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2578100"/>
            <a:ext cx="3308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(c)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3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10,     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8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+ 15</a:t>
            </a:r>
          </a:p>
        </p:txBody>
      </p:sp>
      <p:sp>
        <p:nvSpPr>
          <p:cNvPr id="435208" name="Rectangle 8">
            <a:extLst>
              <a:ext uri="{FF2B5EF4-FFF2-40B4-BE49-F238E27FC236}">
                <a16:creationId xmlns:a16="http://schemas.microsoft.com/office/drawing/2014/main" id="{418873F2-7766-2E4B-BEB4-B2CAE132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3052764"/>
            <a:ext cx="7893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   Factor the denominators.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			n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3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10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  =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5)(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+ 2)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endParaRPr lang="en-US" altLang="en-US" sz="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			n</a:t>
            </a:r>
            <a:r>
              <a:rPr lang="en-US" altLang="en-US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– 8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+ 15</a:t>
            </a:r>
            <a:r>
              <a:rPr lang="en-US" altLang="en-US" sz="2000" i="1">
                <a:solidFill>
                  <a:srgbClr val="FF0000"/>
                </a:solidFill>
                <a:latin typeface="Times" pitchFamily="2" charset="0"/>
              </a:rPr>
              <a:t>  = 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5)(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3)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The LCD, divisible by both polynomials, is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5)(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+ 2)(</a:t>
            </a:r>
            <a:r>
              <a:rPr lang="en-US" altLang="en-US" sz="2000" b="1" i="1">
                <a:solidFill>
                  <a:srgbClr val="FF0000"/>
                </a:solidFill>
                <a:latin typeface="Times" pitchFamily="2" charset="0"/>
              </a:rPr>
              <a:t>n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– 3)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35209" name="AutoShape 9">
            <a:extLst>
              <a:ext uri="{FF2B5EF4-FFF2-40B4-BE49-F238E27FC236}">
                <a16:creationId xmlns:a16="http://schemas.microsoft.com/office/drawing/2014/main" id="{F335B4CA-9CD6-E648-9C58-FBBC7CBDB036}"/>
              </a:ext>
            </a:extLst>
          </p:cNvPr>
          <p:cNvSpPr>
            <a:spLocks/>
          </p:cNvSpPr>
          <p:nvPr/>
        </p:nvSpPr>
        <p:spPr bwMode="auto">
          <a:xfrm>
            <a:off x="7620000" y="361315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5210" name="Rectangle 10">
            <a:extLst>
              <a:ext uri="{FF2B5EF4-FFF2-40B4-BE49-F238E27FC236}">
                <a16:creationId xmlns:a16="http://schemas.microsoft.com/office/drawing/2014/main" id="{9EBEED7A-64D2-DF4E-BBF5-222FE77E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0" y="3825875"/>
            <a:ext cx="1022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6600"/>
              </a:buClr>
              <a:buSzPct val="60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Factor.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488ADFF-7271-1B47-B741-B1961C581E6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7308"/>
            <a:ext cx="12191999" cy="9243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algn="ctr" hangingPunct="1"/>
            <a:r>
              <a:rPr lang="en-US" altLang="en-US" b="1">
                <a:solidFill>
                  <a:srgbClr val="FF0000"/>
                </a:solidFill>
              </a:rPr>
              <a:t>Finding LCD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5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5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5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  <p:bldP spid="435208" grpId="0" build="p"/>
      <p:bldP spid="435209" grpId="0" animBg="1"/>
      <p:bldP spid="4352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783</Words>
  <Application>Microsoft Macintosh PowerPoint</Application>
  <PresentationFormat>Widescreen</PresentationFormat>
  <Paragraphs>162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Lucida Handwriting</vt:lpstr>
      <vt:lpstr>Tahoma</vt:lpstr>
      <vt:lpstr>Times</vt:lpstr>
      <vt:lpstr>Wingdings</vt:lpstr>
      <vt:lpstr>Office Theme</vt:lpstr>
      <vt:lpstr>PowerPoint Presentation</vt:lpstr>
      <vt:lpstr>Finding LCD</vt:lpstr>
      <vt:lpstr>PowerPoint Presentation</vt:lpstr>
      <vt:lpstr>Finding LCD</vt:lpstr>
      <vt:lpstr>Finding LCD</vt:lpstr>
      <vt:lpstr>Finding LCD</vt:lpstr>
      <vt:lpstr>Finding LCD</vt:lpstr>
      <vt:lpstr>Finding LCD</vt:lpstr>
      <vt:lpstr>PowerPoint Presentation</vt:lpstr>
      <vt:lpstr>Finding LCD</vt:lpstr>
      <vt:lpstr>Finding LCD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Functions </dc:title>
  <cp:lastModifiedBy>Terry Letterman</cp:lastModifiedBy>
  <cp:revision>5</cp:revision>
  <dcterms:modified xsi:type="dcterms:W3CDTF">2022-11-07T02:19:45Z</dcterms:modified>
</cp:coreProperties>
</file>