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76" r:id="rId2"/>
    <p:sldId id="280" r:id="rId3"/>
    <p:sldId id="281" r:id="rId4"/>
    <p:sldId id="292" r:id="rId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Cambria Math"/>
                <a:ea typeface="Cambria Math"/>
                <a:cs typeface="Cambria Math"/>
                <a:sym typeface="Cambria Math"/>
              </a:defRPr>
            </a:pPr>
            <a:endParaRPr/>
          </a:p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Cambria Math"/>
                <a:ea typeface="Cambria Math"/>
                <a:cs typeface="Cambria Math"/>
                <a:sym typeface="Cambria Math"/>
              </a:defRPr>
            </a:pPr>
            <a:endParaRPr/>
          </a:p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Cambria Math"/>
                <a:ea typeface="Cambria Math"/>
                <a:cs typeface="Cambria Math"/>
                <a:sym typeface="Cambria Math"/>
              </a:defRPr>
            </a:pPr>
            <a:endParaRPr/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7420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 rot="18649671">
            <a:off x="5936291" y="2941583"/>
            <a:ext cx="7915237" cy="131481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6379" y="174545"/>
            <a:ext cx="9085874" cy="248480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0" y="1415562"/>
            <a:ext cx="6019800" cy="50773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traight Connector 7"/>
          <p:cNvSpPr/>
          <p:nvPr/>
        </p:nvSpPr>
        <p:spPr>
          <a:xfrm>
            <a:off x="668214" y="1325562"/>
            <a:ext cx="10706101" cy="1"/>
          </a:xfrm>
          <a:prstGeom prst="line">
            <a:avLst/>
          </a:prstGeom>
          <a:ln w="28575" cap="rnd">
            <a:solidFill>
              <a:srgbClr val="E7E6E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" name="TextBox 8"/>
          <p:cNvSpPr txBox="1"/>
          <p:nvPr/>
        </p:nvSpPr>
        <p:spPr>
          <a:xfrm rot="1975734">
            <a:off x="11401945" y="546882"/>
            <a:ext cx="919584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7200">
                <a:solidFill>
                  <a:srgbClr val="E7E6E6"/>
                </a:solidFill>
              </a:defRPr>
            </a:lvl1pPr>
          </a:lstStyle>
          <a:p>
            <a:r>
              <a:t>½ 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traight Connector 5"/>
          <p:cNvSpPr/>
          <p:nvPr/>
        </p:nvSpPr>
        <p:spPr>
          <a:xfrm>
            <a:off x="668214" y="1325562"/>
            <a:ext cx="10706101" cy="1"/>
          </a:xfrm>
          <a:prstGeom prst="line">
            <a:avLst/>
          </a:prstGeom>
          <a:ln w="28575" cap="rnd">
            <a:solidFill>
              <a:srgbClr val="E7E6E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" name="TextBox 6"/>
          <p:cNvSpPr txBox="1"/>
          <p:nvPr/>
        </p:nvSpPr>
        <p:spPr>
          <a:xfrm rot="1975734">
            <a:off x="11401945" y="546882"/>
            <a:ext cx="919584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7200">
                <a:solidFill>
                  <a:srgbClr val="E7E6E6"/>
                </a:solidFill>
              </a:defRPr>
            </a:lvl1pPr>
          </a:lstStyle>
          <a:p>
            <a:r>
              <a:t>½ 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83" name="TextBox 7"/>
          <p:cNvSpPr txBox="1"/>
          <p:nvPr/>
        </p:nvSpPr>
        <p:spPr>
          <a:xfrm rot="1975734">
            <a:off x="11401945" y="546882"/>
            <a:ext cx="919584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7200">
                <a:solidFill>
                  <a:srgbClr val="E7E6E6"/>
                </a:solidFill>
              </a:defRPr>
            </a:lvl1pPr>
          </a:lstStyle>
          <a:p>
            <a:r>
              <a:t>½ 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2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TextBox 7"/>
          <p:cNvSpPr txBox="1"/>
          <p:nvPr/>
        </p:nvSpPr>
        <p:spPr>
          <a:xfrm rot="1975734">
            <a:off x="11401945" y="546882"/>
            <a:ext cx="919584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7200">
                <a:solidFill>
                  <a:srgbClr val="E7E6E6"/>
                </a:solidFill>
              </a:defRPr>
            </a:lvl1pPr>
          </a:lstStyle>
          <a:p>
            <a:r>
              <a:t>½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01403" y="6540817"/>
            <a:ext cx="27291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6" r:id="rId5"/>
    <p:sldLayoutId id="2147483657" r:id="rId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1pPr>
      <a:lvl2pPr marL="685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2pPr>
      <a:lvl3pPr marL="1143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3pPr>
      <a:lvl4pPr marL="1600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4pPr>
      <a:lvl5pPr marL="20574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 Placeholder 2"/>
          <p:cNvSpPr txBox="1">
            <a:spLocks noGrp="1"/>
          </p:cNvSpPr>
          <p:nvPr>
            <p:ph type="body" sz="half" idx="1"/>
          </p:nvPr>
        </p:nvSpPr>
        <p:spPr>
          <a:xfrm>
            <a:off x="1553062" y="2186597"/>
            <a:ext cx="9085875" cy="2484805"/>
          </a:xfrm>
          <a:prstGeom prst="rect">
            <a:avLst/>
          </a:prstGeom>
        </p:spPr>
        <p:txBody>
          <a:bodyPr/>
          <a:lstStyle/>
          <a:p>
            <a:pPr>
              <a:defRPr sz="2200"/>
            </a:pPr>
            <a:r>
              <a:rPr dirty="0">
                <a:solidFill>
                  <a:srgbClr val="FF0000"/>
                </a:solidFill>
              </a:rPr>
              <a:t>After this lesson…</a:t>
            </a:r>
          </a:p>
          <a:p>
            <a:pPr>
              <a:defRPr sz="2200"/>
            </a:pPr>
            <a:r>
              <a:rPr dirty="0">
                <a:solidFill>
                  <a:srgbClr val="FF0000"/>
                </a:solidFill>
              </a:rPr>
              <a:t>• I can add and subtract rational expressions with like denominators.</a:t>
            </a:r>
          </a:p>
          <a:p>
            <a:pPr>
              <a:defRPr sz="2200"/>
            </a:pPr>
            <a:r>
              <a:rPr dirty="0">
                <a:solidFill>
                  <a:srgbClr val="FF0000"/>
                </a:solidFill>
              </a:rPr>
              <a:t>• I can explain how to find a common denominator for rational expressions.</a:t>
            </a:r>
          </a:p>
          <a:p>
            <a:pPr>
              <a:defRPr sz="2200"/>
            </a:pPr>
            <a:r>
              <a:rPr dirty="0">
                <a:solidFill>
                  <a:srgbClr val="FF0000"/>
                </a:solidFill>
              </a:rPr>
              <a:t>• I can add and subtract rational expressions with unlike denominators.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64A10D-590B-3348-A1E1-EA24478A727B}"/>
              </a:ext>
            </a:extLst>
          </p:cNvPr>
          <p:cNvSpPr txBox="1">
            <a:spLocks/>
          </p:cNvSpPr>
          <p:nvPr/>
        </p:nvSpPr>
        <p:spPr>
          <a:xfrm>
            <a:off x="-2" y="157655"/>
            <a:ext cx="12192001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9pPr>
          </a:lstStyle>
          <a:p>
            <a:pPr algn="ctr" hangingPunct="1"/>
            <a:r>
              <a:rPr lang="en-US" dirty="0">
                <a:solidFill>
                  <a:srgbClr val="FF0000"/>
                </a:solidFill>
              </a:rPr>
              <a:t>Adding/Subtracting</a:t>
            </a:r>
          </a:p>
          <a:p>
            <a:pPr algn="ctr" hangingPunct="1"/>
            <a:r>
              <a:rPr lang="en-US" dirty="0">
                <a:solidFill>
                  <a:srgbClr val="FF0000"/>
                </a:solidFill>
              </a:rPr>
              <a:t> Rational Expressions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Content Placeholder 2"/>
              <p:cNvSpPr txBox="1">
                <a:spLocks noGrp="1"/>
              </p:cNvSpPr>
              <p:nvPr>
                <p:ph type="body" sz="half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>
                  <a:defRPr>
                    <a:latin typeface="Cambria Math"/>
                    <a:ea typeface="Cambria Math"/>
                    <a:cs typeface="Cambria Math"/>
                    <a:sym typeface="Cambria Math"/>
                  </a:defRPr>
                </a:pPr>
                <a14:m>
                  <m:oMath xmlns:m="http://schemas.openxmlformats.org/officeDocument/2006/math">
                    <m:f>
                      <m:fPr>
                        <m:ctrlPr>
                          <a:rPr lang="ar-AE" sz="295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ar-AE" sz="29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ar-A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8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2737" t="-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Content Placeholder 3"/>
              <p:cNvSpPr txBox="1"/>
              <p:nvPr/>
            </p:nvSpPr>
            <p:spPr>
              <a:xfrm>
                <a:off x="6217920" y="1415562"/>
                <a:ext cx="5928360" cy="507731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45719" rIns="45719">
                <a:normAutofit/>
              </a:bodyPr>
              <a:lstStyle/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/>
                  <a:buChar char="•"/>
                  <a:defRPr sz="2800">
                    <a:solidFill>
                      <a:srgbClr val="E7E6E6"/>
                    </a:solidFill>
                    <a:latin typeface="Cambria Math"/>
                    <a:ea typeface="Cambria Math"/>
                    <a:cs typeface="Cambria Math"/>
                    <a:sym typeface="Cambria Math"/>
                  </a:defRPr>
                </a:pPr>
                <a14:m>
                  <m:oMath xmlns:m="http://schemas.openxmlformats.org/officeDocument/2006/math">
                    <m:f>
                      <m:fPr>
                        <m:ctrlPr>
                          <a:rPr lang="ar-AE" sz="295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  <m:r>
                      <a:rPr lang="ar-AE" sz="29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</m:oMath>
                </a14:m>
                <a:endParaRPr lang="ar-A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920" y="1415562"/>
                <a:ext cx="5928360" cy="5077313"/>
              </a:xfrm>
              <a:prstGeom prst="rect">
                <a:avLst/>
              </a:prstGeom>
              <a:blipFill>
                <a:blip r:embed="rId4"/>
                <a:stretch>
                  <a:fillRect l="-2778" t="-49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C0739D28-2BF3-3044-BBCA-EB69677AC2B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9pPr>
          </a:lstStyle>
          <a:p>
            <a:pPr algn="ctr" hangingPunct="1"/>
            <a:r>
              <a:rPr lang="en-US" dirty="0">
                <a:solidFill>
                  <a:srgbClr val="FF0000"/>
                </a:solidFill>
              </a:rPr>
              <a:t>Adding Rational Expressions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1" build="p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Content Placeholder 2"/>
              <p:cNvSpPr txBox="1">
                <a:spLocks noGrp="1"/>
              </p:cNvSpPr>
              <p:nvPr>
                <p:ph type="body" sz="half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>
                  <a:defRPr>
                    <a:latin typeface="Cambria Math"/>
                    <a:ea typeface="Cambria Math"/>
                    <a:cs typeface="Cambria Math"/>
                    <a:sym typeface="Cambria Math"/>
                  </a:defRPr>
                </a:pPr>
                <a14:m>
                  <m:oMath xmlns:m="http://schemas.openxmlformats.org/officeDocument/2006/math">
                    <m:f>
                      <m:fPr>
                        <m:ctrlPr>
                          <a:rPr lang="ar-AE" sz="295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sSup>
                          <m:sSupPr>
                            <m:ctrlP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−24</m:t>
                        </m:r>
                      </m:den>
                    </m:f>
                    <m:r>
                      <a:rPr lang="ar-AE" sz="29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endParaRPr lang="ar-A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4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2737" t="-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64075A88-FA4E-3E4B-87D2-0969DC3854CA}"/>
              </a:ext>
            </a:extLst>
          </p:cNvPr>
          <p:cNvSpPr txBox="1">
            <a:spLocks/>
          </p:cNvSpPr>
          <p:nvPr/>
        </p:nvSpPr>
        <p:spPr>
          <a:xfrm>
            <a:off x="-76201" y="0"/>
            <a:ext cx="12192001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9pPr>
          </a:lstStyle>
          <a:p>
            <a:pPr algn="ctr" hangingPunct="1"/>
            <a:r>
              <a:rPr lang="en-US" dirty="0">
                <a:solidFill>
                  <a:srgbClr val="FF0000"/>
                </a:solidFill>
              </a:rPr>
              <a:t>Adding Rational Expressions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Content Placeholder 3"/>
              <p:cNvSpPr txBox="1"/>
              <p:nvPr/>
            </p:nvSpPr>
            <p:spPr>
              <a:xfrm>
                <a:off x="405699" y="1325564"/>
                <a:ext cx="5928360" cy="507731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45719" rIns="45719">
                <a:normAutofit/>
              </a:bodyPr>
              <a:lstStyle/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/>
                  <a:buChar char="•"/>
                  <a:defRPr sz="2800">
                    <a:solidFill>
                      <a:srgbClr val="E7E6E6"/>
                    </a:solidFill>
                    <a:latin typeface="Cambria Math"/>
                    <a:ea typeface="Cambria Math"/>
                    <a:cs typeface="Cambria Math"/>
                    <a:sym typeface="Cambria Math"/>
                  </a:defRPr>
                </a:pPr>
                <a14:m>
                  <m:oMath xmlns:m="http://schemas.openxmlformats.org/officeDocument/2006/math">
                    <m:f>
                      <m:fPr>
                        <m:ctrlPr>
                          <a:rPr lang="ar-AE" sz="295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den>
                    </m:f>
                    <m:r>
                      <a:rPr lang="ar-AE" sz="29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</m:den>
                    </m:f>
                  </m:oMath>
                </a14:m>
                <a:endParaRPr lang="ar-A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99" y="1325564"/>
                <a:ext cx="5928360" cy="5077313"/>
              </a:xfrm>
              <a:prstGeom prst="rect">
                <a:avLst/>
              </a:prstGeom>
              <a:blipFill>
                <a:blip r:embed="rId3"/>
                <a:stretch>
                  <a:fillRect l="-2998" t="-74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64075A88-FA4E-3E4B-87D2-0969DC3854CA}"/>
              </a:ext>
            </a:extLst>
          </p:cNvPr>
          <p:cNvSpPr txBox="1">
            <a:spLocks/>
          </p:cNvSpPr>
          <p:nvPr/>
        </p:nvSpPr>
        <p:spPr>
          <a:xfrm>
            <a:off x="-76201" y="0"/>
            <a:ext cx="12192001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9pPr>
          </a:lstStyle>
          <a:p>
            <a:pPr algn="ctr" hangingPunct="1"/>
            <a:r>
              <a:rPr lang="en-US" dirty="0">
                <a:solidFill>
                  <a:srgbClr val="FF0000"/>
                </a:solidFill>
              </a:rPr>
              <a:t>Subtracting Rational Expressions</a:t>
            </a:r>
          </a:p>
        </p:txBody>
      </p:sp>
    </p:spTree>
    <p:extLst>
      <p:ext uri="{BB962C8B-B14F-4D97-AF65-F5344CB8AC3E}">
        <p14:creationId xmlns:p14="http://schemas.microsoft.com/office/powerpoint/2010/main" val="230673867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build="p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mbria"/>
            <a:ea typeface="Cambria"/>
            <a:cs typeface="Cambria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mbria"/>
            <a:ea typeface="Cambria"/>
            <a:cs typeface="Cambria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mbria"/>
            <a:ea typeface="Cambria"/>
            <a:cs typeface="Cambria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mbria"/>
            <a:ea typeface="Cambria"/>
            <a:cs typeface="Cambria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69</Words>
  <Application>Microsoft Macintosh PowerPoint</Application>
  <PresentationFormat>Widescreen</PresentationFormat>
  <Paragraphs>13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Cambria</vt:lpstr>
      <vt:lpstr>Cambria Math</vt:lpstr>
      <vt:lpstr>Lucida Handwriting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Rational Functions </dc:title>
  <cp:lastModifiedBy>Terry Letterman</cp:lastModifiedBy>
  <cp:revision>5</cp:revision>
  <dcterms:modified xsi:type="dcterms:W3CDTF">2022-11-07T02:35:36Z</dcterms:modified>
</cp:coreProperties>
</file>