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Cross multiply</a:t>
            </a:r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graph passes the horizontal line test, so the inverse is a function</a:t>
            </a:r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r>
              <a:t>Switch x and y</a:t>
            </a:r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r>
              <a:t>Solve for y</a:t>
            </a:r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graph passes the horizontal line test, so the inverse is a function</a:t>
            </a:r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r>
              <a:t>Switch x and y</a:t>
            </a:r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r>
              <a:t>Solve for y</a:t>
            </a:r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0" y="1415560"/>
            <a:ext cx="12192000" cy="50773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traight Connector 7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TextBox 8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 rot="18649671">
            <a:off x="5936291" y="2941583"/>
            <a:ext cx="7915237" cy="131481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379" y="174545"/>
            <a:ext cx="9085874" cy="248480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0" y="1415562"/>
            <a:ext cx="6019800" cy="50773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traight Connector 7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TextBox 8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traight Connector 5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TextBox 6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3" name="TextBox 7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extBox 7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1403" y="6540817"/>
            <a:ext cx="27291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>
            <a:spLocks noGrp="1"/>
          </p:cNvSpPr>
          <p:nvPr>
            <p:ph type="title"/>
          </p:nvPr>
        </p:nvSpPr>
        <p:spPr>
          <a:xfrm rot="18649671">
            <a:off x="5936291" y="2941583"/>
            <a:ext cx="7915237" cy="1314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77823">
              <a:defRPr sz="5184"/>
            </a:lvl1pPr>
          </a:lstStyle>
          <a:p>
            <a:r>
              <a:t>7.5 Solving Rational Equations</a:t>
            </a:r>
          </a:p>
        </p:txBody>
      </p:sp>
      <p:sp>
        <p:nvSpPr>
          <p:cNvPr id="229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6378" y="174545"/>
            <a:ext cx="9085875" cy="2484805"/>
          </a:xfrm>
          <a:prstGeom prst="rect">
            <a:avLst/>
          </a:prstGeom>
        </p:spPr>
        <p:txBody>
          <a:bodyPr/>
          <a:lstStyle/>
          <a:p>
            <a:r>
              <a:t>After this lesson…</a:t>
            </a:r>
          </a:p>
          <a:p>
            <a:r>
              <a:t>• I can solve rational equations by cross multiplying and by using least common denominators.</a:t>
            </a:r>
          </a:p>
          <a:p>
            <a:r>
              <a:t>• I can identify extraneous solutions of rational equations.</a:t>
            </a:r>
          </a:p>
          <a:p>
            <a:r>
              <a:t>• I can solve real-life problems using inverses of rational functions.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Content Placeholder 2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 b="1"/>
                </a:pPr>
                <a:r>
                  <a:t>Work with a partner.</a:t>
                </a:r>
              </a:p>
              <a:p>
                <a:pPr>
                  <a:defRPr b="1"/>
                </a:pPr>
                <a:r>
                  <a:t>a. </a:t>
                </a:r>
                <a:r>
                  <a:rPr b="0"/>
                  <a:t>Match each equation with its related graph. Explain your reasoning. Then use the graph to approximate the solution(s) of the equation.</a:t>
                </a:r>
              </a:p>
              <a:p>
                <a:pPr>
                  <a:defRPr b="1"/>
                </a:pPr>
                <a:r>
                  <a:t>i</a:t>
                </a:r>
                <a:r>
                  <a:rPr b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sz="30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t>		ii</a:t>
                </a:r>
                <a:r>
                  <a:rPr b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sz="30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sz="30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30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t>		iii</a:t>
                </a:r>
                <a:r>
                  <a:rPr b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sz="30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b="0"/>
              </a:p>
            </p:txBody>
          </p:sp>
        </mc:Choice>
        <mc:Fallback xmlns="">
          <p:sp>
            <p:nvSpPr>
              <p:cNvPr id="232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249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0" y="3564673"/>
            <a:ext cx="4049338" cy="2736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275" y="3564673"/>
            <a:ext cx="4049337" cy="2765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5" descr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509" y="3564673"/>
            <a:ext cx="3975534" cy="2736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7.5 Solving Rational Equations</a:t>
            </a:r>
          </a:p>
        </p:txBody>
      </p:sp>
      <p:sp>
        <p:nvSpPr>
          <p:cNvPr id="23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t>Only when the = sign is present!!!</a:t>
            </a:r>
          </a:p>
          <a:p>
            <a:endParaRPr/>
          </a:p>
          <a:p>
            <a:pPr>
              <a:defRPr>
                <a:solidFill>
                  <a:schemeClr val="accent5"/>
                </a:solidFill>
              </a:defRPr>
            </a:pPr>
            <a:r>
              <a:t>Method 1</a:t>
            </a:r>
            <a:r>
              <a:rPr>
                <a:solidFill>
                  <a:srgbClr val="E7E6E6"/>
                </a:solidFill>
              </a:rPr>
              <a:t>: simplify both sides and </a:t>
            </a:r>
            <a:r>
              <a:rPr>
                <a:solidFill>
                  <a:schemeClr val="accent4"/>
                </a:solidFill>
              </a:rPr>
              <a:t>cross multiply</a:t>
            </a:r>
          </a:p>
          <a:p>
            <a:endParaRPr>
              <a:solidFill>
                <a:schemeClr val="accent4"/>
              </a:solidFill>
            </a:endParaRPr>
          </a:p>
          <a:p>
            <a:pPr>
              <a:defRPr>
                <a:solidFill>
                  <a:schemeClr val="accent5"/>
                </a:solidFill>
              </a:defRPr>
            </a:pPr>
            <a:r>
              <a:t>Method 2</a:t>
            </a:r>
            <a:r>
              <a:rPr>
                <a:solidFill>
                  <a:srgbClr val="E7E6E6"/>
                </a:solidFill>
              </a:rPr>
              <a:t>:</a:t>
            </a:r>
          </a:p>
          <a:p>
            <a:r>
              <a:t>Multiply both sides by </a:t>
            </a:r>
            <a:r>
              <a:rPr>
                <a:solidFill>
                  <a:schemeClr val="accent4"/>
                </a:solidFill>
              </a:rPr>
              <a:t>LCD</a:t>
            </a:r>
            <a:r>
              <a:t> to remove fractions</a:t>
            </a:r>
          </a:p>
          <a:p>
            <a:pPr>
              <a:defRPr>
                <a:solidFill>
                  <a:schemeClr val="accent4"/>
                </a:solidFill>
              </a:defRPr>
            </a:pPr>
            <a:r>
              <a:t>Solve</a:t>
            </a:r>
          </a:p>
          <a:p>
            <a:pPr>
              <a:defRPr>
                <a:solidFill>
                  <a:schemeClr val="accent4"/>
                </a:solidFill>
              </a:defRPr>
            </a:pPr>
            <a:r>
              <a:t>Check</a:t>
            </a:r>
            <a:r>
              <a:rPr>
                <a:solidFill>
                  <a:srgbClr val="E7E6E6"/>
                </a:solidFill>
              </a:rPr>
              <a:t> answers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:r>
                  <a:t>390#5</a:t>
                </a:r>
              </a:p>
              <a:p>
                <a:pPr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den>
                    </m:f>
                    <m:r>
                      <a:rPr sz="29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241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73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Content Placeholder 3"/>
              <p:cNvSpPr txBox="1"/>
              <p:nvPr/>
            </p:nvSpPr>
            <p:spPr>
              <a:xfrm>
                <a:off x="6217920" y="1415562"/>
                <a:ext cx="5928360" cy="50773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norm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>
                    <a:solidFill>
                      <a:srgbClr val="E7E6E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:r>
                  <a:t>390#1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>
                    <a:solidFill>
                      <a:srgbClr val="E7E6E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sz="29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24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1415562"/>
                <a:ext cx="5928360" cy="5077313"/>
              </a:xfrm>
              <a:prstGeom prst="rect">
                <a:avLst/>
              </a:prstGeom>
              <a:blipFill>
                <a:blip r:embed="rId4"/>
                <a:stretch>
                  <a:fillRect l="-2778" t="-19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t>390#21</a:t>
                </a:r>
              </a:p>
              <a:p>
                <a:pPr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sz="29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+4=</m:t>
                    </m:r>
                    <m:f>
                      <m:fPr>
                        <m:ctrlP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247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73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Content Placeholder 3"/>
              <p:cNvSpPr txBox="1"/>
              <p:nvPr/>
            </p:nvSpPr>
            <p:spPr>
              <a:xfrm>
                <a:off x="6217920" y="1415562"/>
                <a:ext cx="5928360" cy="50773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45719" rIns="45719">
                <a:norm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>
                    <a:solidFill>
                      <a:srgbClr val="E7E6E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:r>
                  <a:t>Try 390#17</a:t>
                </a: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>
                    <a:solidFill>
                      <a:srgbClr val="E7E6E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sz="29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sz="29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sz="29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24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1415562"/>
                <a:ext cx="5928360" cy="5077313"/>
              </a:xfrm>
              <a:prstGeom prst="rect">
                <a:avLst/>
              </a:prstGeom>
              <a:blipFill>
                <a:blip r:embed="rId4"/>
                <a:stretch>
                  <a:fillRect l="-2778" t="-19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7.5 Solving Rational Equations</a:t>
            </a:r>
          </a:p>
        </p:txBody>
      </p:sp>
      <p:sp>
        <p:nvSpPr>
          <p:cNvPr id="25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t>Determine in the inverse of a function is a function</a:t>
            </a:r>
          </a:p>
          <a:p>
            <a:pPr lvl="1">
              <a:spcBef>
                <a:spcPts val="500"/>
              </a:spcBef>
              <a:defRPr>
                <a:solidFill>
                  <a:schemeClr val="accent4"/>
                </a:solidFill>
              </a:defRPr>
            </a:pPr>
            <a:r>
              <a:t>Graph</a:t>
            </a:r>
            <a:r>
              <a:rPr>
                <a:solidFill>
                  <a:srgbClr val="E7E6E6"/>
                </a:solidFill>
              </a:rPr>
              <a:t> the function</a:t>
            </a:r>
          </a:p>
          <a:p>
            <a:pPr lvl="1">
              <a:spcBef>
                <a:spcPts val="500"/>
              </a:spcBef>
            </a:pPr>
            <a:r>
              <a:t>If any </a:t>
            </a:r>
            <a:r>
              <a:rPr>
                <a:solidFill>
                  <a:schemeClr val="accent4"/>
                </a:solidFill>
              </a:rPr>
              <a:t>horizontal line </a:t>
            </a:r>
            <a:r>
              <a:t>touches the graph more than once, then the inverse is not a function</a:t>
            </a:r>
          </a:p>
          <a:p>
            <a:endParaRPr/>
          </a:p>
          <a:p>
            <a:pPr>
              <a:defRPr>
                <a:solidFill>
                  <a:schemeClr val="accent5"/>
                </a:solidFill>
              </a:defRPr>
            </a:pPr>
            <a:r>
              <a:t>Finding Inverse of Rational Functions</a:t>
            </a:r>
          </a:p>
          <a:p>
            <a:pPr lvl="1">
              <a:spcBef>
                <a:spcPts val="500"/>
              </a:spcBef>
              <a:defRPr>
                <a:solidFill>
                  <a:schemeClr val="accent4"/>
                </a:solidFill>
              </a:defRPr>
            </a:pPr>
            <a:r>
              <a:t>Switch</a:t>
            </a:r>
            <a:r>
              <a:rPr>
                <a:solidFill>
                  <a:srgbClr val="E7E6E6"/>
                </a:solidFill>
              </a:rPr>
              <a:t> </a:t>
            </a:r>
            <a:r>
              <a:rPr i="1">
                <a:solidFill>
                  <a:srgbClr val="E7E6E6"/>
                </a:solidFill>
              </a:rPr>
              <a:t>x</a:t>
            </a:r>
            <a:r>
              <a:rPr>
                <a:solidFill>
                  <a:srgbClr val="E7E6E6"/>
                </a:solidFill>
              </a:rPr>
              <a:t> and </a:t>
            </a:r>
            <a:r>
              <a:rPr i="1">
                <a:solidFill>
                  <a:srgbClr val="E7E6E6"/>
                </a:solidFill>
              </a:rPr>
              <a:t>y</a:t>
            </a:r>
          </a:p>
          <a:p>
            <a:pPr lvl="1">
              <a:spcBef>
                <a:spcPts val="500"/>
              </a:spcBef>
              <a:defRPr>
                <a:solidFill>
                  <a:schemeClr val="accent4"/>
                </a:solidFill>
              </a:defRPr>
            </a:pPr>
            <a:r>
              <a:t>Solve</a:t>
            </a:r>
            <a:r>
              <a:rPr>
                <a:solidFill>
                  <a:srgbClr val="E7E6E6"/>
                </a:solidFill>
              </a:rPr>
              <a:t> for </a:t>
            </a:r>
            <a:r>
              <a:rPr i="1">
                <a:solidFill>
                  <a:srgbClr val="E7E6E6"/>
                </a:solidFill>
              </a:rPr>
              <a:t>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t>391#35 </a:t>
                </a:r>
                <a14:m>
                  <m:oMath xmlns:m="http://schemas.openxmlformats.org/officeDocument/2006/math">
                    <m:r>
                      <a:rPr sz="30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sz="30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0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t>. Determine whether the inverse of </a:t>
                </a:r>
                <a:r>
                  <a:rPr i="1"/>
                  <a:t>f </a:t>
                </a:r>
                <a:r>
                  <a:t>is a function. Then find the inverse.</a:t>
                </a:r>
              </a:p>
            </p:txBody>
          </p:sp>
        </mc:Choice>
        <mc:Fallback xmlns="">
          <p:sp>
            <p:nvSpPr>
              <p:cNvPr id="256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526" r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" name="Content Placeholder 8" descr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6" y="1416050"/>
            <a:ext cx="5076826" cy="5076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7.5 Solving Rational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226313" indent="-226313" defTabSz="905255">
                  <a:lnSpc>
                    <a:spcPct val="81000"/>
                  </a:lnSpc>
                  <a:spcBef>
                    <a:spcPts val="900"/>
                  </a:spcBef>
                  <a:defRPr sz="2475"/>
                </a:pPr>
                <a:r>
                  <a:t>Try 391#37 </a:t>
                </a:r>
                <a14:m>
                  <m:oMath xmlns:m="http://schemas.openxmlformats.org/officeDocument/2006/math">
                    <m:r>
                      <a:rPr sz="26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sz="26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6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sz="26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26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6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sz="2650" i="1">
                            <a:solidFill>
                              <a:srgbClr val="E7E6E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sz="2650" i="1">
                        <a:solidFill>
                          <a:srgbClr val="E7E6E6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t>. Determine whether the inverse of </a:t>
                </a:r>
                <a:r>
                  <a:rPr i="1"/>
                  <a:t>f </a:t>
                </a:r>
                <a:r>
                  <a:t>is a function. Then find the inverse.</a:t>
                </a:r>
              </a:p>
              <a:p>
                <a:pPr marL="226313" indent="-226313" defTabSz="905255">
                  <a:lnSpc>
                    <a:spcPct val="81000"/>
                  </a:lnSpc>
                  <a:spcBef>
                    <a:spcPts val="900"/>
                  </a:spcBef>
                  <a:defRPr sz="2475"/>
                </a:pPr>
                <a:endParaRPr/>
              </a:p>
              <a:p>
                <a:pPr marL="226313" indent="-226313" defTabSz="905255">
                  <a:lnSpc>
                    <a:spcPct val="81000"/>
                  </a:lnSpc>
                  <a:spcBef>
                    <a:spcPts val="900"/>
                  </a:spcBef>
                  <a:defRPr sz="2475"/>
                </a:pPr>
                <a:endParaRPr/>
              </a:p>
              <a:p>
                <a:pPr marL="226313" indent="-226313" defTabSz="905255">
                  <a:lnSpc>
                    <a:spcPct val="81000"/>
                  </a:lnSpc>
                  <a:spcBef>
                    <a:spcPts val="900"/>
                  </a:spcBef>
                  <a:defRPr sz="2475"/>
                </a:pPr>
                <a:endParaRPr/>
              </a:p>
              <a:p>
                <a:pPr marL="226313" indent="-226313" defTabSz="905255">
                  <a:lnSpc>
                    <a:spcPct val="81000"/>
                  </a:lnSpc>
                  <a:spcBef>
                    <a:spcPts val="900"/>
                  </a:spcBef>
                  <a:defRPr sz="2475"/>
                </a:pPr>
                <a:endParaRPr/>
              </a:p>
              <a:p>
                <a:pPr marL="226313" indent="-226313" defTabSz="905255">
                  <a:lnSpc>
                    <a:spcPct val="81000"/>
                  </a:lnSpc>
                  <a:spcBef>
                    <a:spcPts val="900"/>
                  </a:spcBef>
                  <a:defRPr sz="2475"/>
                </a:pPr>
                <a:endParaRPr/>
              </a:p>
              <a:p>
                <a:pPr marL="226313" indent="-226313" defTabSz="905255">
                  <a:lnSpc>
                    <a:spcPct val="81000"/>
                  </a:lnSpc>
                  <a:spcBef>
                    <a:spcPts val="900"/>
                  </a:spcBef>
                  <a:defRPr sz="2475"/>
                </a:pPr>
                <a:endParaRPr/>
              </a:p>
              <a:p>
                <a:pPr marL="0" indent="0" defTabSz="905255">
                  <a:lnSpc>
                    <a:spcPct val="81000"/>
                  </a:lnSpc>
                  <a:spcBef>
                    <a:spcPts val="900"/>
                  </a:spcBef>
                  <a:buSzTx/>
                  <a:buNone/>
                  <a:defRPr sz="2475"/>
                </a:pPr>
                <a:endParaRPr/>
              </a:p>
              <a:p>
                <a:pPr marL="226313" indent="-226313" defTabSz="905255">
                  <a:lnSpc>
                    <a:spcPct val="81000"/>
                  </a:lnSpc>
                  <a:spcBef>
                    <a:spcPts val="900"/>
                  </a:spcBef>
                  <a:defRPr sz="2475"/>
                </a:pPr>
                <a:r>
                  <a:t>390 #1, 5, 11, 13, 15, 17, 19, 21, 23, 25, 27, 29, 35, 37, 39, 57, 59, 61, 63, 65</a:t>
                </a:r>
              </a:p>
            </p:txBody>
          </p:sp>
        </mc:Choice>
        <mc:Fallback xmlns="">
          <p:sp>
            <p:nvSpPr>
              <p:cNvPr id="262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316" t="-748" r="-3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3" name="Content Placeholder 5" descr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6" y="1416050"/>
            <a:ext cx="5076826" cy="5076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1" build="p" bldLvl="5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354</Words>
  <Application>Microsoft Macintosh PowerPoint</Application>
  <PresentationFormat>Widescreen</PresentationFormat>
  <Paragraphs>59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Cambria Math</vt:lpstr>
      <vt:lpstr>Lucida Handwriting</vt:lpstr>
      <vt:lpstr>Office Theme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  <vt:lpstr>7.5 Solving Rational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Functions </dc:title>
  <cp:lastModifiedBy>Terry Letterman</cp:lastModifiedBy>
  <cp:revision>5</cp:revision>
  <dcterms:modified xsi:type="dcterms:W3CDTF">2022-11-07T02:34:40Z</dcterms:modified>
</cp:coreProperties>
</file>