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0160000" cy="762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762000" y="2367140"/>
            <a:ext cx="8636000" cy="163336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4318000"/>
            <a:ext cx="7112000" cy="194733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02570" y="4896556"/>
            <a:ext cx="8636001" cy="1513418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02570" y="3229681"/>
            <a:ext cx="8636001" cy="166687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508000" y="1778001"/>
            <a:ext cx="4487334" cy="502885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508000" y="1705680"/>
            <a:ext cx="4489099" cy="71084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5161141" y="1705680"/>
            <a:ext cx="4490862" cy="710848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508001" y="303388"/>
            <a:ext cx="3342571" cy="1291169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972278" y="303391"/>
            <a:ext cx="5679722" cy="650345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508001" y="1594557"/>
            <a:ext cx="3342571" cy="521229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991430" y="5334000"/>
            <a:ext cx="6096001" cy="629709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991430" y="680861"/>
            <a:ext cx="6096001" cy="4572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991430" y="5963708"/>
            <a:ext cx="6096001" cy="89429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508000" y="305153"/>
            <a:ext cx="9144000" cy="127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08000" y="1778001"/>
            <a:ext cx="9144000" cy="502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393377" y="7141307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1"/>
          <p:cNvSpPr txBox="1"/>
          <p:nvPr/>
        </p:nvSpPr>
        <p:spPr>
          <a:xfrm>
            <a:off x="266954" y="2891533"/>
            <a:ext cx="9626092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400">
                <a:solidFill>
                  <a:srgbClr val="FF0000"/>
                </a:solidFill>
                <a:latin typeface="Times New Roman - 72"/>
                <a:ea typeface="Times New Roman - 72"/>
                <a:cs typeface="Times New Roman - 72"/>
                <a:sym typeface="Times New Roman - 72"/>
              </a:defRPr>
            </a:lvl1pPr>
          </a:lstStyle>
          <a:p>
            <a:pPr/>
            <a:r>
              <a:t>Exponential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1925" y="152400"/>
            <a:ext cx="3114675" cy="7334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7525" y="1066800"/>
            <a:ext cx="4943475" cy="5238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8000" y="1600200"/>
            <a:ext cx="4857750" cy="5048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icture 5" descr="Picture 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8000" y="2125663"/>
            <a:ext cx="5010150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6" descr="Picture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8000" y="3035300"/>
            <a:ext cx="436245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7" descr="Picture 7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17525" y="3638550"/>
            <a:ext cx="4276725" cy="476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icture 9" descr="Picture 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20700" y="4191000"/>
            <a:ext cx="50673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icture 10" descr="Picture 1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0700" y="5181600"/>
            <a:ext cx="5829300" cy="55245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Rectangle 9"/>
          <p:cNvSpPr/>
          <p:nvPr/>
        </p:nvSpPr>
        <p:spPr>
          <a:xfrm>
            <a:off x="3556000" y="2102803"/>
            <a:ext cx="152400" cy="45720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5"/>
      <p:bldP build="whole" bldLvl="1" animBg="1" rev="0" advAuto="0" spid="148" grpId="1"/>
      <p:bldP build="whole" bldLvl="1" animBg="1" rev="0" advAuto="0" spid="150" grpId="3"/>
      <p:bldP build="whole" bldLvl="1" animBg="1" rev="0" advAuto="0" spid="154" grpId="7"/>
      <p:bldP build="whole" bldLvl="1" animBg="1" rev="0" advAuto="0" spid="149" grpId="2"/>
      <p:bldP build="whole" bldLvl="1" animBg="1" rev="0" advAuto="0" spid="151" grpId="4"/>
      <p:bldP build="whole" bldLvl="1" animBg="1" rev="0" advAuto="0" spid="153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2400" y="152400"/>
            <a:ext cx="3019425" cy="5810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762" y="1066800"/>
            <a:ext cx="4838701" cy="552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2762" y="1981200"/>
            <a:ext cx="7467601" cy="590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icture 5" descr="Picture 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2762" y="2895600"/>
            <a:ext cx="7210426" cy="561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icture 6" descr="Picture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2762" y="3810000"/>
            <a:ext cx="8353426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1"/>
      <p:bldP build="whole" bldLvl="1" animBg="1" rev="0" advAuto="0" spid="160" grpId="3"/>
      <p:bldP build="whole" bldLvl="1" animBg="1" rev="0" advAuto="0" spid="161" grpId="4"/>
      <p:bldP build="whole" bldLvl="1" animBg="1" rev="0" advAuto="0" spid="159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"/>
          <p:cNvSpPr txBox="1"/>
          <p:nvPr/>
        </p:nvSpPr>
        <p:spPr>
          <a:xfrm>
            <a:off x="210820" y="215899"/>
            <a:ext cx="9201658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 u="sng">
                <a:solidFill>
                  <a:srgbClr val="FF00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Example 2</a:t>
            </a:r>
          </a:p>
          <a:p>
            <a:pPr>
              <a:defRPr sz="2700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Graph each function.  </a:t>
            </a:r>
          </a:p>
          <a:p>
            <a:pPr>
              <a:tabLst>
                <a:tab pos="457200" algn="l"/>
                <a:tab pos="914400" algn="l"/>
              </a:tabLst>
              <a:defRPr sz="2700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	a. 	y = 2</a:t>
            </a:r>
            <a:r>
              <a:rPr baseline="30000"/>
              <a:t>x</a:t>
            </a:r>
            <a:r>
              <a:t> + 1</a:t>
            </a:r>
          </a:p>
        </p:txBody>
      </p:sp>
      <p:graphicFrame>
        <p:nvGraphicFramePr>
          <p:cNvPr id="164" name="Table 2"/>
          <p:cNvGraphicFramePr/>
          <p:nvPr/>
        </p:nvGraphicFramePr>
        <p:xfrm>
          <a:off x="1038478" y="1600200"/>
          <a:ext cx="1984122" cy="575259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798449"/>
                <a:gridCol w="1185672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67" name="Picture 3"/>
          <p:cNvGrpSpPr/>
          <p:nvPr/>
        </p:nvGrpSpPr>
        <p:grpSpPr>
          <a:xfrm>
            <a:off x="6264095" y="951130"/>
            <a:ext cx="3880210" cy="3962401"/>
            <a:chOff x="0" y="0"/>
            <a:chExt cx="3880208" cy="3962400"/>
          </a:xfrm>
        </p:grpSpPr>
        <p:sp>
          <p:nvSpPr>
            <p:cNvPr id="165" name="Rectangle"/>
            <p:cNvSpPr/>
            <p:nvPr/>
          </p:nvSpPr>
          <p:spPr>
            <a:xfrm>
              <a:off x="0" y="0"/>
              <a:ext cx="3880209" cy="3962400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166" name="image27.png" descr="image27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880209" cy="3962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8" name="TextBox 4"/>
          <p:cNvSpPr txBox="1"/>
          <p:nvPr/>
        </p:nvSpPr>
        <p:spPr>
          <a:xfrm>
            <a:off x="3449320" y="215900"/>
            <a:ext cx="3032761" cy="1701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Complete the table.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-3 for </a:t>
            </a:r>
            <a:r>
              <a:rPr i="1"/>
              <a:t>x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2</a:t>
            </a:r>
            <a:r>
              <a:rPr baseline="30000"/>
              <a:t>-3</a:t>
            </a:r>
            <a:r>
              <a:t> + 1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1.125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2001520" y="2286000"/>
            <a:ext cx="6705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1.1</a:t>
            </a:r>
          </a:p>
        </p:txBody>
      </p:sp>
      <p:sp>
        <p:nvSpPr>
          <p:cNvPr id="170" name="TextBox 6"/>
          <p:cNvSpPr txBox="1"/>
          <p:nvPr/>
        </p:nvSpPr>
        <p:spPr>
          <a:xfrm>
            <a:off x="3106420" y="2514600"/>
            <a:ext cx="3032761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-2 for </a:t>
            </a:r>
            <a:r>
              <a:rPr i="1"/>
              <a:t>x</a:t>
            </a:r>
          </a:p>
          <a:p>
            <a:pPr>
              <a:defRPr sz="28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2</a:t>
            </a:r>
            <a:r>
              <a:rPr baseline="30000"/>
              <a:t>-2</a:t>
            </a:r>
            <a:r>
              <a:t> + 1</a:t>
            </a:r>
          </a:p>
          <a:p>
            <a:pPr>
              <a:defRPr sz="28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1.25</a:t>
            </a:r>
          </a:p>
        </p:txBody>
      </p:sp>
      <p:sp>
        <p:nvSpPr>
          <p:cNvPr id="171" name="Rectangle 7"/>
          <p:cNvSpPr txBox="1"/>
          <p:nvPr/>
        </p:nvSpPr>
        <p:spPr>
          <a:xfrm>
            <a:off x="3068319" y="2057400"/>
            <a:ext cx="3101565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Write 1.1 in the table</a:t>
            </a:r>
          </a:p>
        </p:txBody>
      </p:sp>
      <p:sp>
        <p:nvSpPr>
          <p:cNvPr id="172" name="TextBox 8"/>
          <p:cNvSpPr txBox="1"/>
          <p:nvPr/>
        </p:nvSpPr>
        <p:spPr>
          <a:xfrm>
            <a:off x="1987169" y="2971800"/>
            <a:ext cx="964312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1.25</a:t>
            </a:r>
          </a:p>
        </p:txBody>
      </p:sp>
      <p:sp>
        <p:nvSpPr>
          <p:cNvPr id="173" name="TextBox 10"/>
          <p:cNvSpPr txBox="1"/>
          <p:nvPr/>
        </p:nvSpPr>
        <p:spPr>
          <a:xfrm>
            <a:off x="3093720" y="4267200"/>
            <a:ext cx="6664960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Continue substituting </a:t>
            </a:r>
          </a:p>
          <a:p>
            <a: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numbers for </a:t>
            </a:r>
            <a:r>
              <a:rPr i="1"/>
              <a:t>x</a:t>
            </a:r>
            <a:r>
              <a:t> until the table is complete then graph the points and draw the graph</a:t>
            </a:r>
          </a:p>
        </p:txBody>
      </p:sp>
      <p:sp>
        <p:nvSpPr>
          <p:cNvPr id="174" name="TextBox 11"/>
          <p:cNvSpPr txBox="1"/>
          <p:nvPr/>
        </p:nvSpPr>
        <p:spPr>
          <a:xfrm>
            <a:off x="2001520" y="3733800"/>
            <a:ext cx="703603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1.5</a:t>
            </a:r>
          </a:p>
        </p:txBody>
      </p:sp>
      <p:sp>
        <p:nvSpPr>
          <p:cNvPr id="175" name="TextBox 12"/>
          <p:cNvSpPr txBox="1"/>
          <p:nvPr/>
        </p:nvSpPr>
        <p:spPr>
          <a:xfrm>
            <a:off x="2249995" y="4495800"/>
            <a:ext cx="422085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76" name="TextBox 13"/>
          <p:cNvSpPr txBox="1"/>
          <p:nvPr/>
        </p:nvSpPr>
        <p:spPr>
          <a:xfrm>
            <a:off x="2249995" y="5221068"/>
            <a:ext cx="422085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77" name="TextBox 14"/>
          <p:cNvSpPr txBox="1"/>
          <p:nvPr/>
        </p:nvSpPr>
        <p:spPr>
          <a:xfrm>
            <a:off x="2249995" y="5983068"/>
            <a:ext cx="422085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178" name="TextBox 15"/>
          <p:cNvSpPr txBox="1"/>
          <p:nvPr/>
        </p:nvSpPr>
        <p:spPr>
          <a:xfrm>
            <a:off x="2270338" y="6680200"/>
            <a:ext cx="422085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9</a:t>
            </a:r>
          </a:p>
        </p:txBody>
      </p:sp>
      <p:pic>
        <p:nvPicPr>
          <p:cNvPr id="17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24600" y="936113"/>
            <a:ext cx="3809232" cy="3863075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Rectangle 9"/>
          <p:cNvSpPr txBox="1"/>
          <p:nvPr/>
        </p:nvSpPr>
        <p:spPr>
          <a:xfrm>
            <a:off x="3024228" y="3886200"/>
            <a:ext cx="3279365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Write 1.25 in the table</a:t>
            </a:r>
          </a:p>
        </p:txBody>
      </p:sp>
      <p:sp>
        <p:nvSpPr>
          <p:cNvPr id="181" name="TextBox 17"/>
          <p:cNvSpPr txBox="1"/>
          <p:nvPr/>
        </p:nvSpPr>
        <p:spPr>
          <a:xfrm>
            <a:off x="3082756" y="5562600"/>
            <a:ext cx="6675923" cy="1701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This graph has a horizontal asymptote at </a:t>
            </a:r>
            <a:r>
              <a:rPr i="1"/>
              <a:t>y</a:t>
            </a:r>
            <a:r>
              <a:t> = 1 because of the +1 after the 2</a:t>
            </a:r>
            <a:r>
              <a:rPr baseline="30000" i="1"/>
              <a:t>x</a:t>
            </a:r>
            <a:r>
              <a:t> in the equation, so draw a dashed line at 1 – The graph can </a:t>
            </a:r>
            <a:r>
              <a:rPr b="1" u="sng"/>
              <a:t>NOT</a:t>
            </a:r>
            <a:r>
              <a:t> cross or touch this line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8" grpId="1"/>
      <p:bldP build="whole" bldLvl="1" animBg="1" rev="0" advAuto="0" spid="173" grpId="7"/>
      <p:bldP build="whole" bldLvl="1" animBg="1" rev="0" advAuto="0" spid="179" grpId="14"/>
      <p:bldP build="whole" bldLvl="1" animBg="1" rev="0" advAuto="0" spid="170" grpId="4"/>
      <p:bldP build="whole" bldLvl="1" animBg="1" rev="0" advAuto="0" spid="177" grpId="11"/>
      <p:bldP build="whole" bldLvl="1" animBg="1" rev="0" advAuto="0" spid="176" grpId="10"/>
      <p:bldP build="whole" bldLvl="1" animBg="1" rev="0" advAuto="0" spid="175" grpId="9"/>
      <p:bldP build="whole" bldLvl="1" animBg="1" rev="0" advAuto="0" spid="180" grpId="5"/>
      <p:bldP build="whole" bldLvl="1" animBg="1" rev="0" advAuto="0" spid="169" grpId="3"/>
      <p:bldP build="whole" bldLvl="1" animBg="1" rev="0" advAuto="0" spid="171" grpId="2"/>
      <p:bldP build="whole" bldLvl="1" animBg="1" rev="0" advAuto="0" spid="174" grpId="8"/>
      <p:bldP build="whole" bldLvl="1" animBg="1" rev="0" advAuto="0" spid="181" grpId="13"/>
      <p:bldP build="whole" bldLvl="1" animBg="1" rev="0" advAuto="0" spid="178" grpId="12"/>
      <p:bldP build="whole" bldLvl="1" animBg="1" rev="0" advAuto="0" spid="172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Box 1"/>
          <p:cNvSpPr txBox="1"/>
          <p:nvPr/>
        </p:nvSpPr>
        <p:spPr>
          <a:xfrm>
            <a:off x="210820" y="215899"/>
            <a:ext cx="9201658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 u="sng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Example 2</a:t>
            </a:r>
          </a:p>
          <a:p>
            <a:pPr>
              <a:defRPr sz="2700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Graph each function.  </a:t>
            </a:r>
          </a:p>
          <a:p>
            <a:pPr>
              <a:tabLst>
                <a:tab pos="457200" algn="l"/>
                <a:tab pos="914400" algn="l"/>
              </a:tabLst>
              <a:defRPr sz="2700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	 	</a:t>
            </a:r>
          </a:p>
        </p:txBody>
      </p:sp>
      <p:graphicFrame>
        <p:nvGraphicFramePr>
          <p:cNvPr id="184" name="Table 9"/>
          <p:cNvGraphicFramePr/>
          <p:nvPr/>
        </p:nvGraphicFramePr>
        <p:xfrm>
          <a:off x="584200" y="1917700"/>
          <a:ext cx="2209800" cy="46828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744982"/>
                <a:gridCol w="1464818"/>
              </a:tblGrid>
              <a:tr h="548513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910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922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910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300">
                          <a:solidFill>
                            <a:srgbClr val="FF0000"/>
                          </a:solidFill>
                          <a:latin typeface="Times New Roman - 33"/>
                          <a:ea typeface="Times New Roman - 33"/>
                          <a:cs typeface="Times New Roman - 33"/>
                          <a:sym typeface="Times New Roman - 33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87" name="Picture 10"/>
          <p:cNvGrpSpPr/>
          <p:nvPr/>
        </p:nvGrpSpPr>
        <p:grpSpPr>
          <a:xfrm>
            <a:off x="5740400" y="885313"/>
            <a:ext cx="4342130" cy="4387471"/>
            <a:chOff x="0" y="0"/>
            <a:chExt cx="4342129" cy="4387469"/>
          </a:xfrm>
        </p:grpSpPr>
        <p:sp>
          <p:nvSpPr>
            <p:cNvPr id="185" name="Rectangle"/>
            <p:cNvSpPr/>
            <p:nvPr/>
          </p:nvSpPr>
          <p:spPr>
            <a:xfrm>
              <a:off x="0" y="0"/>
              <a:ext cx="4342130" cy="4387470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186" name="image29.png" descr="image29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342130" cy="43874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8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8000" y="1143000"/>
            <a:ext cx="2895600" cy="6381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0400" y="908396"/>
            <a:ext cx="4206875" cy="4327504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TextBox 15"/>
          <p:cNvSpPr txBox="1"/>
          <p:nvPr/>
        </p:nvSpPr>
        <p:spPr>
          <a:xfrm>
            <a:off x="3449320" y="152399"/>
            <a:ext cx="3032761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Complete the table.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-1 for </a:t>
            </a:r>
            <a:r>
              <a:rPr i="1"/>
              <a:t>x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</a:p>
        </p:txBody>
      </p:sp>
      <p:pic>
        <p:nvPicPr>
          <p:cNvPr id="191" name="Picture 6" descr="Picture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4087" y="1066800"/>
            <a:ext cx="2324101" cy="676275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Rectangle 11"/>
          <p:cNvSpPr txBox="1"/>
          <p:nvPr/>
        </p:nvSpPr>
        <p:spPr>
          <a:xfrm>
            <a:off x="3539807" y="1676400"/>
            <a:ext cx="1558836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i="0"/>
              <a:t> = -0.004</a:t>
            </a:r>
          </a:p>
        </p:txBody>
      </p:sp>
      <p:sp>
        <p:nvSpPr>
          <p:cNvPr id="193" name="TextBox 12"/>
          <p:cNvSpPr txBox="1"/>
          <p:nvPr/>
        </p:nvSpPr>
        <p:spPr>
          <a:xfrm>
            <a:off x="1477217" y="2572434"/>
            <a:ext cx="1423464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-0.004</a:t>
            </a:r>
          </a:p>
        </p:txBody>
      </p:sp>
      <p:sp>
        <p:nvSpPr>
          <p:cNvPr id="194" name="TextBox 19"/>
          <p:cNvSpPr txBox="1"/>
          <p:nvPr/>
        </p:nvSpPr>
        <p:spPr>
          <a:xfrm>
            <a:off x="2915920" y="2133600"/>
            <a:ext cx="3108961" cy="2514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Continue substituting 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numbers for </a:t>
            </a:r>
            <a:r>
              <a:rPr i="1"/>
              <a:t>x</a:t>
            </a:r>
            <a:r>
              <a:t> until the table is complete then graph the points and draw the graph</a:t>
            </a:r>
          </a:p>
        </p:txBody>
      </p:sp>
      <p:sp>
        <p:nvSpPr>
          <p:cNvPr id="195" name="TextBox 20"/>
          <p:cNvSpPr txBox="1"/>
          <p:nvPr/>
        </p:nvSpPr>
        <p:spPr>
          <a:xfrm>
            <a:off x="1477217" y="3218764"/>
            <a:ext cx="1085113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-0.02</a:t>
            </a:r>
          </a:p>
        </p:txBody>
      </p:sp>
      <p:sp>
        <p:nvSpPr>
          <p:cNvPr id="196" name="TextBox 21"/>
          <p:cNvSpPr txBox="1"/>
          <p:nvPr/>
        </p:nvSpPr>
        <p:spPr>
          <a:xfrm>
            <a:off x="1493519" y="3915895"/>
            <a:ext cx="975362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-0.1</a:t>
            </a:r>
          </a:p>
        </p:txBody>
      </p:sp>
      <p:sp>
        <p:nvSpPr>
          <p:cNvPr id="197" name="TextBox 22"/>
          <p:cNvSpPr txBox="1"/>
          <p:nvPr/>
        </p:nvSpPr>
        <p:spPr>
          <a:xfrm>
            <a:off x="1480819" y="4626450"/>
            <a:ext cx="975362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-0.5</a:t>
            </a:r>
          </a:p>
        </p:txBody>
      </p:sp>
      <p:sp>
        <p:nvSpPr>
          <p:cNvPr id="198" name="TextBox 23"/>
          <p:cNvSpPr txBox="1"/>
          <p:nvPr/>
        </p:nvSpPr>
        <p:spPr>
          <a:xfrm>
            <a:off x="1468119" y="5298182"/>
            <a:ext cx="975362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-2.5</a:t>
            </a:r>
          </a:p>
        </p:txBody>
      </p:sp>
      <p:sp>
        <p:nvSpPr>
          <p:cNvPr id="199" name="TextBox 24"/>
          <p:cNvSpPr txBox="1"/>
          <p:nvPr/>
        </p:nvSpPr>
        <p:spPr>
          <a:xfrm>
            <a:off x="1468119" y="5983068"/>
            <a:ext cx="1161098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-12.5</a:t>
            </a:r>
          </a:p>
        </p:txBody>
      </p:sp>
      <p:sp>
        <p:nvSpPr>
          <p:cNvPr id="200" name="Rectangle 13"/>
          <p:cNvSpPr txBox="1"/>
          <p:nvPr/>
        </p:nvSpPr>
        <p:spPr>
          <a:xfrm>
            <a:off x="2992120" y="5092005"/>
            <a:ext cx="6420358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This graph is reflected because the ½ is negative – the graph does NOT cross or touch the </a:t>
            </a:r>
            <a:r>
              <a:rPr i="1"/>
              <a:t>x</a:t>
            </a:r>
            <a:r>
              <a:t>-axis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1"/>
      <p:bldP build="whole" bldLvl="1" animBg="1" rev="0" advAuto="0" spid="198" grpId="9"/>
      <p:bldP build="whole" bldLvl="1" animBg="1" rev="0" advAuto="0" spid="189" grpId="11"/>
      <p:bldP build="whole" bldLvl="1" animBg="1" rev="0" advAuto="0" spid="200" grpId="12"/>
      <p:bldP build="whole" bldLvl="1" animBg="1" rev="0" advAuto="0" spid="191" grpId="2"/>
      <p:bldP build="whole" bldLvl="1" animBg="1" rev="0" advAuto="0" spid="196" grpId="7"/>
      <p:bldP build="whole" bldLvl="1" animBg="1" rev="0" advAuto="0" spid="192" grpId="4"/>
      <p:bldP build="whole" bldLvl="1" animBg="1" rev="0" advAuto="0" spid="197" grpId="8"/>
      <p:bldP build="whole" bldLvl="1" animBg="1" rev="0" advAuto="0" spid="199" grpId="10"/>
      <p:bldP build="whole" bldLvl="1" animBg="1" rev="0" advAuto="0" spid="193" grpId="3"/>
      <p:bldP build="whole" bldLvl="1" animBg="1" rev="0" advAuto="0" spid="195" grpId="6"/>
      <p:bldP build="whole" bldLvl="1" animBg="1" rev="0" advAuto="0" spid="194" grpId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Box 1"/>
          <p:cNvSpPr txBox="1"/>
          <p:nvPr/>
        </p:nvSpPr>
        <p:spPr>
          <a:xfrm>
            <a:off x="210820" y="228600"/>
            <a:ext cx="9201658" cy="90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>
                <a:solidFill>
                  <a:srgbClr val="0093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Practice.</a:t>
            </a:r>
          </a:p>
          <a:p>
            <a:pPr>
              <a:defRPr sz="2700">
                <a:solidFill>
                  <a:srgbClr val="0070C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Graph each function.  </a:t>
            </a:r>
            <a:r>
              <a:rPr>
                <a:solidFill>
                  <a:srgbClr val="000000"/>
                </a:solidFill>
              </a:rPr>
              <a:t> </a:t>
            </a:r>
          </a:p>
        </p:txBody>
      </p:sp>
      <p:grpSp>
        <p:nvGrpSpPr>
          <p:cNvPr id="205" name="Picture 2"/>
          <p:cNvGrpSpPr/>
          <p:nvPr/>
        </p:nvGrpSpPr>
        <p:grpSpPr>
          <a:xfrm>
            <a:off x="2037714" y="1672082"/>
            <a:ext cx="2889886" cy="2823718"/>
            <a:chOff x="0" y="0"/>
            <a:chExt cx="2889885" cy="2823717"/>
          </a:xfrm>
        </p:grpSpPr>
        <p:sp>
          <p:nvSpPr>
            <p:cNvPr id="203" name="Rectangle"/>
            <p:cNvSpPr/>
            <p:nvPr/>
          </p:nvSpPr>
          <p:spPr>
            <a:xfrm>
              <a:off x="0" y="0"/>
              <a:ext cx="2889886" cy="2823718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04" name="image33.png" descr="image33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889886" cy="28237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aphicFrame>
        <p:nvGraphicFramePr>
          <p:cNvPr id="206" name="Table 3"/>
          <p:cNvGraphicFramePr/>
          <p:nvPr/>
        </p:nvGraphicFramePr>
        <p:xfrm>
          <a:off x="279399" y="1860295"/>
          <a:ext cx="1642363" cy="354317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696447"/>
                <a:gridCol w="945916"/>
              </a:tblGrid>
              <a:tr h="4428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" name="Table 4"/>
          <p:cNvGraphicFramePr/>
          <p:nvPr/>
        </p:nvGraphicFramePr>
        <p:xfrm>
          <a:off x="5308600" y="1799630"/>
          <a:ext cx="1524000" cy="310032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646255"/>
                <a:gridCol w="877745"/>
              </a:tblGrid>
              <a:tr h="4428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FF0000"/>
                          </a:solidFill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10" name="Picture 5"/>
          <p:cNvGrpSpPr/>
          <p:nvPr/>
        </p:nvGrpSpPr>
        <p:grpSpPr>
          <a:xfrm>
            <a:off x="6898258" y="1672082"/>
            <a:ext cx="2982342" cy="2976118"/>
            <a:chOff x="0" y="0"/>
            <a:chExt cx="2982341" cy="2976117"/>
          </a:xfrm>
        </p:grpSpPr>
        <p:sp>
          <p:nvSpPr>
            <p:cNvPr id="208" name="Rectangle"/>
            <p:cNvSpPr/>
            <p:nvPr/>
          </p:nvSpPr>
          <p:spPr>
            <a:xfrm>
              <a:off x="0" y="0"/>
              <a:ext cx="2982342" cy="2976118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09" name="image34.png" descr="image34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982342" cy="29761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11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8000" y="1151929"/>
            <a:ext cx="7515225" cy="60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Box 1"/>
          <p:cNvSpPr txBox="1"/>
          <p:nvPr/>
        </p:nvSpPr>
        <p:spPr>
          <a:xfrm>
            <a:off x="210820" y="228600"/>
            <a:ext cx="9201658" cy="90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>
                <a:solidFill>
                  <a:srgbClr val="0093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Practice.</a:t>
            </a:r>
          </a:p>
          <a:p>
            <a:pPr>
              <a:defRPr sz="2700">
                <a:solidFill>
                  <a:srgbClr val="0070C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Graph each function.  </a:t>
            </a:r>
            <a:r>
              <a:rPr>
                <a:solidFill>
                  <a:srgbClr val="000000"/>
                </a:solidFill>
              </a:rPr>
              <a:t> </a:t>
            </a:r>
          </a:p>
        </p:txBody>
      </p:sp>
      <p:grpSp>
        <p:nvGrpSpPr>
          <p:cNvPr id="216" name="Picture 2"/>
          <p:cNvGrpSpPr/>
          <p:nvPr/>
        </p:nvGrpSpPr>
        <p:grpSpPr>
          <a:xfrm>
            <a:off x="2037714" y="1672082"/>
            <a:ext cx="2889886" cy="2823718"/>
            <a:chOff x="0" y="0"/>
            <a:chExt cx="2889885" cy="2823717"/>
          </a:xfrm>
        </p:grpSpPr>
        <p:sp>
          <p:nvSpPr>
            <p:cNvPr id="214" name="Rectangle"/>
            <p:cNvSpPr/>
            <p:nvPr/>
          </p:nvSpPr>
          <p:spPr>
            <a:xfrm>
              <a:off x="0" y="0"/>
              <a:ext cx="2889886" cy="2823718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15" name="image33.png" descr="image33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889886" cy="28237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aphicFrame>
        <p:nvGraphicFramePr>
          <p:cNvPr id="217" name="Table 3"/>
          <p:cNvGraphicFramePr/>
          <p:nvPr/>
        </p:nvGraphicFramePr>
        <p:xfrm>
          <a:off x="279399" y="1860295"/>
          <a:ext cx="1642363" cy="354317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696447"/>
                <a:gridCol w="945916"/>
              </a:tblGrid>
              <a:tr h="4428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-4.75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-4.5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8" name="Table 4"/>
          <p:cNvGraphicFramePr/>
          <p:nvPr/>
        </p:nvGraphicFramePr>
        <p:xfrm>
          <a:off x="5308600" y="1799630"/>
          <a:ext cx="1524000" cy="310032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646255"/>
                <a:gridCol w="877745"/>
              </a:tblGrid>
              <a:tr h="4428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-2.98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-2.9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-2.4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97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0.6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latin typeface="Times New Roman - 26"/>
                          <a:ea typeface="Times New Roman - 26"/>
                          <a:cs typeface="Times New Roman - 26"/>
                          <a:sym typeface="Times New Roman - 26"/>
                        </a:rPr>
                        <a:t>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18.6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21" name="Picture 5"/>
          <p:cNvGrpSpPr/>
          <p:nvPr/>
        </p:nvGrpSpPr>
        <p:grpSpPr>
          <a:xfrm>
            <a:off x="6898258" y="1672082"/>
            <a:ext cx="2982342" cy="2976118"/>
            <a:chOff x="0" y="0"/>
            <a:chExt cx="2982341" cy="2976117"/>
          </a:xfrm>
        </p:grpSpPr>
        <p:sp>
          <p:nvSpPr>
            <p:cNvPr id="219" name="Rectangle"/>
            <p:cNvSpPr/>
            <p:nvPr/>
          </p:nvSpPr>
          <p:spPr>
            <a:xfrm>
              <a:off x="0" y="0"/>
              <a:ext cx="2982342" cy="2976118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20" name="image34.png" descr="image34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982342" cy="29761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2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8000" y="1151929"/>
            <a:ext cx="7515225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icture 2" descr="Picture 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37714" y="1676400"/>
            <a:ext cx="2832736" cy="2842780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TextBox 6"/>
          <p:cNvSpPr txBox="1"/>
          <p:nvPr/>
        </p:nvSpPr>
        <p:spPr>
          <a:xfrm>
            <a:off x="298132" y="5867400"/>
            <a:ext cx="4583748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There is a horizontal asymptote at </a:t>
            </a:r>
            <a:r>
              <a:rPr i="1"/>
              <a:t>y</a:t>
            </a:r>
            <a:r>
              <a:t> = -5 (This is the dashed line on the graph)</a:t>
            </a:r>
          </a:p>
        </p:txBody>
      </p:sp>
      <p:pic>
        <p:nvPicPr>
          <p:cNvPr id="225" name="Picture 3" descr="Picture 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98186" y="1676400"/>
            <a:ext cx="2982415" cy="297180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TextBox 10"/>
          <p:cNvSpPr txBox="1"/>
          <p:nvPr/>
        </p:nvSpPr>
        <p:spPr>
          <a:xfrm>
            <a:off x="5274945" y="5867400"/>
            <a:ext cx="4583748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There is a horizontal asymptote at </a:t>
            </a:r>
            <a:r>
              <a:rPr i="1"/>
              <a:t>y</a:t>
            </a:r>
            <a:r>
              <a:t> = -3 (This is the dashed line on the graph)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3200" y="304800"/>
            <a:ext cx="9163050" cy="61055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Table 11"/>
          <p:cNvGraphicFramePr/>
          <p:nvPr/>
        </p:nvGraphicFramePr>
        <p:xfrm>
          <a:off x="879983" y="2514600"/>
          <a:ext cx="1914017" cy="427545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810895"/>
                <a:gridCol w="1103122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33" name="Picture 12"/>
          <p:cNvGrpSpPr/>
          <p:nvPr/>
        </p:nvGrpSpPr>
        <p:grpSpPr>
          <a:xfrm>
            <a:off x="6032500" y="2527300"/>
            <a:ext cx="4039616" cy="3915284"/>
            <a:chOff x="0" y="0"/>
            <a:chExt cx="4039615" cy="3915283"/>
          </a:xfrm>
        </p:grpSpPr>
        <p:sp>
          <p:nvSpPr>
            <p:cNvPr id="231" name="Rectangle"/>
            <p:cNvSpPr/>
            <p:nvPr/>
          </p:nvSpPr>
          <p:spPr>
            <a:xfrm>
              <a:off x="0" y="0"/>
              <a:ext cx="4039616" cy="3915284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32" name="image39.png" descr="image39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039616" cy="39152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3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5600" y="304800"/>
            <a:ext cx="3686175" cy="2066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46800" y="2590800"/>
            <a:ext cx="3849116" cy="3767509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xtBox 15"/>
          <p:cNvSpPr txBox="1"/>
          <p:nvPr/>
        </p:nvSpPr>
        <p:spPr>
          <a:xfrm>
            <a:off x="3296920" y="1948189"/>
            <a:ext cx="3032761" cy="88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Complete the table.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-2 for </a:t>
            </a:r>
            <a:r>
              <a:rPr i="1"/>
              <a:t>x</a:t>
            </a:r>
          </a:p>
        </p:txBody>
      </p:sp>
      <p:pic>
        <p:nvPicPr>
          <p:cNvPr id="237" name="Picture 5" descr="Picture 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36975" y="2810201"/>
            <a:ext cx="1533525" cy="800101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TextBox 18"/>
          <p:cNvSpPr txBox="1"/>
          <p:nvPr/>
        </p:nvSpPr>
        <p:spPr>
          <a:xfrm>
            <a:off x="3296920" y="3548389"/>
            <a:ext cx="17373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</a:t>
            </a:r>
            <a:r>
              <a:rPr i="1"/>
              <a:t>y</a:t>
            </a:r>
            <a:r>
              <a:t> </a:t>
            </a:r>
            <a:r>
              <a:rPr b="1"/>
              <a:t>=</a:t>
            </a:r>
            <a:r>
              <a:t> 9</a:t>
            </a:r>
          </a:p>
        </p:txBody>
      </p:sp>
      <p:sp>
        <p:nvSpPr>
          <p:cNvPr id="239" name="TextBox 19"/>
          <p:cNvSpPr txBox="1"/>
          <p:nvPr/>
        </p:nvSpPr>
        <p:spPr>
          <a:xfrm>
            <a:off x="3144520" y="4180344"/>
            <a:ext cx="3032761" cy="2921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Continue substituting </a:t>
            </a:r>
          </a:p>
          <a:p>
            <a: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numbers for </a:t>
            </a:r>
            <a:r>
              <a:rPr i="1"/>
              <a:t>x</a:t>
            </a:r>
            <a:r>
              <a:t> until the table is complete then graph the points and draw the graph</a:t>
            </a:r>
          </a:p>
        </p:txBody>
      </p:sp>
      <p:sp>
        <p:nvSpPr>
          <p:cNvPr id="240" name="TextBox 13"/>
          <p:cNvSpPr txBox="1"/>
          <p:nvPr/>
        </p:nvSpPr>
        <p:spPr>
          <a:xfrm>
            <a:off x="2049145" y="3163668"/>
            <a:ext cx="470536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9</a:t>
            </a:r>
          </a:p>
        </p:txBody>
      </p:sp>
      <p:sp>
        <p:nvSpPr>
          <p:cNvPr id="241" name="TextBox 21"/>
          <p:cNvSpPr txBox="1"/>
          <p:nvPr/>
        </p:nvSpPr>
        <p:spPr>
          <a:xfrm>
            <a:off x="2049145" y="3925668"/>
            <a:ext cx="470536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242" name="TextBox 22"/>
          <p:cNvSpPr txBox="1"/>
          <p:nvPr/>
        </p:nvSpPr>
        <p:spPr>
          <a:xfrm>
            <a:off x="2049145" y="4635498"/>
            <a:ext cx="470536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243" name="TextBox 23"/>
          <p:cNvSpPr txBox="1"/>
          <p:nvPr/>
        </p:nvSpPr>
        <p:spPr>
          <a:xfrm>
            <a:off x="1912620" y="5410200"/>
            <a:ext cx="7594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0.3</a:t>
            </a:r>
          </a:p>
        </p:txBody>
      </p:sp>
      <p:sp>
        <p:nvSpPr>
          <p:cNvPr id="244" name="TextBox 24"/>
          <p:cNvSpPr txBox="1"/>
          <p:nvPr/>
        </p:nvSpPr>
        <p:spPr>
          <a:xfrm>
            <a:off x="1925320" y="6119417"/>
            <a:ext cx="864236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5"/>
      <p:bldP build="whole" bldLvl="1" animBg="1" rev="0" advAuto="0" spid="244" grpId="9"/>
      <p:bldP build="whole" bldLvl="1" animBg="1" rev="0" advAuto="0" spid="235" grpId="10"/>
      <p:bldP build="whole" bldLvl="1" animBg="1" rev="0" advAuto="0" spid="243" grpId="8"/>
      <p:bldP build="whole" bldLvl="1" animBg="1" rev="0" advAuto="0" spid="240" grpId="3"/>
      <p:bldP build="whole" bldLvl="1" animBg="1" rev="0" advAuto="0" spid="236" grpId="1"/>
      <p:bldP build="whole" bldLvl="1" animBg="1" rev="0" advAuto="0" spid="238" grpId="4"/>
      <p:bldP build="whole" bldLvl="1" animBg="1" rev="0" advAuto="0" spid="237" grpId="2"/>
      <p:bldP build="whole" bldLvl="1" animBg="1" rev="0" advAuto="0" spid="241" grpId="6"/>
      <p:bldP build="whole" bldLvl="1" animBg="1" rev="0" advAuto="0" spid="242" grpId="7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" name="Table 10"/>
          <p:cNvGraphicFramePr/>
          <p:nvPr/>
        </p:nvGraphicFramePr>
        <p:xfrm>
          <a:off x="1193800" y="2603500"/>
          <a:ext cx="1914017" cy="427545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810895"/>
                <a:gridCol w="1103122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49" name="Picture 11"/>
          <p:cNvGrpSpPr/>
          <p:nvPr/>
        </p:nvGrpSpPr>
        <p:grpSpPr>
          <a:xfrm>
            <a:off x="5981700" y="2552700"/>
            <a:ext cx="4120135" cy="4177666"/>
            <a:chOff x="0" y="0"/>
            <a:chExt cx="4120134" cy="4177665"/>
          </a:xfrm>
        </p:grpSpPr>
        <p:sp>
          <p:nvSpPr>
            <p:cNvPr id="247" name="Rectangle"/>
            <p:cNvSpPr/>
            <p:nvPr/>
          </p:nvSpPr>
          <p:spPr>
            <a:xfrm>
              <a:off x="0" y="0"/>
              <a:ext cx="4120135" cy="4177666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248" name="image43.png" descr="image43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120135" cy="41776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4650" y="228600"/>
            <a:ext cx="4095750" cy="2114550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TextBox 13"/>
          <p:cNvSpPr txBox="1"/>
          <p:nvPr/>
        </p:nvSpPr>
        <p:spPr>
          <a:xfrm>
            <a:off x="3220720" y="2590800"/>
            <a:ext cx="3032761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Complete the table and sketch the graph.</a:t>
            </a:r>
          </a:p>
        </p:txBody>
      </p:sp>
      <p:sp>
        <p:nvSpPr>
          <p:cNvPr id="252" name="TextBox 12"/>
          <p:cNvSpPr txBox="1"/>
          <p:nvPr/>
        </p:nvSpPr>
        <p:spPr>
          <a:xfrm>
            <a:off x="2306320" y="4038600"/>
            <a:ext cx="7467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</a:t>
            </a:r>
          </a:p>
        </p:txBody>
      </p:sp>
      <p:sp>
        <p:nvSpPr>
          <p:cNvPr id="253" name="TextBox 15"/>
          <p:cNvSpPr txBox="1"/>
          <p:nvPr/>
        </p:nvSpPr>
        <p:spPr>
          <a:xfrm>
            <a:off x="2382520" y="3239868"/>
            <a:ext cx="746761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254" name="TextBox 16"/>
          <p:cNvSpPr txBox="1"/>
          <p:nvPr/>
        </p:nvSpPr>
        <p:spPr>
          <a:xfrm>
            <a:off x="2153920" y="4724400"/>
            <a:ext cx="8991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-2.5</a:t>
            </a:r>
          </a:p>
        </p:txBody>
      </p:sp>
      <p:sp>
        <p:nvSpPr>
          <p:cNvPr id="255" name="TextBox 17"/>
          <p:cNvSpPr txBox="1"/>
          <p:nvPr/>
        </p:nvSpPr>
        <p:spPr>
          <a:xfrm>
            <a:off x="2153920" y="5486400"/>
            <a:ext cx="8991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-2.9</a:t>
            </a:r>
          </a:p>
        </p:txBody>
      </p:sp>
      <p:sp>
        <p:nvSpPr>
          <p:cNvPr id="256" name="TextBox 18"/>
          <p:cNvSpPr txBox="1"/>
          <p:nvPr/>
        </p:nvSpPr>
        <p:spPr>
          <a:xfrm>
            <a:off x="2077720" y="6248400"/>
            <a:ext cx="116586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-2.97</a:t>
            </a:r>
          </a:p>
        </p:txBody>
      </p:sp>
      <p:pic>
        <p:nvPicPr>
          <p:cNvPr id="257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1700" y="2781299"/>
            <a:ext cx="3994150" cy="4022477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extBox 20"/>
          <p:cNvSpPr txBox="1"/>
          <p:nvPr/>
        </p:nvSpPr>
        <p:spPr>
          <a:xfrm>
            <a:off x="3220720" y="3962400"/>
            <a:ext cx="3032761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This graph has a horizontal asymptote at </a:t>
            </a:r>
            <a:r>
              <a:rPr i="1"/>
              <a:t>y</a:t>
            </a:r>
            <a:r>
              <a:t> = -3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4"/>
      <p:bldP build="whole" bldLvl="1" animBg="1" rev="0" advAuto="0" spid="258" grpId="8"/>
      <p:bldP build="whole" bldLvl="1" animBg="1" rev="0" advAuto="0" spid="252" grpId="3"/>
      <p:bldP build="whole" bldLvl="1" animBg="1" rev="0" advAuto="0" spid="256" grpId="6"/>
      <p:bldP build="whole" bldLvl="1" animBg="1" rev="0" advAuto="0" spid="255" grpId="5"/>
      <p:bldP build="whole" bldLvl="1" animBg="1" rev="0" advAuto="0" spid="257" grpId="7"/>
      <p:bldP build="whole" bldLvl="1" animBg="1" rev="0" advAuto="0" spid="251" grpId="1"/>
      <p:bldP build="whole" bldLvl="1" animBg="1" rev="0" advAuto="0" spid="253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3200" y="228600"/>
            <a:ext cx="9802619" cy="662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You Should Learn</a:t>
            </a:r>
          </a:p>
        </p:txBody>
      </p:sp>
      <p:sp>
        <p:nvSpPr>
          <p:cNvPr id="97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  <a:r>
              <a:t>Recognize and evaluate exponential functions with base </a:t>
            </a:r>
            <a:r>
              <a:rPr i="1"/>
              <a:t>a</a:t>
            </a:r>
            <a:r>
              <a:t>.</a:t>
            </a: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  <a:r>
              <a:t>Graph exponential functions with base </a:t>
            </a:r>
            <a:r>
              <a:rPr i="1"/>
              <a:t>a</a:t>
            </a:r>
            <a:r>
              <a:t>.</a:t>
            </a: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>
                <a:latin typeface="FrutigerLTStd-Cn"/>
                <a:ea typeface="FrutigerLTStd-Cn"/>
                <a:cs typeface="FrutigerLTStd-Cn"/>
                <a:sym typeface="FrutigerLTStd-Cn"/>
              </a:defRPr>
            </a:pP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  <a:r>
              <a:t>Recognize, evaluate, and graph exponential functions with base </a:t>
            </a:r>
            <a:r>
              <a:rPr i="1"/>
              <a:t>e</a:t>
            </a:r>
            <a:r>
              <a:t>.</a:t>
            </a: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</a:p>
          <a:p>
            <a:pPr marL="507995" indent="-507995">
              <a:spcBef>
                <a:spcPts val="0"/>
              </a:spcBef>
              <a:buClr>
                <a:srgbClr val="0073BC"/>
              </a:buClr>
              <a:buSzPct val="140000"/>
              <a:defRPr sz="3100"/>
            </a:pPr>
            <a:r>
              <a:t>Use exponential functions to model and solve real-life problems.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228600"/>
            <a:ext cx="9802619" cy="662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79600" y="2667000"/>
            <a:ext cx="3200400" cy="320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TextBox 1"/>
          <p:cNvSpPr txBox="1"/>
          <p:nvPr/>
        </p:nvSpPr>
        <p:spPr>
          <a:xfrm>
            <a:off x="1010919" y="3312467"/>
            <a:ext cx="899162" cy="372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-16.75</a:t>
            </a:r>
          </a:p>
        </p:txBody>
      </p:sp>
      <p:sp>
        <p:nvSpPr>
          <p:cNvPr id="265" name="TextBox 5"/>
          <p:cNvSpPr txBox="1"/>
          <p:nvPr/>
        </p:nvSpPr>
        <p:spPr>
          <a:xfrm>
            <a:off x="1163319" y="3886200"/>
            <a:ext cx="899162" cy="37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-5.5</a:t>
            </a:r>
          </a:p>
        </p:txBody>
      </p:sp>
      <p:sp>
        <p:nvSpPr>
          <p:cNvPr id="266" name="TextBox 6"/>
          <p:cNvSpPr txBox="1"/>
          <p:nvPr/>
        </p:nvSpPr>
        <p:spPr>
          <a:xfrm>
            <a:off x="1239519" y="4495800"/>
            <a:ext cx="899162" cy="37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</a:t>
            </a:r>
          </a:p>
        </p:txBody>
      </p:sp>
      <p:sp>
        <p:nvSpPr>
          <p:cNvPr id="267" name="TextBox 7"/>
          <p:cNvSpPr txBox="1"/>
          <p:nvPr/>
        </p:nvSpPr>
        <p:spPr>
          <a:xfrm>
            <a:off x="1163319" y="5029200"/>
            <a:ext cx="899162" cy="37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0.8</a:t>
            </a:r>
          </a:p>
        </p:txBody>
      </p:sp>
      <p:sp>
        <p:nvSpPr>
          <p:cNvPr id="268" name="TextBox 8"/>
          <p:cNvSpPr txBox="1"/>
          <p:nvPr/>
        </p:nvSpPr>
        <p:spPr>
          <a:xfrm>
            <a:off x="1163319" y="5638800"/>
            <a:ext cx="899162" cy="37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1.52</a:t>
            </a:r>
          </a:p>
        </p:txBody>
      </p:sp>
      <p:sp>
        <p:nvSpPr>
          <p:cNvPr id="269" name="TextBox 9"/>
          <p:cNvSpPr txBox="1"/>
          <p:nvPr/>
        </p:nvSpPr>
        <p:spPr>
          <a:xfrm>
            <a:off x="1087119" y="6202957"/>
            <a:ext cx="899162" cy="372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1.808</a:t>
            </a:r>
          </a:p>
        </p:txBody>
      </p:sp>
      <p:pic>
        <p:nvPicPr>
          <p:cNvPr id="270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37400" y="2667000"/>
            <a:ext cx="2971800" cy="2971800"/>
          </a:xfrm>
          <a:prstGeom prst="rect">
            <a:avLst/>
          </a:prstGeom>
          <a:ln w="12700">
            <a:miter lim="400000"/>
          </a:ln>
        </p:spPr>
      </p:pic>
      <p:sp>
        <p:nvSpPr>
          <p:cNvPr id="271" name="TextBox 12"/>
          <p:cNvSpPr txBox="1"/>
          <p:nvPr/>
        </p:nvSpPr>
        <p:spPr>
          <a:xfrm>
            <a:off x="6268720" y="3009900"/>
            <a:ext cx="594361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9.3</a:t>
            </a:r>
          </a:p>
        </p:txBody>
      </p:sp>
      <p:sp>
        <p:nvSpPr>
          <p:cNvPr id="272" name="TextBox 13"/>
          <p:cNvSpPr txBox="1"/>
          <p:nvPr/>
        </p:nvSpPr>
        <p:spPr>
          <a:xfrm>
            <a:off x="6217920" y="3477279"/>
            <a:ext cx="7848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5.01</a:t>
            </a:r>
          </a:p>
        </p:txBody>
      </p:sp>
      <p:sp>
        <p:nvSpPr>
          <p:cNvPr id="273" name="TextBox 14"/>
          <p:cNvSpPr txBox="1"/>
          <p:nvPr/>
        </p:nvSpPr>
        <p:spPr>
          <a:xfrm>
            <a:off x="6256020" y="3924300"/>
            <a:ext cx="594361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2.9</a:t>
            </a:r>
          </a:p>
        </p:txBody>
      </p:sp>
      <p:sp>
        <p:nvSpPr>
          <p:cNvPr id="274" name="TextBox 15"/>
          <p:cNvSpPr txBox="1"/>
          <p:nvPr/>
        </p:nvSpPr>
        <p:spPr>
          <a:xfrm>
            <a:off x="6256020" y="4407644"/>
            <a:ext cx="5943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1.9</a:t>
            </a:r>
          </a:p>
        </p:txBody>
      </p:sp>
      <p:sp>
        <p:nvSpPr>
          <p:cNvPr id="275" name="TextBox 16"/>
          <p:cNvSpPr txBox="1"/>
          <p:nvPr/>
        </p:nvSpPr>
        <p:spPr>
          <a:xfrm>
            <a:off x="6192520" y="4895910"/>
            <a:ext cx="7848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1.45</a:t>
            </a:r>
          </a:p>
        </p:txBody>
      </p:sp>
      <p:sp>
        <p:nvSpPr>
          <p:cNvPr id="276" name="TextBox 17"/>
          <p:cNvSpPr txBox="1"/>
          <p:nvPr/>
        </p:nvSpPr>
        <p:spPr>
          <a:xfrm>
            <a:off x="6268720" y="5353734"/>
            <a:ext cx="5943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1.2</a:t>
            </a:r>
          </a:p>
        </p:txBody>
      </p:sp>
      <p:sp>
        <p:nvSpPr>
          <p:cNvPr id="277" name="TextBox 18"/>
          <p:cNvSpPr txBox="1"/>
          <p:nvPr/>
        </p:nvSpPr>
        <p:spPr>
          <a:xfrm>
            <a:off x="6268720" y="5838854"/>
            <a:ext cx="5943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1.1</a:t>
            </a:r>
          </a:p>
        </p:txBody>
      </p:sp>
      <p:sp>
        <p:nvSpPr>
          <p:cNvPr id="278" name="TextBox 19"/>
          <p:cNvSpPr txBox="1"/>
          <p:nvPr/>
        </p:nvSpPr>
        <p:spPr>
          <a:xfrm>
            <a:off x="6217920" y="6271279"/>
            <a:ext cx="784861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1.05</a:t>
            </a:r>
          </a:p>
        </p:txBody>
      </p:sp>
      <p:sp>
        <p:nvSpPr>
          <p:cNvPr id="279" name="TextBox 2"/>
          <p:cNvSpPr txBox="1"/>
          <p:nvPr/>
        </p:nvSpPr>
        <p:spPr>
          <a:xfrm>
            <a:off x="2001519" y="5867400"/>
            <a:ext cx="3057270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There is a horizontal asymptote at </a:t>
            </a:r>
            <a:r>
              <a:rPr i="1"/>
              <a:t>y</a:t>
            </a:r>
            <a:r>
              <a:t> = 2</a:t>
            </a:r>
          </a:p>
        </p:txBody>
      </p:sp>
      <p:sp>
        <p:nvSpPr>
          <p:cNvPr id="280" name="TextBox 21"/>
          <p:cNvSpPr txBox="1"/>
          <p:nvPr/>
        </p:nvSpPr>
        <p:spPr>
          <a:xfrm>
            <a:off x="7030719" y="5867400"/>
            <a:ext cx="3057270" cy="88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There is a horizontal asymptote at </a:t>
            </a:r>
            <a:r>
              <a:rPr i="1"/>
              <a:t>y</a:t>
            </a:r>
            <a:r>
              <a:t> 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9400" y="3581400"/>
            <a:ext cx="8553450" cy="2457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400" y="309561"/>
            <a:ext cx="8963025" cy="24574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300"/>
            </a:pPr>
            <a:r>
              <a:t>Example 1 – </a:t>
            </a:r>
            <a:r>
              <a:rPr i="1"/>
              <a:t>Evaluating Exponential Functions</a:t>
            </a:r>
          </a:p>
        </p:txBody>
      </p:sp>
      <p:sp>
        <p:nvSpPr>
          <p:cNvPr id="103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sz="2538"/>
            </a:pPr>
            <a:r>
              <a:t>Try this on your calculator, but do not write it down.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sz="2538"/>
            </a:pP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sz="2538"/>
            </a:pPr>
            <a:r>
              <a:t>Use a calculator to evaluate each function at the indicated value of </a:t>
            </a:r>
            <a:r>
              <a:rPr i="1"/>
              <a:t>x</a:t>
            </a:r>
            <a:r>
              <a:t>.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sz="2538"/>
            </a:pP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sz="2538"/>
            </a:pPr>
            <a:r>
              <a:t>    </a:t>
            </a:r>
            <a:r>
              <a:rPr i="1"/>
              <a:t>Function 				  Value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="1" i="1" sz="2538"/>
            </a:pPr>
            <a:r>
              <a:t>a.</a:t>
            </a:r>
            <a:r>
              <a:rPr b="0"/>
              <a:t> f</a:t>
            </a:r>
            <a:r>
              <a:rPr b="0" sz="282"/>
              <a:t> </a:t>
            </a:r>
            <a:r>
              <a:rPr b="0" i="0"/>
              <a:t>(</a:t>
            </a:r>
            <a:r>
              <a:rPr b="0"/>
              <a:t>x</a:t>
            </a:r>
            <a:r>
              <a:rPr b="0" i="0"/>
              <a:t>) = 2</a:t>
            </a:r>
            <a:r>
              <a:rPr b="0" baseline="29872"/>
              <a:t>x				</a:t>
            </a:r>
            <a:r>
              <a:rPr b="0"/>
              <a:t>           x </a:t>
            </a:r>
            <a:r>
              <a:rPr b="0" i="0"/>
              <a:t>= –3.1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="1" baseline="29872" i="1" sz="2538"/>
            </a:pP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="1" i="1" sz="2538"/>
            </a:pPr>
            <a:r>
              <a:t>b.</a:t>
            </a:r>
            <a:r>
              <a:rPr b="0"/>
              <a:t> f</a:t>
            </a:r>
            <a:r>
              <a:rPr b="0" sz="282"/>
              <a:t> </a:t>
            </a:r>
            <a:r>
              <a:rPr b="0" i="0"/>
              <a:t>(</a:t>
            </a:r>
            <a:r>
              <a:rPr b="0"/>
              <a:t>x</a:t>
            </a:r>
            <a:r>
              <a:rPr b="0" i="0"/>
              <a:t>) = 2</a:t>
            </a:r>
            <a:r>
              <a:rPr b="0" i="0" sz="282"/>
              <a:t> </a:t>
            </a:r>
            <a:r>
              <a:rPr b="0" baseline="29872" i="0"/>
              <a:t>–</a:t>
            </a:r>
            <a:r>
              <a:rPr b="0" baseline="29872"/>
              <a:t>x				</a:t>
            </a:r>
            <a:r>
              <a:rPr b="0"/>
              <a:t>x </a:t>
            </a:r>
            <a:r>
              <a:rPr b="0" i="0"/>
              <a:t>= </a:t>
            </a:r>
            <a:r>
              <a:rPr b="0" i="0">
                <a:latin typeface="Symbol"/>
                <a:ea typeface="Symbol"/>
                <a:cs typeface="Symbol"/>
                <a:sym typeface="Symbol"/>
              </a:rPr>
              <a:t>p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aseline="29872" i="1" sz="2538"/>
            </a:pP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="1" i="1" sz="2538"/>
            </a:pPr>
            <a:r>
              <a:t>c.</a:t>
            </a:r>
            <a:r>
              <a:rPr b="0"/>
              <a:t> f</a:t>
            </a:r>
            <a:r>
              <a:rPr b="0" sz="282"/>
              <a:t> </a:t>
            </a:r>
            <a:r>
              <a:rPr b="0" i="0"/>
              <a:t>(</a:t>
            </a:r>
            <a:r>
              <a:rPr b="0"/>
              <a:t>x</a:t>
            </a:r>
            <a:r>
              <a:rPr b="0" i="0"/>
              <a:t>) = 0.6</a:t>
            </a:r>
            <a:r>
              <a:rPr b="0" baseline="29872"/>
              <a:t>x				</a:t>
            </a:r>
            <a:r>
              <a:rPr b="0"/>
              <a:t>x </a:t>
            </a:r>
            <a:r>
              <a:rPr b="0" i="0"/>
              <a:t>=</a:t>
            </a: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aseline="29872" sz="2538"/>
            </a:pPr>
          </a:p>
          <a:p>
            <a:pPr marL="0" indent="0" defTabSz="859536">
              <a:lnSpc>
                <a:spcPct val="80000"/>
              </a:lnSpc>
              <a:spcBef>
                <a:spcPts val="600"/>
              </a:spcBef>
              <a:buSzTx/>
              <a:buNone/>
              <a:tabLst>
                <a:tab pos="457200" algn="l"/>
                <a:tab pos="1409700" algn="l"/>
                <a:tab pos="1600200" algn="l"/>
              </a:tabLst>
              <a:defRPr b="1" i="1" sz="2538"/>
            </a:pPr>
            <a:r>
              <a:t>d.</a:t>
            </a:r>
            <a:r>
              <a:rPr b="0"/>
              <a:t> f</a:t>
            </a:r>
            <a:r>
              <a:rPr b="0" sz="282"/>
              <a:t> </a:t>
            </a:r>
            <a:r>
              <a:rPr b="0" i="0"/>
              <a:t>(</a:t>
            </a:r>
            <a:r>
              <a:rPr b="0"/>
              <a:t>x</a:t>
            </a:r>
            <a:r>
              <a:rPr b="0" i="0"/>
              <a:t>) = 1.05</a:t>
            </a:r>
            <a:r>
              <a:rPr b="0" baseline="29872" i="0"/>
              <a:t>2</a:t>
            </a:r>
            <a:r>
              <a:rPr b="0" baseline="29872"/>
              <a:t>x		</a:t>
            </a:r>
            <a:r>
              <a:rPr b="0"/>
              <a:t>x = </a:t>
            </a:r>
            <a:r>
              <a:rPr b="0" i="0"/>
              <a:t>12</a:t>
            </a:r>
          </a:p>
        </p:txBody>
      </p:sp>
      <p:pic>
        <p:nvPicPr>
          <p:cNvPr id="104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6856" y="5492396"/>
            <a:ext cx="246945" cy="5274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 1 – </a:t>
            </a:r>
            <a:r>
              <a:rPr i="1"/>
              <a:t>Solution</a:t>
            </a:r>
          </a:p>
        </p:txBody>
      </p:sp>
      <p:pic>
        <p:nvPicPr>
          <p:cNvPr id="107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1608667"/>
            <a:ext cx="8212667" cy="3757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6821" y="2286000"/>
            <a:ext cx="8667751" cy="3474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Picture 11" descr="Pictur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8583" y="3302000"/>
            <a:ext cx="8710085" cy="3527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Picture 12" descr="Picture 1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8583" y="4318001"/>
            <a:ext cx="8710085" cy="462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Picture 13" descr="Picture 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6821" y="5334000"/>
            <a:ext cx="8701263" cy="38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1" grpId="3"/>
      <p:bldP build="whole" bldLvl="1" animBg="1" rev="0" advAuto="0" spid="110" grpId="2"/>
      <p:bldP build="whole" bldLvl="1" animBg="1" rev="0" advAuto="0" spid="10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1075" y="1514475"/>
            <a:ext cx="4048125" cy="393606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1"/>
          <p:cNvSpPr txBox="1"/>
          <p:nvPr/>
        </p:nvSpPr>
        <p:spPr>
          <a:xfrm>
            <a:off x="198119" y="215900"/>
            <a:ext cx="7766082" cy="90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 u="sng">
                <a:solidFill>
                  <a:srgbClr val="FF00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Example 1</a:t>
            </a:r>
          </a:p>
          <a:p>
            <a:pPr>
              <a:defRPr sz="2700"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Graph y = 3</a:t>
            </a:r>
            <a:r>
              <a:rPr baseline="30000" i="1"/>
              <a:t>x</a:t>
            </a:r>
            <a:r>
              <a:t>.</a:t>
            </a:r>
          </a:p>
        </p:txBody>
      </p:sp>
      <p:graphicFrame>
        <p:nvGraphicFramePr>
          <p:cNvPr id="115" name="Table 2"/>
          <p:cNvGraphicFramePr/>
          <p:nvPr/>
        </p:nvGraphicFramePr>
        <p:xfrm>
          <a:off x="444500" y="1409700"/>
          <a:ext cx="2160652" cy="501408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764286"/>
                <a:gridCol w="1396365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FF0000"/>
                          </a:solidFill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6" name="TextBox 4"/>
          <p:cNvSpPr txBox="1"/>
          <p:nvPr/>
        </p:nvSpPr>
        <p:spPr>
          <a:xfrm>
            <a:off x="2763520" y="215899"/>
            <a:ext cx="3032761" cy="2108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Complete the table.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-3 for </a:t>
            </a:r>
            <a:r>
              <a:rPr i="1"/>
              <a:t>x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3</a:t>
            </a:r>
            <a:r>
              <a:rPr baseline="30000"/>
              <a:t>-3</a:t>
            </a:r>
          </a:p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1/27 or 0.04</a:t>
            </a:r>
          </a:p>
        </p:txBody>
      </p:sp>
      <p:sp>
        <p:nvSpPr>
          <p:cNvPr id="117" name="Straight Arrow Connector 6"/>
          <p:cNvSpPr/>
          <p:nvPr/>
        </p:nvSpPr>
        <p:spPr>
          <a:xfrm flipH="1" flipV="1">
            <a:off x="1955799" y="1139232"/>
            <a:ext cx="762001" cy="200054"/>
          </a:xfrm>
          <a:prstGeom prst="line">
            <a:avLst/>
          </a:prstGeom>
          <a:ln w="25400">
            <a:solidFill>
              <a:srgbClr val="98B955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18" name="TextBox 7"/>
          <p:cNvSpPr txBox="1"/>
          <p:nvPr/>
        </p:nvSpPr>
        <p:spPr>
          <a:xfrm>
            <a:off x="2763520" y="2436137"/>
            <a:ext cx="3413760" cy="482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Write 0.04 in the table</a:t>
            </a:r>
          </a:p>
        </p:txBody>
      </p:sp>
      <p:sp>
        <p:nvSpPr>
          <p:cNvPr id="119" name="TextBox 8"/>
          <p:cNvSpPr txBox="1"/>
          <p:nvPr/>
        </p:nvSpPr>
        <p:spPr>
          <a:xfrm>
            <a:off x="1468119" y="2057400"/>
            <a:ext cx="899162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0.04</a:t>
            </a:r>
          </a:p>
        </p:txBody>
      </p:sp>
      <p:sp>
        <p:nvSpPr>
          <p:cNvPr id="120" name="TextBox 9"/>
          <p:cNvSpPr txBox="1"/>
          <p:nvPr/>
        </p:nvSpPr>
        <p:spPr>
          <a:xfrm>
            <a:off x="2763520" y="2895600"/>
            <a:ext cx="3032761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Substitute -2 for </a:t>
            </a:r>
            <a:r>
              <a:rPr i="1"/>
              <a:t>x</a:t>
            </a:r>
          </a:p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3</a:t>
            </a:r>
            <a:r>
              <a:rPr baseline="30000"/>
              <a:t>-2</a:t>
            </a:r>
          </a:p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</a:t>
            </a:r>
            <a:r>
              <a:rPr i="1"/>
              <a:t>y</a:t>
            </a:r>
            <a:r>
              <a:t> = 1/9 or 0.1</a:t>
            </a:r>
          </a:p>
        </p:txBody>
      </p:sp>
      <p:sp>
        <p:nvSpPr>
          <p:cNvPr id="121" name="TextBox 10"/>
          <p:cNvSpPr txBox="1"/>
          <p:nvPr/>
        </p:nvSpPr>
        <p:spPr>
          <a:xfrm>
            <a:off x="1468119" y="2856131"/>
            <a:ext cx="818842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E46C0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0.1</a:t>
            </a:r>
          </a:p>
        </p:txBody>
      </p:sp>
      <p:sp>
        <p:nvSpPr>
          <p:cNvPr id="122" name="TextBox 11"/>
          <p:cNvSpPr txBox="1"/>
          <p:nvPr/>
        </p:nvSpPr>
        <p:spPr>
          <a:xfrm>
            <a:off x="2788920" y="6043374"/>
            <a:ext cx="6969760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Plot the points on the graph and connect the points with a smooth curve with arrows at both ends – </a:t>
            </a:r>
            <a:r>
              <a:rPr b="1" u="sng"/>
              <a:t>DO NOT CROSS THE </a:t>
            </a:r>
            <a:r>
              <a:rPr b="1" i="1" u="sng"/>
              <a:t>x</a:t>
            </a:r>
            <a:r>
              <a:rPr b="1" u="sng"/>
              <a:t>-axis</a:t>
            </a:r>
            <a:r>
              <a:rPr b="1"/>
              <a:t>!</a:t>
            </a:r>
          </a:p>
        </p:txBody>
      </p:sp>
      <p:sp>
        <p:nvSpPr>
          <p:cNvPr id="123" name="TextBox 12"/>
          <p:cNvSpPr txBox="1"/>
          <p:nvPr/>
        </p:nvSpPr>
        <p:spPr>
          <a:xfrm>
            <a:off x="2788920" y="4711005"/>
            <a:ext cx="3159761" cy="1295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Continue substituting numbers for </a:t>
            </a:r>
            <a:r>
              <a:rPr i="1"/>
              <a:t>x</a:t>
            </a:r>
            <a:r>
              <a:t> until the table is complete</a:t>
            </a:r>
          </a:p>
        </p:txBody>
      </p:sp>
      <p:sp>
        <p:nvSpPr>
          <p:cNvPr id="124" name="TextBox 13"/>
          <p:cNvSpPr txBox="1"/>
          <p:nvPr/>
        </p:nvSpPr>
        <p:spPr>
          <a:xfrm>
            <a:off x="1468119" y="3544668"/>
            <a:ext cx="818842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0.3</a:t>
            </a:r>
          </a:p>
        </p:txBody>
      </p:sp>
      <p:sp>
        <p:nvSpPr>
          <p:cNvPr id="125" name="TextBox 14"/>
          <p:cNvSpPr txBox="1"/>
          <p:nvPr/>
        </p:nvSpPr>
        <p:spPr>
          <a:xfrm>
            <a:off x="1781160" y="4255194"/>
            <a:ext cx="662321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26" name="TextBox 15"/>
          <p:cNvSpPr txBox="1"/>
          <p:nvPr/>
        </p:nvSpPr>
        <p:spPr>
          <a:xfrm>
            <a:off x="1781160" y="5027710"/>
            <a:ext cx="662321" cy="605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27" name="TextBox 16"/>
          <p:cNvSpPr txBox="1"/>
          <p:nvPr/>
        </p:nvSpPr>
        <p:spPr>
          <a:xfrm>
            <a:off x="1781160" y="5791200"/>
            <a:ext cx="662321" cy="605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9</a:t>
            </a:r>
          </a:p>
        </p:txBody>
      </p:sp>
      <p:sp>
        <p:nvSpPr>
          <p:cNvPr id="128" name="TextBox 17"/>
          <p:cNvSpPr txBox="1"/>
          <p:nvPr/>
        </p:nvSpPr>
        <p:spPr>
          <a:xfrm>
            <a:off x="2788920" y="4267200"/>
            <a:ext cx="3159761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Write 0.1 in the table</a:t>
            </a:r>
          </a:p>
        </p:txBody>
      </p:sp>
      <p:grpSp>
        <p:nvGrpSpPr>
          <p:cNvPr id="132" name="Group 33"/>
          <p:cNvGrpSpPr/>
          <p:nvPr/>
        </p:nvGrpSpPr>
        <p:grpSpPr>
          <a:xfrm>
            <a:off x="6039229" y="1534884"/>
            <a:ext cx="4091814" cy="4106427"/>
            <a:chOff x="0" y="0"/>
            <a:chExt cx="4091813" cy="4106426"/>
          </a:xfrm>
        </p:grpSpPr>
        <p:pic>
          <p:nvPicPr>
            <p:cNvPr id="129" name="Picture 2" descr="Picture 2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091814" cy="41064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0" name="Straight Arrow Connector 25"/>
            <p:cNvSpPr/>
            <p:nvPr/>
          </p:nvSpPr>
          <p:spPr>
            <a:xfrm flipV="1">
              <a:off x="2672970" y="217716"/>
              <a:ext cx="1" cy="76202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31" name="Straight Arrow Connector 32"/>
            <p:cNvSpPr/>
            <p:nvPr/>
          </p:nvSpPr>
          <p:spPr>
            <a:xfrm flipH="1">
              <a:off x="259969" y="3227615"/>
              <a:ext cx="101601" cy="2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10"/>
      <p:bldP build="whole" bldLvl="1" animBg="1" rev="0" advAuto="0" spid="117" grpId="2"/>
      <p:bldP build="whole" bldLvl="1" animBg="1" rev="0" advAuto="0" spid="128" grpId="7"/>
      <p:bldP build="whole" bldLvl="1" animBg="1" rev="0" advAuto="0" spid="120" grpId="5"/>
      <p:bldP build="whole" bldLvl="1" animBg="1" rev="0" advAuto="0" spid="116" grpId="1"/>
      <p:bldP build="whole" bldLvl="1" animBg="1" rev="0" advAuto="0" spid="119" grpId="4"/>
      <p:bldP build="whole" bldLvl="1" animBg="1" rev="0" advAuto="0" spid="132" grpId="14"/>
      <p:bldP build="whole" bldLvl="1" animBg="1" rev="0" advAuto="0" spid="124" grpId="9"/>
      <p:bldP build="whole" bldLvl="1" animBg="1" rev="0" advAuto="0" spid="123" grpId="8"/>
      <p:bldP build="whole" bldLvl="1" animBg="1" rev="0" advAuto="0" spid="118" grpId="3"/>
      <p:bldP build="whole" bldLvl="1" animBg="1" rev="0" advAuto="0" spid="122" grpId="13"/>
      <p:bldP build="whole" bldLvl="1" animBg="1" rev="0" advAuto="0" spid="127" grpId="12"/>
      <p:bldP build="whole" bldLvl="1" animBg="1" rev="0" advAuto="0" spid="126" grpId="11"/>
      <p:bldP build="whole" bldLvl="1" animBg="1" rev="0" advAuto="0" spid="121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"/>
          <p:cNvSpPr txBox="1"/>
          <p:nvPr/>
        </p:nvSpPr>
        <p:spPr>
          <a:xfrm>
            <a:off x="210819" y="215900"/>
            <a:ext cx="8985278" cy="90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700">
                <a:solidFill>
                  <a:srgbClr val="0093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</a:p>
          <a:p>
            <a:pPr>
              <a:tabLst>
                <a:tab pos="457200" algn="l"/>
                <a:tab pos="914400" algn="l"/>
              </a:tabLst>
              <a:defRPr b="1" sz="2700">
                <a:solidFill>
                  <a:srgbClr val="0093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	1.	</a:t>
            </a:r>
            <a:r>
              <a:rPr b="0">
                <a:solidFill>
                  <a:srgbClr val="000000"/>
                </a:solidFill>
              </a:rPr>
              <a:t>Graph y = 4</a:t>
            </a:r>
            <a:r>
              <a:rPr b="0" baseline="30000" i="1">
                <a:solidFill>
                  <a:srgbClr val="000000"/>
                </a:solidFill>
              </a:rPr>
              <a:t>x</a:t>
            </a:r>
            <a:r>
              <a:rPr b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137" name="Picture 2"/>
          <p:cNvGrpSpPr/>
          <p:nvPr/>
        </p:nvGrpSpPr>
        <p:grpSpPr>
          <a:xfrm>
            <a:off x="5842000" y="2120900"/>
            <a:ext cx="4203828" cy="4144772"/>
            <a:chOff x="0" y="0"/>
            <a:chExt cx="4203827" cy="4144771"/>
          </a:xfrm>
        </p:grpSpPr>
        <p:sp>
          <p:nvSpPr>
            <p:cNvPr id="135" name="Rectangle"/>
            <p:cNvSpPr/>
            <p:nvPr/>
          </p:nvSpPr>
          <p:spPr>
            <a:xfrm>
              <a:off x="0" y="0"/>
              <a:ext cx="4203828" cy="4144772"/>
            </a:xfrm>
            <a:prstGeom prst="rect">
              <a:avLst/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136" name="image11.png" descr="image11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203828" cy="41447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aphicFrame>
        <p:nvGraphicFramePr>
          <p:cNvPr id="138" name="Table 3"/>
          <p:cNvGraphicFramePr/>
          <p:nvPr/>
        </p:nvGraphicFramePr>
        <p:xfrm>
          <a:off x="1270000" y="1752600"/>
          <a:ext cx="2160652" cy="501408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764286"/>
                <a:gridCol w="1396365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3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13425" y="2133600"/>
            <a:ext cx="4219575" cy="41897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0" name="Table 5"/>
          <p:cNvGraphicFramePr/>
          <p:nvPr/>
        </p:nvGraphicFramePr>
        <p:xfrm>
          <a:off x="1270000" y="1752600"/>
          <a:ext cx="2160652" cy="501408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764286"/>
                <a:gridCol w="1396365"/>
              </a:tblGrid>
              <a:tr h="58254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x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i="1"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y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-3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0.06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-1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0.25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0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1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3863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latin typeface="Times New Roman - 36"/>
                          <a:ea typeface="Times New Roman - 36"/>
                          <a:cs typeface="Times New Roman - 36"/>
                          <a:sym typeface="Times New Roman - 36"/>
                        </a:rPr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6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</a:p>
                  </a:txBody>
                  <a:tcPr marL="45720" marR="45720" marT="45720" marB="45720" anchor="t" anchorCtr="0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1"/>
      <p:bldP build="whole" bldLvl="1" animBg="1" rev="0" advAuto="0" spid="139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9400" y="381000"/>
            <a:ext cx="9220200" cy="5991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B0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"/>
          <p:cNvSpPr txBox="1"/>
          <p:nvPr/>
        </p:nvSpPr>
        <p:spPr>
          <a:xfrm>
            <a:off x="231012" y="879692"/>
            <a:ext cx="9697975" cy="672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800" u="sng">
                <a:solidFill>
                  <a:srgbClr val="C000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Transformations</a:t>
            </a:r>
          </a:p>
          <a:p>
            <a:pPr>
              <a:defRPr b="1" sz="4800" u="sng">
                <a:solidFill>
                  <a:srgbClr val="C000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</a:p>
          <a:p>
            <a:pPr>
              <a:defRPr sz="4800">
                <a:solidFill>
                  <a:srgbClr val="C00000"/>
                </a:solidFill>
                <a:latin typeface="Times New Roman - 36"/>
                <a:ea typeface="Times New Roman - 36"/>
                <a:cs typeface="Times New Roman - 36"/>
                <a:sym typeface="Times New Roman - 36"/>
              </a:defRPr>
            </a:pPr>
            <a:r>
              <a:t>The graph of </a:t>
            </a:r>
            <a:r>
              <a:rPr i="1"/>
              <a:t>f</a:t>
            </a:r>
            <a:r>
              <a:t>(</a:t>
            </a:r>
            <a:r>
              <a:rPr i="1"/>
              <a:t>x</a:t>
            </a:r>
            <a:r>
              <a:t>) = </a:t>
            </a:r>
            <a:r>
              <a:rPr i="1"/>
              <a:t>b</a:t>
            </a:r>
            <a:r>
              <a:rPr baseline="30000" i="1"/>
              <a:t> </a:t>
            </a:r>
            <a:r>
              <a:t> represents a parent graph of the exponential functions.  The same techniques used to transform the graphs of other functions we have studied can be applied to the graphs of exponential functions.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4351020" y="1219200"/>
            <a:ext cx="365761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