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eg" ContentType="image/jpe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mbria"/>
        <a:ea typeface="Cambria"/>
        <a:cs typeface="Cambria"/>
        <a:sym typeface="Cambri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mbria"/>
          <a:ea typeface="Cambria"/>
          <a:cs typeface="Cambr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mbria"/>
          <a:ea typeface="Cambria"/>
          <a:cs typeface="Cambr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1" name="Shape 10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2400"/>
            </a:lvl1pPr>
          </a:lstStyle>
          <a:p>
            <a:pPr/>
            <a:r>
              <a:t>Chapter 6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much work will be done the last week of school?</a:t>
            </a:r>
          </a:p>
          <a:p>
            <a:pPr/>
            <a:r>
              <a:t>Formula is 2</a:t>
            </a:r>
            <a:r>
              <a:rPr baseline="30000"/>
              <a:t>n-1</a:t>
            </a:r>
          </a:p>
          <a:p>
            <a:pPr/>
            <a:r>
              <a:t>Plug in 36: 2</a:t>
            </a:r>
            <a:r>
              <a:rPr baseline="30000"/>
              <a:t>36-1</a:t>
            </a:r>
            <a:r>
              <a:t> = 3.436x10</a:t>
            </a:r>
            <a:r>
              <a:rPr baseline="30000"/>
              <a:t>10</a:t>
            </a:r>
            <a:r>
              <a:t> seconds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9544371.769 hours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397682.157 days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1088.8 years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6" name="Shape 14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32943" indent="-232943">
              <a:buSzPct val="100000"/>
              <a:buAutoNum type="alphaLcParenR" startAt="1"/>
            </a:pPr>
            <a:r>
              <a:t>Base is 1.01 &gt; 1 growth</a:t>
            </a:r>
          </a:p>
          <a:p>
            <a:pPr marL="232943" indent="-232943">
              <a:buSzPct val="100000"/>
              <a:buAutoNum type="alphaLcParenR" startAt="1"/>
            </a:pPr>
            <a:r>
              <a:t>1.01 = 1 + r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0.01 = r = 1%</a:t>
            </a:r>
          </a:p>
          <a:p>
            <a:pPr marL="232943" indent="-232943">
              <a:buSzPct val="100000"/>
              <a:buAutoNum type="alphaLcParenR" startAt="1"/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:br/>
            <a:br/>
            <a:br/>
            <a:br/>
            <a:r>
              <a:rPr>
                <a:latin typeface="+mj-lt"/>
                <a:ea typeface="+mj-ea"/>
                <a:cs typeface="+mj-cs"/>
                <a:sym typeface="Calibri"/>
              </a:rPr>
              <a:t>about 6.2 years since the beginning of the decade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1" name="Shape 15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32943" indent="-232943">
              <a:buSzPct val="100000"/>
              <a:buAutoNum type="alphaLcParenR" startAt="1"/>
            </a:pPr>
            <a:r>
              <a:t>Base = 0.65 &lt; 1 decay</a:t>
            </a:r>
          </a:p>
          <a:p>
            <a:pPr marL="232943" indent="-232943">
              <a:buSzPct val="100000"/>
              <a:buAutoNum type="alphaLcParenR" startAt="1"/>
            </a:pPr>
            <a:r>
              <a:t>0.65 = 1 – r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-0.35 = -r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r = 0.35 = 35%</a:t>
            </a:r>
          </a:p>
          <a:p>
            <a:pPr marL="232943" indent="-232943">
              <a:buSzPct val="100000"/>
              <a:buAutoNum type="alphaLcParenR" startAt="1"/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:br/>
            <a:br/>
            <a:br/>
            <a:br/>
            <a:r>
              <a:rPr>
                <a:latin typeface="+mj-lt"/>
                <a:ea typeface="+mj-ea"/>
                <a:cs typeface="+mj-cs"/>
                <a:sym typeface="Calibri"/>
              </a:rPr>
              <a:t>about 3.2 years after it was purchased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2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0" y="1503484"/>
            <a:ext cx="12192000" cy="498939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xfrm>
            <a:off x="0" y="1503484"/>
            <a:ext cx="12192000" cy="498939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794238" y="108744"/>
            <a:ext cx="10515601" cy="285273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1850" y="3587262"/>
            <a:ext cx="10515600" cy="290561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half" idx="1"/>
          </p:nvPr>
        </p:nvSpPr>
        <p:spPr>
          <a:xfrm>
            <a:off x="0" y="1433145"/>
            <a:ext cx="6019800" cy="505973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0" y="5554"/>
            <a:ext cx="12192000" cy="13255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0" y="1478939"/>
            <a:ext cx="5952026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/>
          <p:nvPr>
            <p:ph type="body" sz="quarter" idx="21"/>
          </p:nvPr>
        </p:nvSpPr>
        <p:spPr>
          <a:xfrm>
            <a:off x="6126650" y="1478939"/>
            <a:ext cx="6065350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2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36927" y="6540817"/>
            <a:ext cx="272912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1" spc="0" strike="noStrike" sz="4400" u="none">
          <a:solidFill>
            <a:srgbClr val="8FAADC"/>
          </a:solidFill>
          <a:uFillTx/>
          <a:latin typeface="Harlow Solid Italic"/>
          <a:ea typeface="Harlow Solid Italic"/>
          <a:cs typeface="Harlow Solid Italic"/>
          <a:sym typeface="Harlow Solid Italic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1pPr>
      <a:lvl2pPr marL="685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2pPr>
      <a:lvl3pPr marL="1143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3pPr>
      <a:lvl4pPr marL="1600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4pPr>
      <a:lvl5pPr marL="20574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mbr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g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g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/>
          <p:nvPr>
            <p:ph type="ctrTitle"/>
          </p:nvPr>
        </p:nvSpPr>
        <p:spPr>
          <a:xfrm>
            <a:off x="1524000" y="-17326"/>
            <a:ext cx="9144000" cy="1784973"/>
          </a:xfrm>
          <a:prstGeom prst="rect">
            <a:avLst/>
          </a:prstGeom>
        </p:spPr>
        <p:txBody>
          <a:bodyPr/>
          <a:lstStyle/>
          <a:p>
            <a:pPr defTabSz="886968">
              <a:defRPr sz="5820">
                <a:solidFill>
                  <a:srgbClr val="FF0000"/>
                </a:solidFill>
              </a:defRPr>
            </a:pPr>
            <a:r>
              <a:t>Exponential Growth</a:t>
            </a:r>
            <a:br/>
            <a:r>
              <a:t>and Decay Functions</a:t>
            </a:r>
          </a:p>
        </p:txBody>
      </p:sp>
      <p:sp>
        <p:nvSpPr>
          <p:cNvPr id="104" name="Subtitle 2"/>
          <p:cNvSpPr txBox="1"/>
          <p:nvPr>
            <p:ph type="subTitle" sz="quarter" idx="1"/>
          </p:nvPr>
        </p:nvSpPr>
        <p:spPr>
          <a:xfrm>
            <a:off x="1524000" y="5073029"/>
            <a:ext cx="9144000" cy="1655762"/>
          </a:xfrm>
          <a:prstGeom prst="rect">
            <a:avLst/>
          </a:prstGeom>
        </p:spPr>
        <p:txBody>
          <a:bodyPr/>
          <a:lstStyle/>
          <a:p>
            <a:pPr>
              <a:defRPr b="1" sz="3600">
                <a:solidFill>
                  <a:srgbClr val="FF0000"/>
                </a:solidFill>
              </a:defRPr>
            </a:pPr>
            <a:r>
              <a:t>Letterman</a:t>
            </a:r>
          </a:p>
          <a:p>
            <a:pPr>
              <a:defRPr b="1" sz="3600">
                <a:solidFill>
                  <a:srgbClr val="FF0000"/>
                </a:solidFill>
              </a:defRPr>
            </a:pPr>
            <a:r>
              <a:t>Lesson 38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ntent Placeholder 2"/>
          <p:cNvSpPr txBox="1"/>
          <p:nvPr>
            <p:ph type="body" sz="half" idx="1"/>
          </p:nvPr>
        </p:nvSpPr>
        <p:spPr>
          <a:xfrm>
            <a:off x="0" y="1433145"/>
            <a:ext cx="6019800" cy="505973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Exponential </a:t>
            </a:r>
            <a:r>
              <a:rPr u="sng"/>
              <a:t>Growth</a:t>
            </a:r>
            <a:r>
              <a:t> Model </a:t>
            </a:r>
            <a:r>
              <a:rPr>
                <a:solidFill>
                  <a:srgbClr val="FFFFFF"/>
                </a:solidFill>
              </a:rPr>
              <a:t>(word problems)</a:t>
            </a:r>
            <a:endParaRPr>
              <a:solidFill>
                <a:srgbClr val="FFFFFF"/>
              </a:solidFill>
            </a:endParaRPr>
          </a:p>
          <a:p>
            <a:pPr lvl="1">
              <a:spcBef>
                <a:spcPts val="500"/>
              </a:spcBef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𝑎</m:t>
                  </m:r>
                  <m:sSup>
                    <m:e>
                      <m:d>
                        <m:dPr>
                          <m:ctrlP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e>
                    <m:sup>
                      <m:r>
                        <a:rPr xmlns:a="http://schemas.openxmlformats.org/drawingml/2006/main" sz="2950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sup>
                  </m:sSup>
                </m:oMath>
              </m:oMathPara>
            </a14:m>
          </a:p>
          <a:p>
            <a:pPr lvl="2">
              <a:spcBef>
                <a:spcPts val="500"/>
              </a:spcBef>
              <a:defRPr i="1"/>
            </a:pPr>
            <a:r>
              <a:t>y</a:t>
            </a:r>
            <a:r>
              <a:rPr i="0"/>
              <a:t> = current amount</a:t>
            </a:r>
            <a:endParaRPr i="0"/>
          </a:p>
          <a:p>
            <a:pPr lvl="2">
              <a:spcBef>
                <a:spcPts val="500"/>
              </a:spcBef>
              <a:defRPr i="1"/>
            </a:pPr>
            <a:r>
              <a:t>a</a:t>
            </a:r>
            <a:r>
              <a:rPr i="0"/>
              <a:t> = initial amount</a:t>
            </a:r>
            <a:endParaRPr i="0"/>
          </a:p>
          <a:p>
            <a:pPr lvl="2">
              <a:spcBef>
                <a:spcPts val="500"/>
              </a:spcBef>
              <a:defRPr i="1"/>
            </a:pPr>
            <a:r>
              <a:t>r</a:t>
            </a:r>
            <a:r>
              <a:rPr i="0"/>
              <a:t> = growth percent</a:t>
            </a:r>
            <a:endParaRPr i="0"/>
          </a:p>
          <a:p>
            <a:pPr lvl="2">
              <a:spcBef>
                <a:spcPts val="500"/>
              </a:spcBef>
            </a:pPr>
            <a:r>
              <a:t>1 + </a:t>
            </a:r>
            <a:r>
              <a:rPr i="1"/>
              <a:t>r</a:t>
            </a:r>
            <a:r>
              <a:t> = growth factor</a:t>
            </a:r>
          </a:p>
          <a:p>
            <a:pPr lvl="2">
              <a:spcBef>
                <a:spcPts val="500"/>
              </a:spcBef>
              <a:defRPr i="1"/>
            </a:pPr>
            <a:r>
              <a:t>t</a:t>
            </a:r>
            <a:r>
              <a:rPr i="0"/>
              <a:t> = time</a:t>
            </a:r>
          </a:p>
        </p:txBody>
      </p:sp>
      <p:sp>
        <p:nvSpPr>
          <p:cNvPr id="140" name="Content Placeholder 3"/>
          <p:cNvSpPr txBox="1"/>
          <p:nvPr/>
        </p:nvSpPr>
        <p:spPr>
          <a:xfrm>
            <a:off x="6217920" y="1433145"/>
            <a:ext cx="5928360" cy="5059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solidFill>
                  <a:schemeClr val="accent4"/>
                </a:solidFill>
              </a:defRPr>
            </a:pPr>
            <a:r>
              <a:t>Exponential </a:t>
            </a:r>
            <a:r>
              <a:rPr u="sng"/>
              <a:t>Decay</a:t>
            </a:r>
            <a:r>
              <a:t> Model </a:t>
            </a:r>
            <a:r>
              <a:rPr>
                <a:solidFill>
                  <a:srgbClr val="FFFFFF"/>
                </a:solidFill>
              </a:rPr>
              <a:t>(word problems)</a:t>
            </a:r>
            <a:endParaRPr>
              <a:solidFill>
                <a:srgbClr val="FFFFFF"/>
              </a:solidFill>
            </a:endParaRPr>
          </a:p>
          <a:p>
            <a:pPr lvl="1" marL="6858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800">
                <a:solidFill>
                  <a:srgbClr val="FFFFFF"/>
                </a:solidFill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𝑦</m:t>
                  </m:r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𝑎</m:t>
                  </m:r>
                  <m:sSup>
                    <m:e>
                      <m:d>
                        <m:dPr>
                          <m:ctrlP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xmlns:a="http://schemas.openxmlformats.org/drawingml/2006/main" sz="29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e>
                    <m:sup>
                      <m:r>
                        <a:rPr xmlns:a="http://schemas.openxmlformats.org/drawingml/2006/main" sz="2950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sup>
                  </m:sSup>
                </m:oMath>
              </m:oMathPara>
            </a14:m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i="1" sz="2800">
                <a:solidFill>
                  <a:srgbClr val="FFFFFF"/>
                </a:solidFill>
              </a:defRPr>
            </a:pPr>
            <a:r>
              <a:t>y</a:t>
            </a:r>
            <a:r>
              <a:rPr i="0"/>
              <a:t> = current amount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i="1" sz="2800">
                <a:solidFill>
                  <a:srgbClr val="FFFFFF"/>
                </a:solidFill>
              </a:defRPr>
            </a:pPr>
            <a:r>
              <a:t>a</a:t>
            </a:r>
            <a:r>
              <a:rPr i="0"/>
              <a:t> = initial amount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i="1" sz="2800">
                <a:solidFill>
                  <a:srgbClr val="FFFFFF"/>
                </a:solidFill>
              </a:defRPr>
            </a:pPr>
            <a:r>
              <a:t>r</a:t>
            </a:r>
            <a:r>
              <a:rPr i="0"/>
              <a:t> = decay percent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800">
                <a:solidFill>
                  <a:srgbClr val="FFFFFF"/>
                </a:solidFill>
              </a:defRPr>
            </a:pPr>
            <a:r>
              <a:t>1 – </a:t>
            </a:r>
            <a:r>
              <a:rPr i="1"/>
              <a:t>r</a:t>
            </a:r>
            <a:r>
              <a:t> = decay factor</a:t>
            </a:r>
          </a:p>
          <a:p>
            <a:pPr lvl="2"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i="1" sz="2800">
                <a:solidFill>
                  <a:srgbClr val="FFFFFF"/>
                </a:solidFill>
              </a:defRPr>
            </a:pPr>
            <a:r>
              <a:t>t</a:t>
            </a:r>
            <a:r>
              <a:rPr i="0"/>
              <a:t> = time</a:t>
            </a:r>
          </a:p>
        </p:txBody>
      </p:sp>
      <p:sp>
        <p:nvSpPr>
          <p:cNvPr id="141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 defTabSz="868680">
              <a:defRPr sz="5130">
                <a:solidFill>
                  <a:srgbClr val="FF0000"/>
                </a:solidFill>
              </a:defRPr>
            </a:lvl1pPr>
          </a:lstStyle>
          <a:p>
            <a:pPr/>
            <a:r>
              <a:t>Exponential Growth and Decay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0" grpId="2"/>
      <p:bldP build="p" bldLvl="1" animBg="1" rev="0" advAuto="0" spid="13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spcBef>
                <a:spcPts val="500"/>
              </a:spcBef>
            </a:pPr>
            <a:r>
              <a:t>The population </a:t>
            </a:r>
            <a:r>
              <a:rPr i="1"/>
              <a:t>P</a:t>
            </a:r>
            <a:r>
              <a:t> (in millions) of Peru during a recent decade can be approximated by </a:t>
            </a:r>
            <a14:m>
              <m:oMath>
                <m:r>
                  <a:rPr xmlns:a="http://schemas.openxmlformats.org/drawingml/2006/main" sz="290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𝑃</m:t>
                </m:r>
                <m:r>
                  <a:rPr xmlns:a="http://schemas.openxmlformats.org/drawingml/2006/main" sz="290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0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28.22</m:t>
                </m:r>
                <m:sSup>
                  <m:e>
                    <m:d>
                      <m:dPr>
                        <m:ctrlPr>
                          <a:rPr xmlns:a="http://schemas.openxmlformats.org/drawingml/2006/main" sz="2900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xmlns:a="http://schemas.openxmlformats.org/drawingml/2006/main" sz="2900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1.01</m:t>
                        </m:r>
                      </m:e>
                    </m:d>
                  </m:e>
                  <m:sup>
                    <m:r>
                      <a:rPr xmlns:a="http://schemas.openxmlformats.org/drawingml/2006/main" sz="2900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sup>
                </m:sSup>
              </m:oMath>
            </a14:m>
            <a:r>
              <a:t>, where </a:t>
            </a:r>
            <a:r>
              <a:rPr i="1"/>
              <a:t>t</a:t>
            </a:r>
            <a:r>
              <a:t> is the number of years since the beginning of the decade.</a:t>
            </a:r>
          </a:p>
          <a:p>
            <a:pPr lvl="1">
              <a:spcBef>
                <a:spcPts val="500"/>
              </a:spcBef>
            </a:pPr>
            <a:r>
              <a:t>(a) Determine whether the model represents exponential growth or decay</a:t>
            </a:r>
          </a:p>
          <a:p>
            <a:pPr lvl="1">
              <a:spcBef>
                <a:spcPts val="500"/>
              </a:spcBef>
            </a:pPr>
          </a:p>
          <a:p>
            <a:pPr lvl="1">
              <a:spcBef>
                <a:spcPts val="500"/>
              </a:spcBef>
            </a:pPr>
            <a:r>
              <a:t>(b) identify the annual percent increase or decrease in population</a:t>
            </a:r>
          </a:p>
          <a:p>
            <a:pPr lvl="1">
              <a:spcBef>
                <a:spcPts val="500"/>
              </a:spcBef>
            </a:pPr>
          </a:p>
          <a:p>
            <a:pPr lvl="1">
              <a:spcBef>
                <a:spcPts val="500"/>
              </a:spcBef>
            </a:pPr>
            <a:r>
              <a:t>(c) Estimate when the population was about 30 million</a:t>
            </a:r>
          </a:p>
        </p:txBody>
      </p:sp>
      <p:sp>
        <p:nvSpPr>
          <p:cNvPr id="144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 defTabSz="868680">
              <a:defRPr sz="5130">
                <a:solidFill>
                  <a:srgbClr val="FF0000"/>
                </a:solidFill>
              </a:defRPr>
            </a:lvl1pPr>
          </a:lstStyle>
          <a:p>
            <a:pPr/>
            <a:r>
              <a:t>Exponential Growth and Decay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value of a mountain bike </a:t>
            </a:r>
            <a:r>
              <a:rPr i="1"/>
              <a:t>y</a:t>
            </a:r>
            <a:r>
              <a:t> (in dollars) can be approximated by the model </a:t>
            </a:r>
            <a14:m>
              <m:oMath>
                <m:r>
                  <a:rPr xmlns:a="http://schemas.openxmlformats.org/drawingml/2006/main" sz="305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𝑦</m:t>
                </m:r>
                <m:r>
                  <a:rPr xmlns:a="http://schemas.openxmlformats.org/drawingml/2006/main" sz="305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50" i="1">
                    <a:solidFill>
                      <a:srgbClr val="FFFFFF"/>
                    </a:solidFill>
                    <a:latin typeface="Cambria Math" panose="02040503050406030204" pitchFamily="18" charset="0"/>
                  </a:rPr>
                  <m:t>200</m:t>
                </m:r>
                <m:sSup>
                  <m:e>
                    <m:d>
                      <m:dPr>
                        <m:ctrlPr>
                          <a:rPr xmlns:a="http://schemas.openxmlformats.org/drawingml/2006/main" sz="3050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xmlns:a="http://schemas.openxmlformats.org/drawingml/2006/main" sz="3050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0.65</m:t>
                        </m:r>
                      </m:e>
                    </m:d>
                  </m:e>
                  <m:sup>
                    <m:r>
                      <a:rPr xmlns:a="http://schemas.openxmlformats.org/drawingml/2006/main" sz="3050" i="1">
                        <a:solidFill>
                          <a:srgbClr val="FFFF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sup>
                </m:sSup>
              </m:oMath>
            </a14:m>
            <a:r>
              <a:t>, where </a:t>
            </a:r>
            <a:r>
              <a:rPr i="1"/>
              <a:t>t</a:t>
            </a:r>
            <a:r>
              <a:t> is the number of years since the bike was purchased.</a:t>
            </a:r>
          </a:p>
          <a:p>
            <a:pPr/>
            <a:r>
              <a:t>(a) Determine whether the model represents exponential growth or decay</a:t>
            </a:r>
          </a:p>
          <a:p>
            <a:pPr/>
          </a:p>
          <a:p>
            <a:pPr/>
            <a:r>
              <a:t>(b) Identify the annual percent increase or decrease</a:t>
            </a:r>
          </a:p>
          <a:p>
            <a:pPr/>
          </a:p>
          <a:p>
            <a:pPr/>
            <a:r>
              <a:t>(c) Estimate when the value of the bike will be $50</a:t>
            </a:r>
          </a:p>
        </p:txBody>
      </p:sp>
      <p:sp>
        <p:nvSpPr>
          <p:cNvPr id="149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 defTabSz="868680">
              <a:defRPr sz="5130">
                <a:solidFill>
                  <a:srgbClr val="FF0000"/>
                </a:solidFill>
              </a:defRPr>
            </a:lvl1pPr>
          </a:lstStyle>
          <a:p>
            <a:pPr/>
            <a:r>
              <a:t>Exponential Growth and Decay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ontent Placeholder 2"/>
          <p:cNvSpPr txBox="1"/>
          <p:nvPr>
            <p:ph type="body" sz="half" idx="1"/>
          </p:nvPr>
        </p:nvSpPr>
        <p:spPr>
          <a:xfrm>
            <a:off x="0" y="1433145"/>
            <a:ext cx="6019800" cy="505973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Compound Interest</a:t>
            </a:r>
          </a:p>
          <a:p>
            <a:pPr>
              <a:defRPr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𝐴</m:t>
                  </m:r>
                  <m:r>
                    <a:rPr xmlns:a="http://schemas.openxmlformats.org/drawingml/2006/main" sz="37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50" i="1">
                      <a:solidFill>
                        <a:srgbClr val="FFFFFF"/>
                      </a:solidFill>
                      <a:latin typeface="Cambria Math" panose="02040503050406030204" pitchFamily="18" charset="0"/>
                    </a:rPr>
                    <m:t>𝑃</m:t>
                  </m:r>
                  <m:sSup>
                    <m:e>
                      <m:d>
                        <m:dPr>
                          <m:ctrlPr>
                            <a:rPr xmlns:a="http://schemas.openxmlformats.org/drawingml/2006/main" sz="37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37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xmlns:a="http://schemas.openxmlformats.org/drawingml/2006/main" sz="3750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r>
                                <a:rPr xmlns:a="http://schemas.openxmlformats.org/drawingml/2006/main" sz="3750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r>
                                <a:rPr xmlns:a="http://schemas.openxmlformats.org/drawingml/2006/main" sz="3750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xmlns:a="http://schemas.openxmlformats.org/drawingml/2006/main" sz="3750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sup>
                  </m:sSup>
                </m:oMath>
              </m:oMathPara>
            </a14:m>
          </a:p>
          <a:p>
            <a:pPr lvl="1">
              <a:spcBef>
                <a:spcPts val="500"/>
              </a:spcBef>
              <a:defRPr i="1"/>
            </a:pPr>
            <a:r>
              <a:t>A</a:t>
            </a:r>
            <a:r>
              <a:rPr i="0"/>
              <a:t> = amount at time </a:t>
            </a:r>
            <a:r>
              <a:t>t</a:t>
            </a:r>
          </a:p>
          <a:p>
            <a:pPr lvl="1">
              <a:spcBef>
                <a:spcPts val="500"/>
              </a:spcBef>
              <a:defRPr i="1"/>
            </a:pPr>
            <a:r>
              <a:t>P</a:t>
            </a:r>
            <a:r>
              <a:rPr i="0"/>
              <a:t> = principle (initial amount)</a:t>
            </a:r>
            <a:endParaRPr i="0"/>
          </a:p>
          <a:p>
            <a:pPr lvl="1">
              <a:spcBef>
                <a:spcPts val="500"/>
              </a:spcBef>
              <a:defRPr i="1"/>
            </a:pPr>
            <a:r>
              <a:t>r</a:t>
            </a:r>
            <a:r>
              <a:rPr i="0"/>
              <a:t> = annual rate</a:t>
            </a:r>
            <a:endParaRPr i="0"/>
          </a:p>
          <a:p>
            <a:pPr lvl="1">
              <a:spcBef>
                <a:spcPts val="500"/>
              </a:spcBef>
              <a:defRPr i="1"/>
            </a:pPr>
            <a:r>
              <a:t>n</a:t>
            </a:r>
            <a:r>
              <a:rPr i="0"/>
              <a:t> = number of times interest is compounded per year</a:t>
            </a:r>
          </a:p>
        </p:txBody>
      </p:sp>
      <p:sp>
        <p:nvSpPr>
          <p:cNvPr id="154" name="Content Placeholder 3"/>
          <p:cNvSpPr txBox="1"/>
          <p:nvPr/>
        </p:nvSpPr>
        <p:spPr>
          <a:xfrm>
            <a:off x="6217920" y="1433145"/>
            <a:ext cx="5928360" cy="50597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solidFill>
                  <a:srgbClr val="FFFFFF"/>
                </a:solidFill>
              </a:defRPr>
            </a:pPr>
            <a:r>
              <a:t>Find the balance in the account earning compound interest after 6 years when the principal is $3500.</a:t>
            </a:r>
            <a:br/>
            <a:r>
              <a:rPr i="1"/>
              <a:t>r</a:t>
            </a:r>
            <a:r>
              <a:t> = 2.16%, compounded quarterly</a:t>
            </a:r>
          </a:p>
        </p:txBody>
      </p:sp>
      <p:sp>
        <p:nvSpPr>
          <p:cNvPr id="155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 defTabSz="868680">
              <a:defRPr sz="5130">
                <a:solidFill>
                  <a:srgbClr val="FF0000"/>
                </a:solidFill>
              </a:defRPr>
            </a:lvl1pPr>
          </a:lstStyle>
          <a:p>
            <a:pPr/>
            <a:r>
              <a:t>Exponential Growth and Decay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4" grpId="2"/>
      <p:bldP build="p" bldLvl="5" animBg="1" rev="0" advAuto="0" spid="15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8000"/>
            </a:lvl1pPr>
          </a:lstStyle>
          <a:p>
            <a:pPr/>
            <a:r>
              <a:t>Welcome Ritual</a:t>
            </a:r>
          </a:p>
        </p:txBody>
      </p:sp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0" y="2391380"/>
            <a:ext cx="12192000" cy="351909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8000"/>
            </a:lvl1pPr>
          </a:lstStyle>
          <a:p>
            <a:pPr/>
            <a:r>
              <a:t>What is something that you have had to work to get better at in your life?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FF0000"/>
                </a:solidFill>
              </a:defRPr>
            </a:lvl1pPr>
          </a:lstStyle>
          <a:p>
            <a:pPr/>
            <a:r>
              <a:t>Ball Bounce Exploration</a:t>
            </a:r>
          </a:p>
        </p:txBody>
      </p:sp>
      <p:sp>
        <p:nvSpPr>
          <p:cNvPr id="112" name="Content Placeholder 4"/>
          <p:cNvSpPr txBox="1"/>
          <p:nvPr>
            <p:ph type="body" sz="half" idx="1"/>
          </p:nvPr>
        </p:nvSpPr>
        <p:spPr>
          <a:xfrm>
            <a:off x="0" y="1503484"/>
            <a:ext cx="12192000" cy="2684204"/>
          </a:xfrm>
          <a:prstGeom prst="rect">
            <a:avLst/>
          </a:prstGeom>
        </p:spPr>
        <p:txBody>
          <a:bodyPr/>
          <a:lstStyle/>
          <a:p>
            <a:pPr/>
            <a:r>
              <a:t>If we drop a tennis ball from 2,000 meters how high would it bounce? </a:t>
            </a:r>
          </a:p>
          <a:p>
            <a:pPr/>
            <a:r>
              <a:t>How many bounces would it be before the height is less than 1000m?</a:t>
            </a:r>
          </a:p>
          <a:p>
            <a:pPr/>
            <a:r>
              <a:t>Less than 500m?</a:t>
            </a:r>
          </a:p>
          <a:p>
            <a:pPr/>
            <a:r>
              <a:t>Less than 100m?</a:t>
            </a:r>
          </a:p>
          <a:p>
            <a:pPr/>
            <a:r>
              <a:t>Less than 10m?</a:t>
            </a:r>
          </a:p>
        </p:txBody>
      </p:sp>
      <p:pic>
        <p:nvPicPr>
          <p:cNvPr id="11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20278" y="2421005"/>
            <a:ext cx="8971723" cy="50465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Content Placeholder 5" descr="Content Placeholder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67213"/>
          <a:stretch>
            <a:fillRect/>
          </a:stretch>
        </p:blipFill>
        <p:spPr>
          <a:xfrm>
            <a:off x="0" y="2209800"/>
            <a:ext cx="12192000" cy="2819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FF0000"/>
                </a:solidFill>
              </a:defRPr>
            </a:lvl1pPr>
          </a:lstStyle>
          <a:p>
            <a:pPr/>
            <a:r>
              <a:t>Homework Exploration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/>
          <a:p>
            <a:pPr/>
            <a:r>
              <a:t>8-1 Exponential Growth</a:t>
            </a:r>
          </a:p>
        </p:txBody>
      </p:sp>
      <p:pic>
        <p:nvPicPr>
          <p:cNvPr id="119" name="Content Placeholder 5" descr="Content Placeholder 5"/>
          <p:cNvPicPr>
            <a:picLocks noChangeAspect="1"/>
          </p:cNvPicPr>
          <p:nvPr/>
        </p:nvPicPr>
        <p:blipFill>
          <a:blip r:embed="rId3">
            <a:extLst/>
          </a:blip>
          <a:srcRect l="0" t="33958" r="33334" b="468"/>
          <a:stretch>
            <a:fillRect/>
          </a:stretch>
        </p:blipFill>
        <p:spPr>
          <a:xfrm>
            <a:off x="-1" y="0"/>
            <a:ext cx="12192001" cy="68427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6"/>
          <p:cNvGrpSpPr/>
          <p:nvPr/>
        </p:nvGrpSpPr>
        <p:grpSpPr>
          <a:xfrm>
            <a:off x="3352800" y="23249"/>
            <a:ext cx="5689600" cy="6834754"/>
            <a:chOff x="0" y="0"/>
            <a:chExt cx="5689600" cy="6834753"/>
          </a:xfrm>
        </p:grpSpPr>
        <p:pic>
          <p:nvPicPr>
            <p:cNvPr id="123" name="Content Placeholder 5" descr="Content Placeholder 5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7222" t="33958" r="1" b="467"/>
            <a:stretch>
              <a:fillRect/>
            </a:stretch>
          </p:blipFill>
          <p:spPr>
            <a:xfrm>
              <a:off x="0" y="0"/>
              <a:ext cx="5689600" cy="68347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4" name="Rectangle 5"/>
            <p:cNvSpPr/>
            <p:nvPr/>
          </p:nvSpPr>
          <p:spPr>
            <a:xfrm>
              <a:off x="3883377" y="367278"/>
              <a:ext cx="1264356" cy="2286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" name="TextBox 4"/>
            <p:cNvSpPr txBox="1"/>
            <p:nvPr/>
          </p:nvSpPr>
          <p:spPr>
            <a:xfrm>
              <a:off x="3804920" y="322240"/>
              <a:ext cx="1443849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1600">
                  <a:latin typeface="Comic Sans MS"/>
                  <a:ea typeface="Comic Sans MS"/>
                  <a:cs typeface="Comic Sans MS"/>
                  <a:sym typeface="Comic Sans MS"/>
                </a:defRPr>
              </a:lvl1pPr>
            </a:lstStyle>
            <a:p>
              <a:pPr/>
              <a:r>
                <a:t>WRIGHT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Work with a partner.</a:t>
            </a:r>
          </a:p>
          <a:p>
            <a:pPr marL="0" indent="0">
              <a:buSzTx/>
              <a:buNone/>
            </a:pPr>
            <a:r>
              <a:t>Calculate how much time you will spend on your homework the last week of the 36-week school year. You start with 1 second of homework on week one and double the time every week.</a:t>
            </a:r>
          </a:p>
        </p:txBody>
      </p:sp>
      <p:sp>
        <p:nvSpPr>
          <p:cNvPr id="129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FF0000"/>
                </a:solidFill>
              </a:defRPr>
            </a:lvl1pPr>
          </a:lstStyle>
          <a:p>
            <a:pPr/>
            <a:r>
              <a:t>Homework Exploration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itle 1"/>
          <p:cNvSpPr txBox="1"/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/>
          <a:lstStyle>
            <a:lvl1pPr algn="ctr" defTabSz="868680">
              <a:defRPr sz="5130">
                <a:solidFill>
                  <a:srgbClr val="FF0000"/>
                </a:solidFill>
              </a:defRPr>
            </a:lvl1pPr>
          </a:lstStyle>
          <a:p>
            <a:pPr/>
            <a:r>
              <a:t>Exponential Growth and Decay Functions</a:t>
            </a:r>
          </a:p>
        </p:txBody>
      </p:sp>
      <p:sp>
        <p:nvSpPr>
          <p:cNvPr id="132" name="Content Placeholder 2"/>
          <p:cNvSpPr txBox="1"/>
          <p:nvPr>
            <p:ph type="body" sz="half" idx="1"/>
          </p:nvPr>
        </p:nvSpPr>
        <p:spPr>
          <a:xfrm>
            <a:off x="0" y="1433145"/>
            <a:ext cx="6019800" cy="542485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Exponential Function</a:t>
            </a:r>
          </a:p>
          <a:p>
            <a:pPr lvl="1">
              <a:spcBef>
                <a:spcPts val="500"/>
              </a:spcBef>
              <a:defRPr i="1"/>
            </a:pPr>
            <a:r>
              <a:t>y</a:t>
            </a:r>
            <a:r>
              <a:rPr i="0"/>
              <a:t> = </a:t>
            </a:r>
            <a:r>
              <a:t>b</a:t>
            </a:r>
            <a:r>
              <a:rPr baseline="30000"/>
              <a:t>x</a:t>
            </a:r>
          </a:p>
          <a:p>
            <a:pPr lvl="1">
              <a:spcBef>
                <a:spcPts val="500"/>
              </a:spcBef>
            </a:pPr>
            <a:r>
              <a:t>Base (</a:t>
            </a:r>
            <a:r>
              <a:rPr i="1"/>
              <a:t>b</a:t>
            </a:r>
            <a:r>
              <a:t>) is a positive number other than 1</a:t>
            </a:r>
          </a:p>
          <a:p>
            <a:pPr lvl="1">
              <a:spcBef>
                <a:spcPts val="500"/>
              </a:spcBef>
            </a:pPr>
          </a:p>
          <a:p>
            <a:pPr>
              <a:defRPr>
                <a:solidFill>
                  <a:schemeClr val="accent4"/>
                </a:solidFill>
              </a:defRPr>
            </a:pPr>
            <a:r>
              <a:t>Exponential Growth</a:t>
            </a:r>
          </a:p>
          <a:p>
            <a:pPr lvl="1">
              <a:spcBef>
                <a:spcPts val="500"/>
              </a:spcBef>
            </a:pPr>
            <a:r>
              <a:t>Always increasing and rate of change is increasing</a:t>
            </a:r>
          </a:p>
          <a:p>
            <a:pPr lvl="1">
              <a:spcBef>
                <a:spcPts val="500"/>
              </a:spcBef>
              <a:defRPr i="1"/>
            </a:pPr>
            <a:r>
              <a:t>b</a:t>
            </a:r>
            <a:r>
              <a:rPr i="0"/>
              <a:t> &gt; 1</a:t>
            </a:r>
          </a:p>
          <a:p>
            <a:pPr lvl="1">
              <a:spcBef>
                <a:spcPts val="500"/>
              </a:spcBef>
              <a:defRPr i="1"/>
            </a:pPr>
            <a:r>
              <a:t>y</a:t>
            </a:r>
            <a:r>
              <a:rPr i="0"/>
              <a:t>-intercept is (0, 1)</a:t>
            </a:r>
            <a:endParaRPr i="0"/>
          </a:p>
          <a:p>
            <a:pPr lvl="1">
              <a:spcBef>
                <a:spcPts val="500"/>
              </a:spcBef>
            </a:pPr>
            <a:r>
              <a:t>Horizontal asymptote </a:t>
            </a:r>
            <a:r>
              <a:rPr i="1"/>
              <a:t>y</a:t>
            </a:r>
            <a:r>
              <a:t> = 0</a:t>
            </a:r>
          </a:p>
          <a:p>
            <a:pPr lvl="1">
              <a:spcBef>
                <a:spcPts val="500"/>
              </a:spcBef>
              <a:defRPr i="1"/>
            </a:pPr>
            <a:r>
              <a:t>b</a:t>
            </a:r>
            <a:r>
              <a:rPr i="0"/>
              <a:t> is the growth factor</a:t>
            </a:r>
          </a:p>
        </p:txBody>
      </p:sp>
      <p:pic>
        <p:nvPicPr>
          <p:cNvPr id="133" name="Content Placeholder 33" descr="Content Placeholder 3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6620" y="1313410"/>
            <a:ext cx="5535380" cy="55445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ontent Placeholder 2"/>
          <p:cNvSpPr txBox="1"/>
          <p:nvPr>
            <p:ph type="body" sz="half" idx="1"/>
          </p:nvPr>
        </p:nvSpPr>
        <p:spPr>
          <a:xfrm>
            <a:off x="0" y="1433145"/>
            <a:ext cx="6019800" cy="505973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Exponential Decay</a:t>
            </a:r>
          </a:p>
          <a:p>
            <a:pPr lvl="1">
              <a:spcBef>
                <a:spcPts val="500"/>
              </a:spcBef>
            </a:pPr>
            <a:r>
              <a:t>Always decreasing and rate of change is decreasing</a:t>
            </a:r>
          </a:p>
          <a:p>
            <a:pPr lvl="1">
              <a:spcBef>
                <a:spcPts val="500"/>
              </a:spcBef>
            </a:pPr>
            <a:r>
              <a:t>0 &lt; </a:t>
            </a:r>
            <a:r>
              <a:rPr i="1"/>
              <a:t>b</a:t>
            </a:r>
            <a:r>
              <a:t> &lt; 1</a:t>
            </a:r>
            <a:endParaRPr i="1"/>
          </a:p>
          <a:p>
            <a:pPr lvl="1">
              <a:spcBef>
                <a:spcPts val="500"/>
              </a:spcBef>
              <a:defRPr i="1"/>
            </a:pPr>
            <a:r>
              <a:t>y</a:t>
            </a:r>
            <a:r>
              <a:rPr i="0"/>
              <a:t>-intercept is (0, 1)</a:t>
            </a:r>
            <a:endParaRPr i="0"/>
          </a:p>
          <a:p>
            <a:pPr lvl="1">
              <a:spcBef>
                <a:spcPts val="500"/>
              </a:spcBef>
            </a:pPr>
            <a:r>
              <a:t>Horizontal asymptote </a:t>
            </a:r>
            <a:r>
              <a:rPr i="1"/>
              <a:t>y</a:t>
            </a:r>
            <a:r>
              <a:t> = 0</a:t>
            </a:r>
          </a:p>
          <a:p>
            <a:pPr lvl="1">
              <a:spcBef>
                <a:spcPts val="500"/>
              </a:spcBef>
              <a:defRPr i="1"/>
            </a:pPr>
            <a:r>
              <a:t>b</a:t>
            </a:r>
            <a:r>
              <a:rPr i="0"/>
              <a:t> is the decay factor</a:t>
            </a:r>
          </a:p>
        </p:txBody>
      </p:sp>
      <p:pic>
        <p:nvPicPr>
          <p:cNvPr id="136" name="Content Placeholder 5" descr="Content Placeholder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9346" y="1266055"/>
            <a:ext cx="5582654" cy="5591945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le 1"/>
          <p:cNvSpPr txBox="1"/>
          <p:nvPr/>
        </p:nvSpPr>
        <p:spPr>
          <a:xfrm>
            <a:off x="198120" y="152400"/>
            <a:ext cx="1210056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868680">
              <a:lnSpc>
                <a:spcPct val="90000"/>
              </a:lnSpc>
              <a:defRPr i="1" sz="5130">
                <a:solidFill>
                  <a:srgbClr val="FF0000"/>
                </a:solidFill>
                <a:latin typeface="Harlow Solid Italic"/>
                <a:ea typeface="Harlow Solid Italic"/>
                <a:cs typeface="Harlow Solid Italic"/>
                <a:sym typeface="Harlow Solid Italic"/>
              </a:defRPr>
            </a:lvl1pPr>
          </a:lstStyle>
          <a:p>
            <a:pPr/>
            <a:r>
              <a:t>Exponential Growth and Decay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14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14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63500" dist="25400" dir="147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1470000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25400" dir="147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14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147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63500" dist="25400" dir="147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1470000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63500" dist="25400" dir="147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mbria"/>
            <a:ea typeface="Cambria"/>
            <a:cs typeface="Cambria"/>
            <a:sym typeface="Cambr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