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77" r:id="rId9"/>
    <p:sldId id="420" r:id="rId10"/>
    <p:sldId id="390" r:id="rId11"/>
    <p:sldId id="391" r:id="rId12"/>
    <p:sldId id="385" r:id="rId13"/>
    <p:sldId id="392" r:id="rId14"/>
    <p:sldId id="394" r:id="rId15"/>
    <p:sldId id="421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-2500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5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32943" indent="-232943">
                  <a:buAutoNum type="alphaLcParenR"/>
                </a:pPr>
                <a:r>
                  <a:rPr lang="en-US" dirty="0"/>
                  <a:t>Base is 1.01 &gt; 1 growth</a:t>
                </a:r>
              </a:p>
              <a:p>
                <a:pPr marL="232943" indent="-232943">
                  <a:buAutoNum type="alphaLcParenR"/>
                </a:pPr>
                <a:r>
                  <a:rPr lang="en-US" dirty="0"/>
                  <a:t>1.01 = 1 + r </a:t>
                </a:r>
                <a:r>
                  <a:rPr lang="en-US" dirty="0">
                    <a:sym typeface="Wingdings" panose="05000000000000000000" pitchFamily="2" charset="2"/>
                  </a:rPr>
                  <a:t> 0.01 = r = 1%</a:t>
                </a:r>
              </a:p>
              <a:p>
                <a:pPr marL="232943" indent="-232943"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30=28.22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1.063=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1.063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1.01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fun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6.15=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about 6.2 years since the beginning of the decade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lphaLcParenR"/>
                </a:pPr>
                <a:r>
                  <a:rPr lang="en-US" dirty="0"/>
                  <a:t>Base is 1.01 &gt; 1 growth</a:t>
                </a:r>
              </a:p>
              <a:p>
                <a:pPr marL="228600" indent="-228600">
                  <a:buAutoNum type="alphaLcParenR"/>
                </a:pPr>
                <a:r>
                  <a:rPr lang="en-US" dirty="0"/>
                  <a:t>1.01 = 1 + r </a:t>
                </a:r>
                <a:r>
                  <a:rPr lang="en-US" dirty="0">
                    <a:sym typeface="Wingdings" panose="05000000000000000000" pitchFamily="2" charset="2"/>
                  </a:rPr>
                  <a:t> 0.01 = r = 1%</a:t>
                </a:r>
              </a:p>
              <a:p>
                <a:pPr marL="228600" indent="-228600">
                  <a:buAutoNum type="alphaLcParenR"/>
                </a:pPr>
                <a:r>
                  <a:rPr lang="en-US" b="0" i="0">
                    <a:latin typeface="Cambria Math" panose="02040503050406030204" pitchFamily="18" charset="0"/>
                  </a:rPr>
                  <a:t>30=28.22(1.01)^𝑡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1.063=〖1.01〗^𝑡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log_1.01⁡1.063=〖log_1.01⁡1.01〗^𝑡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6.15=𝑡</a:t>
                </a:r>
                <a:br>
                  <a:rPr lang="en-US" b="0" dirty="0"/>
                </a:br>
                <a:r>
                  <a:rPr lang="en-US" b="0" dirty="0"/>
                  <a:t>about 6.2 years since the beginning of the decade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20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Can use trial and error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log_3⁡81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3^𝑥=81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𝑥=4</a:t>
                </a:r>
                <a:endParaRPr lang="en-US" dirty="0"/>
              </a:p>
              <a:p>
                <a:r>
                  <a:rPr lang="en-US" dirty="0"/>
                  <a:t>Can use trial and error</a:t>
                </a:r>
              </a:p>
              <a:p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log_3⁡3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3^𝑥=3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𝑥=1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76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=0.778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=−1.099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log⁡6=0.778</a:t>
                </a:r>
                <a:endParaRPr lang="en-US" b="0" dirty="0"/>
              </a:p>
              <a:p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ln⁡〖1/3〗=−1.099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40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708025"/>
            <a:ext cx="4727575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2</a:t>
            </a:r>
            <a:r>
              <a:rPr lang="en-US" baseline="0" dirty="0"/>
              <a:t> = 9</a:t>
            </a:r>
          </a:p>
          <a:p>
            <a:r>
              <a:rPr lang="en-US" baseline="0" dirty="0"/>
              <a:t>8</a:t>
            </a:r>
            <a:r>
              <a:rPr lang="en-US" baseline="30000" dirty="0"/>
              <a:t>0</a:t>
            </a:r>
            <a:r>
              <a:rPr lang="en-US" baseline="0" dirty="0"/>
              <a:t> = 1</a:t>
            </a:r>
          </a:p>
          <a:p>
            <a:r>
              <a:rPr lang="en-US" baseline="0" dirty="0"/>
              <a:t>5</a:t>
            </a:r>
            <a:r>
              <a:rPr lang="en-US" baseline="30000" dirty="0"/>
              <a:t>-2</a:t>
            </a:r>
            <a:r>
              <a:rPr lang="en-US" baseline="0" dirty="0"/>
              <a:t> = 1/25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77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Base = 3, exponent = 2, other = 9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Base = 6, exponent = 2, other = 36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log_3⁡9=2</a:t>
                </a:r>
                <a:endParaRPr lang="en-US" dirty="0"/>
              </a:p>
              <a:p>
                <a:r>
                  <a:rPr lang="en-US" dirty="0"/>
                  <a:t>Base = 3, exponent = 2, other = 9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3^2=9</a:t>
                </a:r>
                <a:endParaRPr lang="en-US" b="0" dirty="0"/>
              </a:p>
              <a:p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6^2=36</a:t>
                </a:r>
                <a:endParaRPr lang="en-US" b="0" dirty="0"/>
              </a:p>
              <a:p>
                <a:r>
                  <a:rPr lang="en-US" dirty="0"/>
                  <a:t>Base = 6, exponent = 2, other = 36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log_6⁡36=2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15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trike="sngStrike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trike="sngStrike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trike="sngStrike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trike="sngStrike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trike="sngStrike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trike="sngStrike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7^log_7⁡𝑥 =</a:t>
                </a:r>
                <a:r>
                  <a:rPr lang="en-US" b="0" i="0" strike="sngStrike">
                    <a:latin typeface="Cambria Math" panose="02040503050406030204" pitchFamily="18" charset="0"/>
                  </a:rPr>
                  <a:t>7^log_7⁡</a:t>
                </a:r>
                <a:r>
                  <a:rPr lang="en-US" b="0" i="0">
                    <a:latin typeface="Cambria Math" panose="02040503050406030204" pitchFamily="18" charset="0"/>
                  </a:rPr>
                  <a:t>𝑥 =𝑥</a:t>
                </a:r>
                <a:endParaRPr lang="en-US" b="0" dirty="0"/>
              </a:p>
              <a:p>
                <a:endParaRPr lang="en-US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log_3⁡〖3^2𝑥 〗=</a:t>
                </a:r>
                <a:r>
                  <a:rPr lang="en-US" b="0" i="0" strike="sngStrike">
                    <a:latin typeface="Cambria Math" panose="02040503050406030204" pitchFamily="18" charset="0"/>
                  </a:rPr>
                  <a:t>log_3⁡〖3^</a:t>
                </a:r>
                <a:r>
                  <a:rPr lang="en-US" b="0" i="0">
                    <a:latin typeface="Cambria Math" panose="02040503050406030204" pitchFamily="18" charset="0"/>
                  </a:rPr>
                  <a:t>2𝑥 〗=2𝑥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37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32943" indent="-232943">
                  <a:buAutoNum type="alphaLcParenR"/>
                </a:pPr>
                <a:r>
                  <a:rPr lang="en-US" dirty="0"/>
                  <a:t>Base is 1.01 &gt; 1 growth</a:t>
                </a:r>
              </a:p>
              <a:p>
                <a:pPr marL="232943" indent="-232943">
                  <a:buAutoNum type="alphaLcParenR"/>
                </a:pPr>
                <a:r>
                  <a:rPr lang="en-US" dirty="0"/>
                  <a:t>1.01 = 1 + r </a:t>
                </a:r>
                <a:r>
                  <a:rPr lang="en-US" dirty="0">
                    <a:sym typeface="Wingdings" panose="05000000000000000000" pitchFamily="2" charset="2"/>
                  </a:rPr>
                  <a:t> 0.01 = r = 1%</a:t>
                </a:r>
              </a:p>
              <a:p>
                <a:pPr marL="232943" indent="-232943"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30=28.22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1.063=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1.063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1.01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fun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6.15=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about 6.2 years since the beginning of the decade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lphaLcParenR"/>
                </a:pPr>
                <a:r>
                  <a:rPr lang="en-US" dirty="0"/>
                  <a:t>Base is 1.01 &gt; 1 growth</a:t>
                </a:r>
              </a:p>
              <a:p>
                <a:pPr marL="228600" indent="-228600">
                  <a:buAutoNum type="alphaLcParenR"/>
                </a:pPr>
                <a:r>
                  <a:rPr lang="en-US" dirty="0"/>
                  <a:t>1.01 = 1 + r </a:t>
                </a:r>
                <a:r>
                  <a:rPr lang="en-US" dirty="0">
                    <a:sym typeface="Wingdings" panose="05000000000000000000" pitchFamily="2" charset="2"/>
                  </a:rPr>
                  <a:t> 0.01 = r = 1%</a:t>
                </a:r>
              </a:p>
              <a:p>
                <a:pPr marL="228600" indent="-228600">
                  <a:buAutoNum type="alphaLcParenR"/>
                </a:pPr>
                <a:r>
                  <a:rPr lang="en-US" b="0" i="0">
                    <a:latin typeface="Cambria Math" panose="02040503050406030204" pitchFamily="18" charset="0"/>
                  </a:rPr>
                  <a:t>30=28.22(1.01)^𝑡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1.063=〖1.01〗^𝑡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log_1.01⁡1.063=〖log_1.01⁡1.01〗^𝑡</a:t>
                </a:r>
                <a:br>
                  <a:rPr lang="en-US" b="0" dirty="0"/>
                </a:br>
                <a:r>
                  <a:rPr lang="en-US" b="0" i="0">
                    <a:latin typeface="Cambria Math" panose="02040503050406030204" pitchFamily="18" charset="0"/>
                  </a:rPr>
                  <a:t>6.15=𝑡</a:t>
                </a:r>
                <a:br>
                  <a:rPr lang="en-US" b="0" dirty="0"/>
                </a:br>
                <a:r>
                  <a:rPr lang="en-US" b="0" dirty="0"/>
                  <a:t>about 6.2 years since the beginning of the decade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CB421-6AA9-4374-B913-D564E71E80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1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1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2" name="Title Text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Text, and Content 0">
    <p:bg>
      <p:bgPr>
        <a:solidFill>
          <a:srgbClr val="FBAF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Text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3637"/>
            <a:ext cx="301909" cy="288825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7B26-C12C-41A9-9D3C-DEA50284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91B2-4D88-45C7-8C57-66AD1876C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33147"/>
            <a:ext cx="4514850" cy="50597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6893A-E218-4823-AD80-09FE9686E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433147"/>
            <a:ext cx="4514850" cy="50597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F798A-BF22-4C78-B181-0B17B8CC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9A7DD-A77F-4987-850A-CEA76B945A31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80B52-CF7B-4918-9A72-5B201F97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CCEE0-DCA1-4D86-B404-72A0977F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6300" y="6388100"/>
            <a:ext cx="374459" cy="369332"/>
          </a:xfrm>
        </p:spPr>
        <p:txBody>
          <a:bodyPr/>
          <a:lstStyle/>
          <a:p>
            <a:fld id="{D3C814A1-3DC8-4E38-995B-DDFA8206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bg>
      <p:bgPr>
        <a:solidFill>
          <a:srgbClr val="FBAF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/>
            </a:lvl1pPr>
          </a:lstStyle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462087"/>
            <a:ext cx="4038600" cy="525621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None/>
              <a:defRPr b="1"/>
            </a:lvl1pPr>
            <a:lvl2pPr marL="0" indent="457200">
              <a:buSzTx/>
              <a:buNone/>
              <a:defRPr b="1"/>
            </a:lvl2pPr>
            <a:lvl3pPr marL="0" indent="914400">
              <a:buSzTx/>
              <a:buNone/>
              <a:defRPr b="1"/>
            </a:lvl3pPr>
            <a:lvl4pPr marL="0" indent="1371600">
              <a:buSzTx/>
              <a:buNone/>
              <a:defRPr b="1"/>
            </a:lvl4pPr>
            <a:lvl5pPr marL="0" indent="1828800">
              <a:buSzTx/>
              <a:buNone/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None/>
              <a:defRPr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0">
    <p:bg>
      <p:bgPr>
        <a:solidFill>
          <a:srgbClr val="FBAF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4" descr="Picture 6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57150"/>
            <a:ext cx="1328738" cy="98583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96300" y="6388100"/>
            <a:ext cx="358413" cy="35066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spcBef>
                <a:spcPts val="1000"/>
              </a:spcBef>
              <a:defRPr baseline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AutoShape 61"/>
          <p:cNvSpPr/>
          <p:nvPr/>
        </p:nvSpPr>
        <p:spPr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73BC"/>
              </a:gs>
              <a:gs pos="100000">
                <a:srgbClr val="0073BC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" name="Rectangle 62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" name="Rectangle 63"/>
          <p:cNvSpPr/>
          <p:nvPr/>
        </p:nvSpPr>
        <p:spPr>
          <a:xfrm>
            <a:off x="8915400" y="152400"/>
            <a:ext cx="228600" cy="12192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355600" y="15240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462087"/>
            <a:ext cx="8229600" cy="5256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accent3">
              <a:lumOff val="44000"/>
            </a:schemeClr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02128" marR="0" indent="-2449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45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6/60/Leonhard_Euler_2.jpg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8"/>
          <p:cNvSpPr txBox="1"/>
          <p:nvPr/>
        </p:nvSpPr>
        <p:spPr>
          <a:xfrm>
            <a:off x="2409323" y="2895600"/>
            <a:ext cx="4480928" cy="64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000" baseline="0">
                <a:solidFill>
                  <a:srgbClr val="0073BC"/>
                </a:solidFill>
              </a:defRPr>
            </a:pPr>
            <a:r>
              <a:t>The Natural Base </a:t>
            </a:r>
            <a:r>
              <a:rPr i="1"/>
              <a:t>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D3C14-8065-4A32-84CE-85B2DBFD28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050" y="142125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Rewrite Exponential as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9DFED8-848A-471F-8C01-072BEDB25ADC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4"/>
                    </a:solidFill>
                  </a:rPr>
                  <a:t>Logarithms are exponents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exponent of </a:t>
                </a:r>
                <a:r>
                  <a:rPr lang="en-US" i="1" dirty="0"/>
                  <a:t>b</a:t>
                </a:r>
                <a:r>
                  <a:rPr lang="en-US" dirty="0"/>
                  <a:t> to get </a:t>
                </a:r>
                <a:r>
                  <a:rPr lang="en-US" i="1" dirty="0"/>
                  <a:t>a</a:t>
                </a:r>
              </a:p>
              <a:p>
                <a:pPr lvl="1"/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9DFED8-848A-471F-8C01-072BEDB25A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  <a:blipFill>
                <a:blip r:embed="rId3"/>
                <a:stretch>
                  <a:fillRect l="-2834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1110D15-F715-4929-8E7C-63CE76306E2B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</p:spPr>
            <p:txBody>
              <a:bodyPr/>
              <a:lstStyle/>
              <a:p>
                <a:pPr lvl="1"/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1110D15-F715-4929-8E7C-63CE76306E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192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90B22A-C66D-47F0-BE7A-BD53C2C8C706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4"/>
                    </a:solidFill>
                  </a:rPr>
                  <a:t>Calculator has two logs</a:t>
                </a:r>
              </a:p>
              <a:p>
                <a:pPr lvl="1"/>
                <a:r>
                  <a:rPr lang="en-US" dirty="0"/>
                  <a:t>Common Log: log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/>
                    </m:func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Natural Log: ln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fName>
                      <m:e/>
                    </m:func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(Some calculators can do log of any base.)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90B22A-C66D-47F0-BE7A-BD53C2C8C7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  <a:blipFill>
                <a:blip r:embed="rId3"/>
                <a:stretch>
                  <a:fillRect l="-2834" t="-843" r="-1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62430D48-8FDA-4EE5-9CA9-DADAFFCD5371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</p:spPr>
            <p:txBody>
              <a:bodyPr/>
              <a:lstStyle/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62430D48-8FDA-4EE5-9CA9-DADAFFCD53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79896F4F-C3FD-4736-8867-8A36E2B8073C}"/>
              </a:ext>
            </a:extLst>
          </p:cNvPr>
          <p:cNvSpPr txBox="1">
            <a:spLocks/>
          </p:cNvSpPr>
          <p:nvPr/>
        </p:nvSpPr>
        <p:spPr>
          <a:xfrm>
            <a:off x="400050" y="142125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 hangingPunct="1"/>
            <a:r>
              <a:rPr lang="en-US" sz="4800" b="1">
                <a:solidFill>
                  <a:schemeClr val="tx1"/>
                </a:solidFill>
              </a:rPr>
              <a:t>Rewrite Exponential as </a:t>
            </a:r>
            <a:br>
              <a:rPr lang="en-US" sz="4800" b="1">
                <a:solidFill>
                  <a:schemeClr val="tx1"/>
                </a:solidFill>
              </a:rPr>
            </a:br>
            <a:r>
              <a:rPr lang="en-US" sz="4800" b="1">
                <a:solidFill>
                  <a:schemeClr val="tx1"/>
                </a:solidFill>
              </a:rPr>
              <a:t>Logarithmic Functions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25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accent4"/>
                    </a:solidFill>
                  </a:rPr>
                  <a:t>Definition of Logarithm with Base </a:t>
                </a:r>
                <a:r>
                  <a:rPr lang="en-US" i="1" dirty="0">
                    <a:solidFill>
                      <a:schemeClr val="accent4"/>
                    </a:solidFill>
                  </a:rPr>
                  <a:t>b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i="1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sz="4400" i="1">
                            <a:latin typeface="Cambria Math"/>
                          </a:rPr>
                          <m:t>𝑦</m:t>
                        </m:r>
                      </m:e>
                    </m:func>
                    <m:r>
                      <a:rPr lang="en-US" sz="4400" i="1">
                        <a:latin typeface="Cambria Math"/>
                      </a:rPr>
                      <m:t>=</m:t>
                    </m:r>
                    <m:r>
                      <a:rPr lang="en-US" sz="4400" i="1">
                        <a:latin typeface="Cambria Math"/>
                      </a:rPr>
                      <m:t>𝑥</m:t>
                    </m:r>
                    <m:r>
                      <a:rPr lang="en-US" sz="4400" i="1">
                        <a:latin typeface="Cambria Math"/>
                      </a:rPr>
                      <m:t> ⇔  </m:t>
                    </m:r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4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4400" i="1">
                        <a:latin typeface="Cambria Math"/>
                      </a:rPr>
                      <m:t>=</m:t>
                    </m:r>
                    <m:r>
                      <a:rPr lang="en-US" sz="4400" i="1">
                        <a:latin typeface="Cambria Math"/>
                      </a:rPr>
                      <m:t>𝑦</m:t>
                    </m:r>
                  </m:oMath>
                </a14:m>
                <a:endParaRPr lang="en-US" sz="4400" dirty="0"/>
              </a:p>
              <a:p>
                <a:endParaRPr lang="en-US" dirty="0"/>
              </a:p>
              <a:p>
                <a:r>
                  <a:rPr lang="en-US" dirty="0"/>
                  <a:t>Read as “</a:t>
                </a:r>
                <a:r>
                  <a:rPr lang="en-US" dirty="0">
                    <a:solidFill>
                      <a:srgbClr val="FFFF00"/>
                    </a:solidFill>
                  </a:rPr>
                  <a:t>log base </a:t>
                </a:r>
                <a:r>
                  <a:rPr lang="en-US" i="1" dirty="0">
                    <a:solidFill>
                      <a:srgbClr val="FFFF00"/>
                    </a:solidFill>
                  </a:rPr>
                  <a:t>b</a:t>
                </a:r>
                <a:r>
                  <a:rPr lang="en-US" dirty="0">
                    <a:solidFill>
                      <a:srgbClr val="FFFF00"/>
                    </a:solidFill>
                  </a:rPr>
                  <a:t> of </a:t>
                </a:r>
                <a:r>
                  <a:rPr lang="en-US" i="1" dirty="0">
                    <a:solidFill>
                      <a:srgbClr val="FFFF00"/>
                    </a:solidFill>
                  </a:rPr>
                  <a:t>y</a:t>
                </a:r>
                <a:r>
                  <a:rPr lang="en-US" dirty="0"/>
                  <a:t> equals </a:t>
                </a:r>
                <a:r>
                  <a:rPr lang="en-US" i="1" dirty="0"/>
                  <a:t>x</a:t>
                </a:r>
                <a:r>
                  <a:rPr lang="en-US" dirty="0"/>
                  <a:t>”</a:t>
                </a:r>
              </a:p>
              <a:p>
                <a:endParaRPr lang="en-US" dirty="0"/>
              </a:p>
              <a:p>
                <a:r>
                  <a:rPr lang="en-US" dirty="0"/>
                  <a:t>Logs = </a:t>
                </a:r>
                <a:r>
                  <a:rPr lang="en-US" u="sng" dirty="0">
                    <a:solidFill>
                      <a:srgbClr val="FFFF00"/>
                    </a:solidFill>
                  </a:rPr>
                  <a:t>exponents</a:t>
                </a:r>
                <a:r>
                  <a:rPr lang="en-US" u="sng" dirty="0"/>
                  <a:t>!!</a:t>
                </a:r>
              </a:p>
              <a:p>
                <a:endParaRPr lang="en-US" dirty="0"/>
              </a:p>
              <a:p>
                <a:r>
                  <a:rPr lang="en-US" dirty="0">
                    <a:solidFill>
                      <a:schemeClr val="accent4"/>
                    </a:solidFill>
                  </a:rPr>
                  <a:t>Logs and exponentials are inverses</a:t>
                </a:r>
              </a:p>
              <a:p>
                <a:pPr lvl="1"/>
                <a:r>
                  <a:rPr lang="en-US" dirty="0"/>
                  <a:t>They undo each other</a:t>
                </a:r>
              </a:p>
              <a:p>
                <a:pPr lvl="1"/>
                <a:r>
                  <a:rPr lang="en-US" dirty="0"/>
                  <a:t>They cancel each other out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  <a:blipFill>
                <a:blip r:embed="rId3"/>
                <a:stretch>
                  <a:fillRect l="-1556" t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D47A72C5-8FE8-4816-88DE-0B91E9D9275B}"/>
              </a:ext>
            </a:extLst>
          </p:cNvPr>
          <p:cNvSpPr txBox="1">
            <a:spLocks/>
          </p:cNvSpPr>
          <p:nvPr/>
        </p:nvSpPr>
        <p:spPr>
          <a:xfrm>
            <a:off x="400050" y="142125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 hangingPunct="1"/>
            <a:r>
              <a:rPr lang="en-US" sz="4800" b="1">
                <a:solidFill>
                  <a:schemeClr val="tx1"/>
                </a:solidFill>
              </a:rPr>
              <a:t>Rewrite Exponential as </a:t>
            </a:r>
            <a:br>
              <a:rPr lang="en-US" sz="4800" b="1">
                <a:solidFill>
                  <a:schemeClr val="tx1"/>
                </a:solidFill>
              </a:rPr>
            </a:br>
            <a:r>
              <a:rPr lang="en-US" sz="4800" b="1">
                <a:solidFill>
                  <a:schemeClr val="tx1"/>
                </a:solidFill>
              </a:rPr>
              <a:t>Logarithmic Functions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057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6957D9-1BE2-447E-847C-B373A37B41E3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</p:spPr>
            <p:txBody>
              <a:bodyPr/>
              <a:lstStyle/>
              <a:p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Rewrite as an exponential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6957D9-1BE2-447E-847C-B373A37B41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0" y="1433513"/>
                <a:ext cx="4514850" cy="505936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C5E7669-745F-4BC1-9AEF-B2A7B66F6BC3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</p:spPr>
            <p:txBody>
              <a:bodyPr/>
              <a:lstStyle/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Rewrite as a log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C5E7669-745F-4BC1-9AEF-B2A7B66F6B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4629150" y="1433513"/>
                <a:ext cx="4514850" cy="5059362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8FAD5066-F13B-41CC-BBBA-C112E890BB9B}"/>
              </a:ext>
            </a:extLst>
          </p:cNvPr>
          <p:cNvSpPr txBox="1">
            <a:spLocks/>
          </p:cNvSpPr>
          <p:nvPr/>
        </p:nvSpPr>
        <p:spPr>
          <a:xfrm>
            <a:off x="400050" y="142125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 hangingPunct="1"/>
            <a:r>
              <a:rPr lang="en-US" sz="4800" b="1">
                <a:solidFill>
                  <a:schemeClr val="tx1"/>
                </a:solidFill>
              </a:rPr>
              <a:t>Rewrite Exponential as </a:t>
            </a:r>
            <a:br>
              <a:rPr lang="en-US" sz="4800" b="1">
                <a:solidFill>
                  <a:schemeClr val="tx1"/>
                </a:solidFill>
              </a:rPr>
            </a:br>
            <a:r>
              <a:rPr lang="en-US" sz="4800" b="1">
                <a:solidFill>
                  <a:schemeClr val="tx1"/>
                </a:solidFill>
              </a:rPr>
              <a:t>Logarithmic Functions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05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3FB50-7AD2-48AC-A7DA-D2BF9A27C0AB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30180" y="1798638"/>
                <a:ext cx="4514850" cy="505936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4"/>
                    </a:solidFill>
                  </a:rPr>
                  <a:t>Simplify log expressions</a:t>
                </a:r>
              </a:p>
              <a:p>
                <a:pPr lvl="1"/>
                <a:r>
                  <a:rPr lang="en-US" dirty="0"/>
                  <a:t>If exponential with base </a:t>
                </a:r>
                <a:r>
                  <a:rPr lang="en-US" i="1" dirty="0"/>
                  <a:t>b</a:t>
                </a:r>
                <a:r>
                  <a:rPr lang="en-US" dirty="0"/>
                  <a:t> and log with base </a:t>
                </a:r>
                <a:r>
                  <a:rPr lang="en-US" i="1" dirty="0"/>
                  <a:t>b</a:t>
                </a:r>
                <a:r>
                  <a:rPr lang="en-US" dirty="0"/>
                  <a:t> are inside each other, they cancel</a:t>
                </a:r>
              </a:p>
              <a:p>
                <a:pPr lvl="1"/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83FB50-7AD2-48AC-A7DA-D2BF9A27C0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30180" y="1798638"/>
                <a:ext cx="4514850" cy="5059362"/>
              </a:xfrm>
              <a:blipFill>
                <a:blip r:embed="rId3"/>
                <a:stretch>
                  <a:fillRect l="-2834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92C8A8-24A7-4852-B98E-7D0FCD6E427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4545030" y="1798638"/>
                <a:ext cx="4514850" cy="5059362"/>
              </a:xfrm>
            </p:spPr>
            <p:txBody>
              <a:bodyPr/>
              <a:lstStyle/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92C8A8-24A7-4852-B98E-7D0FCD6E42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4545030" y="1798638"/>
                <a:ext cx="4514850" cy="5059362"/>
              </a:xfrm>
              <a:blipFill>
                <a:blip r:embed="rId4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BA8C0E29-1D30-418B-8C36-EBA079EA218E}"/>
              </a:ext>
            </a:extLst>
          </p:cNvPr>
          <p:cNvSpPr txBox="1">
            <a:spLocks/>
          </p:cNvSpPr>
          <p:nvPr/>
        </p:nvSpPr>
        <p:spPr>
          <a:xfrm>
            <a:off x="400050" y="142125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chemeClr val="accent3">
                    <a:lumOff val="44000"/>
                  </a:schemeClr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 hangingPunct="1"/>
            <a:r>
              <a:rPr lang="en-US" sz="4800" b="1">
                <a:solidFill>
                  <a:schemeClr val="tx1"/>
                </a:solidFill>
              </a:rPr>
              <a:t>Rewrite Exponential as </a:t>
            </a:r>
            <a:br>
              <a:rPr lang="en-US" sz="4800" b="1">
                <a:solidFill>
                  <a:schemeClr val="tx1"/>
                </a:solidFill>
              </a:rPr>
            </a:br>
            <a:r>
              <a:rPr lang="en-US" sz="4800" b="1">
                <a:solidFill>
                  <a:schemeClr val="tx1"/>
                </a:solidFill>
              </a:rPr>
              <a:t>Logarithmic Functions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41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307918-1808-4E84-B756-315CF7785367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</p:spPr>
            <p:txBody>
              <a:bodyPr/>
              <a:lstStyle/>
              <a:p>
                <a:pPr lvl="1"/>
                <a:r>
                  <a:rPr lang="en-US" dirty="0"/>
                  <a:t>The population </a:t>
                </a:r>
                <a:r>
                  <a:rPr lang="en-US" i="1" dirty="0"/>
                  <a:t>P</a:t>
                </a:r>
                <a:r>
                  <a:rPr lang="en-US" dirty="0"/>
                  <a:t> (in millions) of Peru during a recent decade can be approximated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=28.22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:r>
                  <a:rPr lang="en-US" i="1" dirty="0"/>
                  <a:t>t</a:t>
                </a:r>
                <a:r>
                  <a:rPr lang="en-US" dirty="0"/>
                  <a:t> is the number of years since the beginning of the decade.</a:t>
                </a:r>
              </a:p>
              <a:p>
                <a:pPr lvl="1"/>
                <a:r>
                  <a:rPr lang="en-US" dirty="0"/>
                  <a:t>Estimate when the population was about 30 million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307918-1808-4E84-B756-315CF77853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  <a:blipFill>
                <a:blip r:embed="rId3"/>
                <a:stretch>
                  <a:fillRect t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D26FCDDB-4113-4ED1-BE03-541D8A46FA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9700"/>
            <a:ext cx="9144000" cy="9937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solidFill>
                  <a:schemeClr val="tx1"/>
                </a:solidFill>
              </a:rPr>
              <a:t>Exponential Growth and Decay Functions</a:t>
            </a:r>
          </a:p>
        </p:txBody>
      </p:sp>
    </p:spTree>
    <p:extLst>
      <p:ext uri="{BB962C8B-B14F-4D97-AF65-F5344CB8AC3E}">
        <p14:creationId xmlns:p14="http://schemas.microsoft.com/office/powerpoint/2010/main" val="30308549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Number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</a:p>
        </p:txBody>
      </p:sp>
      <p:sp>
        <p:nvSpPr>
          <p:cNvPr id="144" name="Rectangle 5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Euler’s number </a:t>
            </a:r>
          </a:p>
          <a:p>
            <a:pPr>
              <a:spcBef>
                <a:spcPts val="600"/>
              </a:spcBef>
              <a:defRPr sz="2800"/>
            </a:pPr>
            <a:r>
              <a:t>Leonhard Euler (pronounced “oiler”)</a:t>
            </a:r>
          </a:p>
          <a:p>
            <a:pPr>
              <a:spcBef>
                <a:spcPts val="600"/>
              </a:spcBef>
              <a:defRPr sz="2800"/>
            </a:pPr>
            <a:r>
              <a:t>Swiss mathematician and physicist</a:t>
            </a:r>
          </a:p>
        </p:txBody>
      </p:sp>
      <p:pic>
        <p:nvPicPr>
          <p:cNvPr id="145" name="Picture 8" descr="Picture 8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775" y="1622425"/>
            <a:ext cx="3621088" cy="45275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Number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</a:p>
        </p:txBody>
      </p:sp>
      <p:sp>
        <p:nvSpPr>
          <p:cNvPr id="148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457200" y="1600200"/>
            <a:ext cx="8229600" cy="695325"/>
          </a:xfrm>
          <a:prstGeom prst="rect">
            <a:avLst/>
          </a:prstGeom>
        </p:spPr>
        <p:txBody>
          <a:bodyPr/>
          <a:lstStyle/>
          <a:p>
            <a:r>
              <a:t>Compute:</a:t>
            </a:r>
          </a:p>
        </p:txBody>
      </p:sp>
      <p:pic>
        <p:nvPicPr>
          <p:cNvPr id="149" name="Object 5" descr="Objec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550" y="1579562"/>
            <a:ext cx="1866900" cy="736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Line 6"/>
          <p:cNvSpPr/>
          <p:nvPr/>
        </p:nvSpPr>
        <p:spPr>
          <a:xfrm>
            <a:off x="2109788" y="3857624"/>
            <a:ext cx="1588" cy="1752602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Line 7"/>
          <p:cNvSpPr/>
          <p:nvPr/>
        </p:nvSpPr>
        <p:spPr>
          <a:xfrm>
            <a:off x="1500187" y="4238625"/>
            <a:ext cx="12192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Text Box 8"/>
          <p:cNvSpPr txBox="1"/>
          <p:nvPr/>
        </p:nvSpPr>
        <p:spPr>
          <a:xfrm>
            <a:off x="1717358" y="3857625"/>
            <a:ext cx="171783" cy="391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</a:t>
            </a:r>
          </a:p>
        </p:txBody>
      </p:sp>
      <p:sp>
        <p:nvSpPr>
          <p:cNvPr id="153" name="Line 10"/>
          <p:cNvSpPr/>
          <p:nvPr/>
        </p:nvSpPr>
        <p:spPr>
          <a:xfrm>
            <a:off x="1500187" y="4695825"/>
            <a:ext cx="12192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4" name="Line 11"/>
          <p:cNvSpPr/>
          <p:nvPr/>
        </p:nvSpPr>
        <p:spPr>
          <a:xfrm>
            <a:off x="1500187" y="5153025"/>
            <a:ext cx="12192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5" name="Line 12"/>
          <p:cNvSpPr/>
          <p:nvPr/>
        </p:nvSpPr>
        <p:spPr>
          <a:xfrm>
            <a:off x="1500187" y="5610225"/>
            <a:ext cx="1219201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6" name="Text Box 13"/>
          <p:cNvSpPr txBox="1"/>
          <p:nvPr/>
        </p:nvSpPr>
        <p:spPr>
          <a:xfrm>
            <a:off x="1647507" y="4316412"/>
            <a:ext cx="318231" cy="415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–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.1</a:t>
            </a:r>
          </a:p>
        </p:txBody>
      </p:sp>
      <p:sp>
        <p:nvSpPr>
          <p:cNvPr id="157" name="Text Box 14"/>
          <p:cNvSpPr txBox="1"/>
          <p:nvPr/>
        </p:nvSpPr>
        <p:spPr>
          <a:xfrm>
            <a:off x="1522094" y="4787900"/>
            <a:ext cx="401426" cy="415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–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.01</a:t>
            </a:r>
          </a:p>
        </p:txBody>
      </p:sp>
      <p:sp>
        <p:nvSpPr>
          <p:cNvPr id="158" name="Text Box 15"/>
          <p:cNvSpPr txBox="1"/>
          <p:nvPr/>
        </p:nvSpPr>
        <p:spPr>
          <a:xfrm>
            <a:off x="1396682" y="5245100"/>
            <a:ext cx="484621" cy="415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–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.001</a:t>
            </a:r>
          </a:p>
        </p:txBody>
      </p:sp>
      <p:sp>
        <p:nvSpPr>
          <p:cNvPr id="159" name="Text Box 16"/>
          <p:cNvSpPr txBox="1"/>
          <p:nvPr/>
        </p:nvSpPr>
        <p:spPr>
          <a:xfrm>
            <a:off x="2231708" y="4314825"/>
            <a:ext cx="483057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2.868</a:t>
            </a:r>
          </a:p>
        </p:txBody>
      </p:sp>
      <p:sp>
        <p:nvSpPr>
          <p:cNvPr id="160" name="Text Box 17"/>
          <p:cNvSpPr txBox="1"/>
          <p:nvPr/>
        </p:nvSpPr>
        <p:spPr>
          <a:xfrm>
            <a:off x="2231708" y="4786312"/>
            <a:ext cx="479411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2.732</a:t>
            </a:r>
          </a:p>
        </p:txBody>
      </p:sp>
      <p:sp>
        <p:nvSpPr>
          <p:cNvPr id="161" name="Text Box 18"/>
          <p:cNvSpPr txBox="1"/>
          <p:nvPr/>
        </p:nvSpPr>
        <p:spPr>
          <a:xfrm>
            <a:off x="2238058" y="5243512"/>
            <a:ext cx="56260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2.7196</a:t>
            </a:r>
          </a:p>
        </p:txBody>
      </p:sp>
      <p:pic>
        <p:nvPicPr>
          <p:cNvPr id="162" name="Object 19" descr="Object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50" y="3843337"/>
            <a:ext cx="736600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Object 20" descr="Object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050" y="2827338"/>
            <a:ext cx="1722439" cy="684213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Line 21"/>
          <p:cNvSpPr/>
          <p:nvPr/>
        </p:nvSpPr>
        <p:spPr>
          <a:xfrm>
            <a:off x="6942138" y="3856037"/>
            <a:ext cx="1588" cy="17526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5" name="Line 22"/>
          <p:cNvSpPr/>
          <p:nvPr/>
        </p:nvSpPr>
        <p:spPr>
          <a:xfrm>
            <a:off x="6332537" y="4237037"/>
            <a:ext cx="1219201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6" name="Text Box 23"/>
          <p:cNvSpPr txBox="1"/>
          <p:nvPr/>
        </p:nvSpPr>
        <p:spPr>
          <a:xfrm>
            <a:off x="6549707" y="3856037"/>
            <a:ext cx="171784" cy="3918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</a:t>
            </a:r>
          </a:p>
        </p:txBody>
      </p:sp>
      <p:sp>
        <p:nvSpPr>
          <p:cNvPr id="167" name="Line 24"/>
          <p:cNvSpPr/>
          <p:nvPr/>
        </p:nvSpPr>
        <p:spPr>
          <a:xfrm>
            <a:off x="6332537" y="4694237"/>
            <a:ext cx="1219201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8" name="Line 25"/>
          <p:cNvSpPr/>
          <p:nvPr/>
        </p:nvSpPr>
        <p:spPr>
          <a:xfrm>
            <a:off x="6332537" y="5151437"/>
            <a:ext cx="1219201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9" name="Line 26"/>
          <p:cNvSpPr/>
          <p:nvPr/>
        </p:nvSpPr>
        <p:spPr>
          <a:xfrm>
            <a:off x="6332537" y="5608637"/>
            <a:ext cx="1219201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0" name="Text Box 27"/>
          <p:cNvSpPr txBox="1"/>
          <p:nvPr/>
        </p:nvSpPr>
        <p:spPr>
          <a:xfrm>
            <a:off x="6594157" y="4313237"/>
            <a:ext cx="23347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.1</a:t>
            </a:r>
          </a:p>
        </p:txBody>
      </p:sp>
      <p:sp>
        <p:nvSpPr>
          <p:cNvPr id="171" name="Text Box 28"/>
          <p:cNvSpPr txBox="1"/>
          <p:nvPr/>
        </p:nvSpPr>
        <p:spPr>
          <a:xfrm>
            <a:off x="6468745" y="4784725"/>
            <a:ext cx="316667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.01</a:t>
            </a:r>
          </a:p>
        </p:txBody>
      </p:sp>
      <p:sp>
        <p:nvSpPr>
          <p:cNvPr id="172" name="Text Box 29"/>
          <p:cNvSpPr txBox="1"/>
          <p:nvPr/>
        </p:nvSpPr>
        <p:spPr>
          <a:xfrm>
            <a:off x="6357620" y="5241925"/>
            <a:ext cx="399862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.001</a:t>
            </a:r>
          </a:p>
        </p:txBody>
      </p:sp>
      <p:sp>
        <p:nvSpPr>
          <p:cNvPr id="173" name="Text Box 30"/>
          <p:cNvSpPr txBox="1"/>
          <p:nvPr/>
        </p:nvSpPr>
        <p:spPr>
          <a:xfrm>
            <a:off x="7064057" y="4313237"/>
            <a:ext cx="566253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2.5937</a:t>
            </a:r>
          </a:p>
        </p:txBody>
      </p:sp>
      <p:sp>
        <p:nvSpPr>
          <p:cNvPr id="174" name="Text Box 31"/>
          <p:cNvSpPr txBox="1"/>
          <p:nvPr/>
        </p:nvSpPr>
        <p:spPr>
          <a:xfrm>
            <a:off x="7064057" y="4784725"/>
            <a:ext cx="562607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2.7048</a:t>
            </a:r>
          </a:p>
        </p:txBody>
      </p:sp>
      <p:sp>
        <p:nvSpPr>
          <p:cNvPr id="175" name="Text Box 32"/>
          <p:cNvSpPr txBox="1"/>
          <p:nvPr/>
        </p:nvSpPr>
        <p:spPr>
          <a:xfrm>
            <a:off x="7070407" y="5241925"/>
            <a:ext cx="562607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2.7169</a:t>
            </a:r>
          </a:p>
        </p:txBody>
      </p:sp>
      <p:pic>
        <p:nvPicPr>
          <p:cNvPr id="176" name="Object 33" descr="Object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600" y="3841750"/>
            <a:ext cx="736600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Object 34" descr="Object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1400" y="2825750"/>
            <a:ext cx="1722439" cy="684213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Line 35"/>
          <p:cNvSpPr/>
          <p:nvPr/>
        </p:nvSpPr>
        <p:spPr>
          <a:xfrm flipH="1">
            <a:off x="2971799" y="2409825"/>
            <a:ext cx="1219201" cy="38100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9" name="Line 36"/>
          <p:cNvSpPr/>
          <p:nvPr/>
        </p:nvSpPr>
        <p:spPr>
          <a:xfrm>
            <a:off x="4953000" y="2409824"/>
            <a:ext cx="1219201" cy="381002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80" name="Object 37" descr="Object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4512" y="1751013"/>
            <a:ext cx="2273301" cy="34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 advAuto="0"/>
      <p:bldP spid="151" grpId="0" animBg="1" advAuto="0"/>
      <p:bldP spid="152" grpId="0" animBg="1" advAuto="0"/>
      <p:bldP spid="153" grpId="0" animBg="1" advAuto="0"/>
      <p:bldP spid="154" grpId="0" animBg="1" advAuto="0"/>
      <p:bldP spid="155" grpId="0" animBg="1" advAuto="0"/>
      <p:bldP spid="156" grpId="0" animBg="1" advAuto="0"/>
      <p:bldP spid="157" grpId="0" animBg="1" advAuto="0"/>
      <p:bldP spid="158" grpId="0" animBg="1" advAuto="0"/>
      <p:bldP spid="159" grpId="0" animBg="1" advAuto="0"/>
      <p:bldP spid="160" grpId="0" animBg="1" advAuto="0"/>
      <p:bldP spid="161" grpId="0" animBg="1" advAuto="0"/>
      <p:bldP spid="162" grpId="0" animBg="1" advAuto="0"/>
      <p:bldP spid="163" grpId="0" animBg="1" advAuto="0"/>
      <p:bldP spid="164" grpId="0" animBg="1" advAuto="0"/>
      <p:bldP spid="165" grpId="0" animBg="1" advAuto="0"/>
      <p:bldP spid="166" grpId="0" animBg="1" advAuto="0"/>
      <p:bldP spid="167" grpId="0" animBg="1" advAuto="0"/>
      <p:bldP spid="168" grpId="0" animBg="1" advAuto="0"/>
      <p:bldP spid="169" grpId="0" animBg="1" advAuto="0"/>
      <p:bldP spid="170" grpId="0" animBg="1" advAuto="0"/>
      <p:bldP spid="171" grpId="0" animBg="1" advAuto="0"/>
      <p:bldP spid="172" grpId="0" animBg="1" advAuto="0"/>
      <p:bldP spid="173" grpId="0" animBg="1" advAuto="0"/>
      <p:bldP spid="174" grpId="0" animBg="1" advAuto="0"/>
      <p:bldP spid="175" grpId="0" animBg="1" advAuto="0"/>
      <p:bldP spid="176" grpId="0" animBg="1" advAuto="0"/>
      <p:bldP spid="177" grpId="0" animBg="1" advAuto="0"/>
      <p:bldP spid="178" grpId="0" animBg="1" advAuto="0"/>
      <p:bldP spid="179" grpId="0" animBg="1" advAuto="0"/>
      <p:bldP spid="180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Exponential Function</a:t>
            </a:r>
          </a:p>
        </p:txBody>
      </p:sp>
      <p:pic>
        <p:nvPicPr>
          <p:cNvPr id="183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2000250"/>
            <a:ext cx="2857500" cy="285750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Text Box 6"/>
          <p:cNvSpPr txBox="1"/>
          <p:nvPr/>
        </p:nvSpPr>
        <p:spPr>
          <a:xfrm>
            <a:off x="3997007" y="1509712"/>
            <a:ext cx="833499" cy="479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 i="1">
                <a:effectLst>
                  <a:outerShdw blurRad="38100" dist="38100" dir="2700000" rotWithShape="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 </a:t>
            </a:r>
            <a:r>
              <a:rPr i="0"/>
              <a:t>(</a:t>
            </a:r>
            <a:r>
              <a:t>x</a:t>
            </a:r>
            <a:r>
              <a:rPr i="0"/>
              <a:t>) = </a:t>
            </a:r>
            <a:r>
              <a:t>e</a:t>
            </a:r>
            <a:r>
              <a:rPr baseline="30000"/>
              <a:t>x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Natural Base </a:t>
            </a:r>
            <a:r>
              <a:rPr i="1"/>
              <a:t>e</a:t>
            </a:r>
          </a:p>
        </p:txBody>
      </p:sp>
      <p:sp>
        <p:nvSpPr>
          <p:cNvPr id="187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For many applications, the convenient choice for a base is the irrational number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  <a:defRPr i="1"/>
            </a:pPr>
            <a:r>
              <a:t>	      e </a:t>
            </a:r>
            <a:r>
              <a:rPr i="0"/>
              <a:t>=</a:t>
            </a:r>
            <a:r>
              <a:t> </a:t>
            </a:r>
            <a:r>
              <a:rPr i="0"/>
              <a:t>2.718281828 . . . .</a:t>
            </a:r>
          </a:p>
          <a:p>
            <a:pPr marL="0" indent="0">
              <a:buSzTx/>
              <a:buNone/>
            </a:pPr>
            <a:endParaRPr i="0"/>
          </a:p>
          <a:p>
            <a:pPr marL="0" indent="0">
              <a:buSzTx/>
              <a:buNone/>
            </a:pPr>
            <a:r>
              <a:t>This number is called the </a:t>
            </a:r>
            <a:r>
              <a:rPr b="1"/>
              <a:t>natural</a:t>
            </a:r>
            <a:br>
              <a:rPr b="1"/>
            </a:br>
            <a:r>
              <a:rPr b="1"/>
              <a:t>base. </a:t>
            </a:r>
            <a:r>
              <a:t>The function</a:t>
            </a:r>
          </a:p>
          <a:p>
            <a:pPr marL="0" indent="0">
              <a:buSzTx/>
              <a:buNone/>
              <a:defRPr sz="1200"/>
            </a:pPr>
            <a:endParaRPr/>
          </a:p>
          <a:p>
            <a:pPr marL="0" indent="0">
              <a:buSzTx/>
              <a:buNone/>
              <a:defRPr i="1"/>
            </a:pPr>
            <a:r>
              <a:t>	  f</a:t>
            </a:r>
            <a:r>
              <a:rPr sz="400"/>
              <a:t> </a:t>
            </a:r>
            <a:r>
              <a:rPr i="0"/>
              <a:t>(</a:t>
            </a:r>
            <a:r>
              <a:t>x</a:t>
            </a:r>
            <a:r>
              <a:rPr i="0"/>
              <a:t>) = </a:t>
            </a:r>
            <a:r>
              <a:t>e</a:t>
            </a:r>
            <a:r>
              <a:rPr baseline="30000"/>
              <a:t>x</a:t>
            </a:r>
          </a:p>
          <a:p>
            <a:pPr marL="0" indent="0">
              <a:buSzTx/>
              <a:buNone/>
              <a:defRPr sz="1200" i="1" baseline="30000"/>
            </a:pPr>
            <a:endParaRPr baseline="30000"/>
          </a:p>
          <a:p>
            <a:pPr marL="0" indent="0">
              <a:buSzTx/>
              <a:buNone/>
            </a:pPr>
            <a:r>
              <a:t>is called the </a:t>
            </a:r>
            <a:r>
              <a:rPr b="1"/>
              <a:t>natural exponential</a:t>
            </a:r>
            <a:br>
              <a:rPr b="1"/>
            </a:br>
            <a:r>
              <a:rPr b="1"/>
              <a:t>function </a:t>
            </a:r>
            <a:r>
              <a:t>and its graph is shown</a:t>
            </a:r>
            <a:br/>
            <a:r>
              <a:t>in Figure 3.9.</a:t>
            </a:r>
          </a:p>
        </p:txBody>
      </p:sp>
      <p:pic>
        <p:nvPicPr>
          <p:cNvPr id="188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375" y="2914650"/>
            <a:ext cx="2968625" cy="287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Text Box 7"/>
          <p:cNvSpPr txBox="1"/>
          <p:nvPr/>
        </p:nvSpPr>
        <p:spPr>
          <a:xfrm>
            <a:off x="6598919" y="6278562"/>
            <a:ext cx="822961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200" b="1" baseline="0"/>
            </a:lvl1pPr>
          </a:lstStyle>
          <a:p>
            <a:r>
              <a:t>Figure 3.9</a:t>
            </a:r>
          </a:p>
        </p:txBody>
      </p:sp>
      <p:sp>
        <p:nvSpPr>
          <p:cNvPr id="190" name="Rectangle 13"/>
          <p:cNvSpPr txBox="1"/>
          <p:nvPr/>
        </p:nvSpPr>
        <p:spPr>
          <a:xfrm>
            <a:off x="5574982" y="5864225"/>
            <a:ext cx="326136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 baseline="0"/>
            </a:lvl1pPr>
          </a:lstStyle>
          <a:p>
            <a:r>
              <a:t>The Natural Exponential Function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Example 6 – </a:t>
            </a:r>
            <a:r>
              <a:rPr i="1"/>
              <a:t>Evaluating the Natural Exponential </a:t>
            </a:r>
            <a:r>
              <a:rPr sz="2700" i="1"/>
              <a:t>Functions</a:t>
            </a:r>
          </a:p>
        </p:txBody>
      </p:sp>
      <p:sp>
        <p:nvSpPr>
          <p:cNvPr id="193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/>
          <a:lstStyle/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</a:pPr>
            <a:r>
              <a:t>Use a calculator to evaluate the function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sz="1200"/>
            </a:pPr>
            <a:endParaRPr/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i="1"/>
            </a:pPr>
            <a:r>
              <a:t>		f</a:t>
            </a:r>
            <a:r>
              <a:rPr sz="400"/>
              <a:t> </a:t>
            </a:r>
            <a:r>
              <a:rPr i="0"/>
              <a:t>(</a:t>
            </a:r>
            <a:r>
              <a:t>x</a:t>
            </a:r>
            <a:r>
              <a:rPr i="0"/>
              <a:t>) = </a:t>
            </a:r>
            <a:r>
              <a:t>e</a:t>
            </a:r>
            <a:r>
              <a:rPr baseline="30000"/>
              <a:t>x	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sz="1200"/>
            </a:pPr>
            <a:endParaRPr baseline="30000"/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</a:pPr>
            <a:r>
              <a:t>at each indicated value of </a:t>
            </a:r>
            <a:r>
              <a:rPr i="1"/>
              <a:t>x</a:t>
            </a:r>
            <a:r>
              <a:t>.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b="1"/>
            </a:pPr>
            <a:r>
              <a:t>a.</a:t>
            </a:r>
            <a:r>
              <a:rPr b="0" i="1"/>
              <a:t> x</a:t>
            </a:r>
            <a:r>
              <a:rPr b="0"/>
              <a:t> = –2</a:t>
            </a:r>
          </a:p>
          <a:p>
            <a:pPr marL="457200" indent="-457200">
              <a:buAutoNum type="alphaLcPeriod"/>
              <a:tabLst>
                <a:tab pos="457200" algn="l"/>
                <a:tab pos="1371600" algn="l"/>
                <a:tab pos="1536700" algn="l"/>
              </a:tabLst>
              <a:defRPr sz="2000"/>
            </a:pPr>
            <a:endParaRPr b="0"/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b="1"/>
            </a:pPr>
            <a:r>
              <a:t>b.</a:t>
            </a:r>
            <a:r>
              <a:rPr b="0" i="1"/>
              <a:t> x</a:t>
            </a:r>
            <a:r>
              <a:rPr b="0"/>
              <a:t> = 0.25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sz="2000"/>
            </a:pPr>
            <a:endParaRPr b="0"/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b="1"/>
            </a:pPr>
            <a:r>
              <a:t>c.</a:t>
            </a:r>
            <a:r>
              <a:rPr b="0" i="1"/>
              <a:t> x</a:t>
            </a:r>
            <a:r>
              <a:rPr b="0"/>
              <a:t> = –0.4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sz="2000"/>
            </a:pPr>
            <a:endParaRPr b="0"/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  <a:defRPr b="1"/>
            </a:pPr>
            <a:r>
              <a:t>d. </a:t>
            </a:r>
            <a:r>
              <a:rPr b="0" i="1"/>
              <a:t>x</a:t>
            </a:r>
            <a:r>
              <a:rPr b="0"/>
              <a:t> =</a:t>
            </a:r>
          </a:p>
          <a:p>
            <a:pPr marL="457200" indent="-457200">
              <a:buSzTx/>
              <a:buNone/>
              <a:tabLst>
                <a:tab pos="457200" algn="l"/>
                <a:tab pos="1371600" algn="l"/>
                <a:tab pos="1536700" algn="l"/>
              </a:tabLst>
            </a:pPr>
            <a:r>
              <a:t>Do this on your calculator, but do not write it down.</a:t>
            </a:r>
          </a:p>
        </p:txBody>
      </p:sp>
      <p:pic>
        <p:nvPicPr>
          <p:cNvPr id="19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5634037"/>
            <a:ext cx="222251" cy="485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 6 – </a:t>
            </a:r>
            <a:r>
              <a:rPr i="1"/>
              <a:t>Solution</a:t>
            </a:r>
          </a:p>
        </p:txBody>
      </p:sp>
      <p:pic>
        <p:nvPicPr>
          <p:cNvPr id="197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8077200" cy="3381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38" y="2951163"/>
            <a:ext cx="8285162" cy="322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icture 7" descr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10000"/>
            <a:ext cx="8226425" cy="320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Picture 8" descr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25" y="4627562"/>
            <a:ext cx="8245475" cy="401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icture 9" descr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337" y="2057400"/>
            <a:ext cx="5229226" cy="365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icture 10" descr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0938" y="2133600"/>
            <a:ext cx="1225551" cy="292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 advAuto="0"/>
      <p:bldP spid="199" grpId="0" animBg="1" advAuto="0"/>
      <p:bldP spid="200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6E2B-23E8-4BFE-B5B0-77C9D46ABEC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348179"/>
            <a:ext cx="7886700" cy="96837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Logarithmic 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DF3D4-B826-47DA-B50B-85A4B740E31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371600" y="2906713"/>
            <a:ext cx="7772400" cy="150018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After this lesson…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I can evaluate logarithms.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I can rewrite exponential equations as logarithmic equations.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/>
              <a:t>I can rewrite logarithmic equations as exponential equations.</a:t>
            </a:r>
          </a:p>
        </p:txBody>
      </p:sp>
    </p:spTree>
    <p:extLst>
      <p:ext uri="{BB962C8B-B14F-4D97-AF65-F5344CB8AC3E}">
        <p14:creationId xmlns:p14="http://schemas.microsoft.com/office/powerpoint/2010/main" val="292967072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307918-1808-4E84-B756-315CF7785367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</p:spPr>
            <p:txBody>
              <a:bodyPr/>
              <a:lstStyle/>
              <a:p>
                <a:pPr lvl="1"/>
                <a:r>
                  <a:rPr lang="en-US" dirty="0"/>
                  <a:t>The population </a:t>
                </a:r>
                <a:r>
                  <a:rPr lang="en-US" i="1" dirty="0"/>
                  <a:t>P</a:t>
                </a:r>
                <a:r>
                  <a:rPr lang="en-US" dirty="0"/>
                  <a:t> (in millions) of Peru during a recent decade can be approximated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=28.22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1.01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:r>
                  <a:rPr lang="en-US" i="1" dirty="0"/>
                  <a:t>t</a:t>
                </a:r>
                <a:r>
                  <a:rPr lang="en-US" dirty="0"/>
                  <a:t> is the number of years since the beginning of the decade.</a:t>
                </a:r>
              </a:p>
              <a:p>
                <a:pPr lvl="1"/>
                <a:r>
                  <a:rPr lang="en-US" dirty="0"/>
                  <a:t>(a) Determine whether the model represents exponential growth or decay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(b) identify the annual percent increase or decrease in population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(c) Estimate when the population was about 30 million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307918-1808-4E84-B756-315CF77853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462088"/>
                <a:ext cx="8229600" cy="5256212"/>
              </a:xfrm>
              <a:blipFill>
                <a:blip r:embed="rId3"/>
                <a:stretch>
                  <a:fillRect t="-81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D26FCDDB-4113-4ED1-BE03-541D8A46FA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9700"/>
            <a:ext cx="9144000" cy="9937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solidFill>
                  <a:schemeClr val="tx1"/>
                </a:solidFill>
              </a:rPr>
              <a:t>Exponential Growth and Decay Functions</a:t>
            </a:r>
          </a:p>
        </p:txBody>
      </p:sp>
    </p:spTree>
    <p:extLst>
      <p:ext uri="{BB962C8B-B14F-4D97-AF65-F5344CB8AC3E}">
        <p14:creationId xmlns:p14="http://schemas.microsoft.com/office/powerpoint/2010/main" val="38911705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-2500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667</Words>
  <Application>Microsoft Macintosh PowerPoint</Application>
  <PresentationFormat>On-screen Show (4:3)</PresentationFormat>
  <Paragraphs>147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Tahoma</vt:lpstr>
      <vt:lpstr>Times New Roman</vt:lpstr>
      <vt:lpstr>McKBAlgP8</vt:lpstr>
      <vt:lpstr>PowerPoint Presentation</vt:lpstr>
      <vt:lpstr>The Number e</vt:lpstr>
      <vt:lpstr>The Number e</vt:lpstr>
      <vt:lpstr>The Exponential Function</vt:lpstr>
      <vt:lpstr>The Natural Base e</vt:lpstr>
      <vt:lpstr>Example 6 – Evaluating the Natural Exponential Functions</vt:lpstr>
      <vt:lpstr>Example 6 – Solution</vt:lpstr>
      <vt:lpstr>Logarithmic Functions</vt:lpstr>
      <vt:lpstr>Exponential Growth and Decay Functions</vt:lpstr>
      <vt:lpstr>Rewrite Exponential as  Logarithmic Functions</vt:lpstr>
      <vt:lpstr>PowerPoint Presentation</vt:lpstr>
      <vt:lpstr>PowerPoint Presentation</vt:lpstr>
      <vt:lpstr>PowerPoint Presentation</vt:lpstr>
      <vt:lpstr>PowerPoint Presentation</vt:lpstr>
      <vt:lpstr>Exponential Growth and Decay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Terry Letterman</cp:lastModifiedBy>
  <cp:revision>3</cp:revision>
  <dcterms:modified xsi:type="dcterms:W3CDTF">2023-02-03T21:45:41Z</dcterms:modified>
</cp:coreProperties>
</file>