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3" name="Shape 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:r>
              <a:t>Product property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Power property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Simplify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</a:p>
          <a:p>
            <a:pPr/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Quotient and power properties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Power Property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Product Property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Write as radical (because of fractional exponent)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</a:p>
          <a:p>
            <a:pPr/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Power Property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  <a:r>
              <a:t>Product property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5" name="Shape 14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0" algn="ctr">
              <a:buSzTx/>
              <a:buNone/>
            </a:lvl2pPr>
            <a:lvl3pPr marL="0" indent="0" algn="ctr">
              <a:buSzTx/>
              <a:buNone/>
            </a:lvl3pPr>
            <a:lvl4pPr marL="0" indent="0" algn="ctr">
              <a:buSzTx/>
              <a:buNone/>
            </a:lvl4pPr>
            <a:lvl5pPr marL="0" indent="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xfrm>
            <a:off x="457200" y="277813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3" name="Body Level One…"/>
          <p:cNvSpPr txBox="1"/>
          <p:nvPr>
            <p:ph type="body" sz="half" idx="1"/>
          </p:nvPr>
        </p:nvSpPr>
        <p:spPr>
          <a:xfrm>
            <a:off x="0" y="1433147"/>
            <a:ext cx="4514850" cy="505973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0">
              <a:spcBef>
                <a:spcPts val="400"/>
              </a:spcBef>
              <a:buSzTx/>
              <a:buNone/>
              <a:defRPr sz="2000"/>
            </a:lvl2pPr>
            <a:lvl3pPr marL="0" indent="0">
              <a:spcBef>
                <a:spcPts val="400"/>
              </a:spcBef>
              <a:buSzTx/>
              <a:buNone/>
              <a:defRPr sz="2000"/>
            </a:lvl3pPr>
            <a:lvl4pPr marL="0" indent="0">
              <a:spcBef>
                <a:spcPts val="400"/>
              </a:spcBef>
              <a:buSzTx/>
              <a:buNone/>
              <a:defRPr sz="2000"/>
            </a:lvl4pPr>
            <a:lvl5pPr marL="0" indent="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1462087"/>
            <a:ext cx="4038600" cy="525621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None/>
              <a:defRPr b="1"/>
            </a:lvl1pPr>
            <a:lvl2pPr marL="0" indent="0">
              <a:buSzTx/>
              <a:buNone/>
              <a:defRPr b="1"/>
            </a:lvl2pPr>
            <a:lvl3pPr marL="0" indent="0">
              <a:buSzTx/>
              <a:buNone/>
              <a:defRPr b="1"/>
            </a:lvl3pPr>
            <a:lvl4pPr marL="0" indent="0">
              <a:buSzTx/>
              <a:buNone/>
              <a:defRPr b="1"/>
            </a:lvl4pPr>
            <a:lvl5pPr marL="0" indent="0">
              <a:buSzTx/>
              <a:buNone/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0">
    <p:bg>
      <p:bgPr>
        <a:solidFill>
          <a:srgbClr val="FBAF0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8384895" y="6245225"/>
            <a:ext cx="301907" cy="288822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4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Text Placeholder 3"/>
          <p:cNvSpPr/>
          <p:nvPr>
            <p:ph type="body" sz="half" idx="21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4" descr="Picture 6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150"/>
            <a:ext cx="1328738" cy="98583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AutoShape 61"/>
          <p:cNvSpPr/>
          <p:nvPr/>
        </p:nvSpPr>
        <p:spPr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73BC"/>
              </a:gs>
              <a:gs pos="100000">
                <a:srgbClr val="0073BC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4" name="Rectangle 62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5" name="Rectangle 63"/>
          <p:cNvSpPr/>
          <p:nvPr/>
        </p:nvSpPr>
        <p:spPr>
          <a:xfrm>
            <a:off x="8915400" y="152400"/>
            <a:ext cx="228600" cy="1219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355600" y="15240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462087"/>
            <a:ext cx="8229600" cy="525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496300" y="6388100"/>
            <a:ext cx="358411" cy="35066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spcBef>
                <a:spcPts val="1000"/>
              </a:spcBef>
              <a:defRPr baseline="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02127" marR="0" indent="-24492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45920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/>
          <p:nvPr>
            <p:ph type="title" idx="4294967295"/>
          </p:nvPr>
        </p:nvSpPr>
        <p:spPr>
          <a:xfrm>
            <a:off x="0" y="9559"/>
            <a:ext cx="9144000" cy="1362076"/>
          </a:xfrm>
          <a:prstGeom prst="rect">
            <a:avLst/>
          </a:prstGeom>
        </p:spPr>
        <p:txBody>
          <a:bodyPr/>
          <a:lstStyle>
            <a:lvl1pPr algn="ctr">
              <a:defRPr b="1" sz="6000">
                <a:solidFill>
                  <a:srgbClr val="000000"/>
                </a:solidFill>
              </a:defRPr>
            </a:lvl1pPr>
          </a:lstStyle>
          <a:p>
            <a:pPr/>
            <a:r>
              <a:t>Logarithmic Properties</a:t>
            </a:r>
          </a:p>
        </p:txBody>
      </p:sp>
      <p:sp>
        <p:nvSpPr>
          <p:cNvPr id="124" name="Text Placeholder 2"/>
          <p:cNvSpPr txBox="1"/>
          <p:nvPr>
            <p:ph type="body" sz="quarter" idx="4294967295"/>
          </p:nvPr>
        </p:nvSpPr>
        <p:spPr>
          <a:xfrm>
            <a:off x="1371600" y="2906713"/>
            <a:ext cx="7772400" cy="15001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000"/>
            </a:pPr>
            <a:r>
              <a:t>After this lesson…</a:t>
            </a:r>
          </a:p>
          <a:p>
            <a:pPr marL="257175" indent="-257175">
              <a:lnSpc>
                <a:spcPct val="90000"/>
              </a:lnSpc>
              <a:buFont typeface="Arial"/>
              <a:defRPr sz="2000"/>
            </a:pPr>
            <a:r>
              <a:t>I can expand logarithms.</a:t>
            </a:r>
          </a:p>
          <a:p>
            <a:pPr marL="257175" indent="-257175">
              <a:lnSpc>
                <a:spcPct val="90000"/>
              </a:lnSpc>
              <a:buFont typeface="Arial"/>
              <a:defRPr sz="2000"/>
            </a:pPr>
            <a:r>
              <a:t>I can condense logarithms.</a:t>
            </a:r>
          </a:p>
          <a:p>
            <a:pPr marL="257175" indent="-257175">
              <a:lnSpc>
                <a:spcPct val="90000"/>
              </a:lnSpc>
              <a:buFont typeface="Arial"/>
              <a:defRPr sz="2000"/>
            </a:pPr>
            <a:r>
              <a:t>I can evaluate logarithms using the change-of-base formula.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ntent Placeholder 2"/>
          <p:cNvSpPr txBox="1"/>
          <p:nvPr>
            <p:ph type="body" idx="4294967295"/>
          </p:nvPr>
        </p:nvSpPr>
        <p:spPr>
          <a:xfrm>
            <a:off x="0" y="1462087"/>
            <a:ext cx="8229600" cy="525621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Product Property</a:t>
            </a:r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e>
                  </m:func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e>
                  </m:func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e>
                  </m:func>
                </m:oMath>
              </m:oMathPara>
            </a14:m>
          </a:p>
          <a:p>
            <a:pPr/>
          </a:p>
          <a:p>
            <a:pPr>
              <a:defRPr>
                <a:solidFill>
                  <a:schemeClr val="accent4"/>
                </a:solidFill>
              </a:defRPr>
            </a:pPr>
            <a:r>
              <a:t>Quotient Property</a:t>
            </a:r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f>
                        <m:fPr>
                          <m:ctrl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e>
                  </m:func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e>
                  </m:func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−</m:t>
                  </m:r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e>
                  </m:func>
                </m:oMath>
              </m:oMathPara>
            </a14:m>
          </a:p>
          <a:p>
            <a:pPr/>
          </a:p>
          <a:p>
            <a:pPr>
              <a:defRPr>
                <a:solidFill>
                  <a:schemeClr val="accent4"/>
                </a:solidFill>
              </a:defRPr>
            </a:pPr>
            <a:r>
              <a:t>Power Property</a:t>
            </a:r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sSup>
                        <m:e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e>
                  </m:func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𝑛</m:t>
                  </m:r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e>
                  </m:func>
                </m:oMath>
              </m:oMathPara>
            </a14:m>
          </a:p>
        </p:txBody>
      </p:sp>
      <p:sp>
        <p:nvSpPr>
          <p:cNvPr id="127" name="Title 1"/>
          <p:cNvSpPr txBox="1"/>
          <p:nvPr/>
        </p:nvSpPr>
        <p:spPr>
          <a:xfrm>
            <a:off x="0" y="219192"/>
            <a:ext cx="9144000" cy="94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6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Logarithmic Properties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Expand logarithms</a:t>
            </a:r>
          </a:p>
          <a:p>
            <a:pPr lvl="1"/>
            <a:r>
              <a:t>Rewrite as several logs</a:t>
            </a:r>
          </a:p>
          <a:p>
            <a:pPr lvl="1"/>
          </a:p>
          <a:p>
            <a:pPr/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fName>
                    <m:e>
                      <m:r>
                        <a:rPr xmlns:a="http://schemas.openxmlformats.org/drawingml/2006/main" sz="2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e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xmlns:a="http://schemas.openxmlformats.org/drawingml/2006/main" sz="2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e>
                  </m:func>
                </m:oMath>
              </m:oMathPara>
            </a14:m>
          </a:p>
        </p:txBody>
      </p:sp>
      <p:sp>
        <p:nvSpPr>
          <p:cNvPr id="130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>
                <a:latin typeface="+mj-lt"/>
                <a:ea typeface="+mj-ea"/>
                <a:cs typeface="+mj-cs"/>
                <a:sym typeface="Arial"/>
              </a:defRPr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f>
                        <m:f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e>
                  </m:func>
                </m:oMath>
              </m:oMathPara>
            </a14:m>
          </a:p>
        </p:txBody>
      </p:sp>
      <p:sp>
        <p:nvSpPr>
          <p:cNvPr id="131" name="Title 1"/>
          <p:cNvSpPr txBox="1"/>
          <p:nvPr/>
        </p:nvSpPr>
        <p:spPr>
          <a:xfrm>
            <a:off x="0" y="219192"/>
            <a:ext cx="9144000" cy="94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6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Logarithmic Properties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0" grpId="2"/>
      <p:bldP build="p" bldLvl="5" animBg="1" rev="0" advAuto="0" spid="12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Condense logs</a:t>
            </a:r>
          </a:p>
          <a:p>
            <a:pPr lvl="1"/>
            <a:r>
              <a:t>Try to write as a single log</a:t>
            </a:r>
          </a:p>
          <a:p>
            <a:pPr lvl="1"/>
          </a:p>
          <a:p>
            <a:pPr/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</m:func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den>
                  </m:f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e>
                  </m:func>
                </m:oMath>
              </m:oMathPara>
            </a14:m>
          </a:p>
        </p:txBody>
      </p:sp>
      <p:sp>
        <p:nvSpPr>
          <p:cNvPr id="136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>
                <a:latin typeface="+mj-lt"/>
                <a:ea typeface="+mj-ea"/>
                <a:cs typeface="+mj-cs"/>
                <a:sym typeface="Arial"/>
              </a:defRPr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e>
                  </m:func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e>
                  </m:func>
                </m:oMath>
              </m:oMathPara>
            </a14:m>
          </a:p>
        </p:txBody>
      </p:sp>
      <p:sp>
        <p:nvSpPr>
          <p:cNvPr id="137" name="Title 1"/>
          <p:cNvSpPr txBox="1"/>
          <p:nvPr/>
        </p:nvSpPr>
        <p:spPr>
          <a:xfrm>
            <a:off x="0" y="219192"/>
            <a:ext cx="9144000" cy="94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6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Logarithmic Properties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  <p:bldP build="p" bldLvl="1" animBg="1" rev="0" advAuto="0" spid="13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Change-of-Base Formula</a:t>
            </a:r>
          </a:p>
          <a:p>
            <a:pPr lvl="1"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e>
                  </m:func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func>
                        <m:funcPr>
                          <m:ctrl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e>
                              <m:r>
                                <m:rPr>
                                  <m:sty m:val="p"/>
                                </m:rPr>
                                <a:rPr xmlns:a="http://schemas.openxmlformats.org/drawingml/2006/main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xmlns:a="http://schemas.openxmlformats.org/drawingml/2006/main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num>
                    <m:den>
                      <m:func>
                        <m:funcPr>
                          <m:ctrlP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e>
                              <m:r>
                                <m:rPr>
                                  <m:sty m:val="p"/>
                                </m:rPr>
                                <a:rPr xmlns:a="http://schemas.openxmlformats.org/drawingml/2006/main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xmlns:a="http://schemas.openxmlformats.org/drawingml/2006/main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xmlns:a="http://schemas.openxmlformats.org/drawingml/2006/main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den>
                  </m:f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/>
                  </m:r>
                </m:oMath>
              </m:oMathPara>
            </a14:m>
          </a:p>
          <a:p>
            <a:pPr lvl="1"/>
            <a:r>
              <a:t>This lets you evaluate any log on a calculator</a:t>
            </a:r>
          </a:p>
          <a:p>
            <a:pPr/>
          </a:p>
          <a:p>
            <a:pPr/>
          </a:p>
          <a:p>
            <a:pPr lvl="1"/>
            <a:r>
              <a:t>Evaluate </a:t>
            </a:r>
            <a14:m>
              <m:oMath>
                <m:func>
                  <m:funcPr>
                    <m:ctrl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funcPr>
                  <m:fName>
                    <m:sSub>
                      <m:e>
                        <m:r>
                          <m:rPr>
                            <m:sty m:val="p"/>
                          </m:rP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fName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15</m:t>
                    </m:r>
                  </m:e>
                </m:func>
              </m:oMath>
            </a14:m>
          </a:p>
        </p:txBody>
      </p:sp>
      <p:sp>
        <p:nvSpPr>
          <p:cNvPr id="142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>
                <a:latin typeface="+mj-lt"/>
                <a:ea typeface="+mj-ea"/>
                <a:cs typeface="+mj-cs"/>
                <a:sym typeface="Arial"/>
              </a:defRPr>
            </a:pPr>
            <a:r>
              <a:t>Evaluate </a:t>
            </a:r>
            <a14:m>
              <m:oMath>
                <m:func>
                  <m:funcPr>
                    <m:ctrl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funcPr>
                  <m:fName>
                    <m:sSub>
                      <m:e>
                        <m:r>
                          <m:rPr>
                            <m:sty m:val="p"/>
                          </m:rP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fName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e>
                </m:func>
              </m:oMath>
            </a14:m>
          </a:p>
        </p:txBody>
      </p:sp>
      <p:sp>
        <p:nvSpPr>
          <p:cNvPr id="143" name="Title 1"/>
          <p:cNvSpPr txBox="1"/>
          <p:nvPr/>
        </p:nvSpPr>
        <p:spPr>
          <a:xfrm>
            <a:off x="0" y="219192"/>
            <a:ext cx="9144000" cy="942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6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Logarithmic Properties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