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 b="def" i="def"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 b="def" i="def"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1" name="Shape 12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8" name="Shape 13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 put in calculator, you might need to use change-of-base formula</a:t>
            </a:r>
          </a:p>
          <a:p>
            <a:p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4" name="Shape 14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Transformations: </a:t>
            </a:r>
            <a:r>
              <a:rPr i="1"/>
              <a:t>a</a:t>
            </a:r>
            <a:r>
              <a:t> = -1, </a:t>
            </a:r>
            <a:r>
              <a:rPr i="1"/>
              <a:t>h</a:t>
            </a:r>
            <a:r>
              <a:t> = 7, </a:t>
            </a:r>
            <a:r>
              <a:rPr i="1"/>
              <a:t>k</a:t>
            </a:r>
            <a:r>
              <a:t> = 0</a:t>
            </a:r>
          </a:p>
          <a:p>
            <a:pPr/>
            <a:r>
              <a:t>Reflection in </a:t>
            </a:r>
            <a:r>
              <a:rPr i="1"/>
              <a:t>x</a:t>
            </a:r>
            <a:r>
              <a:t>-axis (−</a:t>
            </a:r>
            <a:r>
              <a:rPr i="1"/>
              <a:t>a</a:t>
            </a:r>
            <a:r>
              <a:t>) and shift 7 to right</a:t>
            </a:r>
          </a:p>
          <a:p>
            <a:pPr/>
            <a:r>
              <a:t>Vertical asymptote: </a:t>
            </a:r>
            <a:r>
              <a:rPr i="1"/>
              <a:t>x</a:t>
            </a:r>
            <a:r>
              <a:t> = 7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0" name="Shape 15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Transformations: </a:t>
            </a:r>
            <a:r>
              <a:rPr i="1"/>
              <a:t>a</a:t>
            </a:r>
            <a:r>
              <a:t> = 3, </a:t>
            </a:r>
            <a:r>
              <a:rPr i="1"/>
              <a:t>h</a:t>
            </a:r>
            <a:r>
              <a:t> = 0, </a:t>
            </a:r>
            <a:r>
              <a:rPr i="1"/>
              <a:t>k</a:t>
            </a:r>
            <a:r>
              <a:t> = -5</a:t>
            </a:r>
          </a:p>
          <a:p>
            <a:pPr/>
            <a:r>
              <a:t>Vertical stretch by factor of 3; vertical shift up 5</a:t>
            </a:r>
          </a:p>
          <a:p>
            <a:pPr/>
            <a:r>
              <a:t>Vertical asymptote: </a:t>
            </a:r>
            <a:r>
              <a:rPr i="1"/>
              <a:t>x</a:t>
            </a:r>
            <a:r>
              <a:t> = 0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6" name="Shape 15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</a:p>
          <a:p>
            <a:pPr/>
            <a:r>
              <a:t>Base = e, exponent = x, other = y – 1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Base = 5, exponent = y, other x – 9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marL="0" indent="0" algn="ctr">
              <a:buSzTx/>
              <a:buNone/>
            </a:lvl2pPr>
            <a:lvl3pPr marL="0" indent="0" algn="ctr">
              <a:buSzTx/>
              <a:buNone/>
            </a:lvl3pPr>
            <a:lvl4pPr marL="0" indent="0" algn="ctr">
              <a:buSzTx/>
              <a:buNone/>
            </a:lvl4pPr>
            <a:lvl5pPr marL="0" indent="0" algn="ctr"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itle Text"/>
          <p:cNvSpPr txBox="1"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sz="half" idx="21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0">
              <a:spcBef>
                <a:spcPts val="300"/>
              </a:spcBef>
              <a:buSzTx/>
              <a:buNone/>
              <a:defRPr sz="1400"/>
            </a:lvl2pPr>
            <a:lvl3pPr marL="0" indent="0">
              <a:spcBef>
                <a:spcPts val="300"/>
              </a:spcBef>
              <a:buSzTx/>
              <a:buNone/>
              <a:defRPr sz="1400"/>
            </a:lvl3pPr>
            <a:lvl4pPr marL="0" indent="0">
              <a:spcBef>
                <a:spcPts val="300"/>
              </a:spcBef>
              <a:buSzTx/>
              <a:buNone/>
              <a:defRPr sz="1400"/>
            </a:lvl4pPr>
            <a:lvl5pPr marL="0" indent="0">
              <a:spcBef>
                <a:spcPts val="300"/>
              </a:spcBef>
              <a:buSz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/>
          <p:nvPr>
            <p:ph type="title"/>
          </p:nvPr>
        </p:nvSpPr>
        <p:spPr>
          <a:xfrm>
            <a:off x="457200" y="277813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3" name="Body Level One…"/>
          <p:cNvSpPr txBox="1"/>
          <p:nvPr>
            <p:ph type="body" sz="half" idx="1"/>
          </p:nvPr>
        </p:nvSpPr>
        <p:spPr>
          <a:xfrm>
            <a:off x="0" y="1433147"/>
            <a:ext cx="4514850" cy="505973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b="1" cap="all"/>
            </a:lvl1pPr>
          </a:lstStyle>
          <a:p>
            <a:pPr/>
            <a:r>
              <a:t>Title Text</a:t>
            </a:r>
          </a:p>
        </p:txBody>
      </p:sp>
      <p:sp>
        <p:nvSpPr>
          <p:cNvPr id="34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0">
              <a:spcBef>
                <a:spcPts val="400"/>
              </a:spcBef>
              <a:buSzTx/>
              <a:buNone/>
              <a:defRPr sz="2000"/>
            </a:lvl2pPr>
            <a:lvl3pPr marL="0" indent="0">
              <a:spcBef>
                <a:spcPts val="400"/>
              </a:spcBef>
              <a:buSzTx/>
              <a:buNone/>
              <a:defRPr sz="2000"/>
            </a:lvl3pPr>
            <a:lvl4pPr marL="0" indent="0">
              <a:spcBef>
                <a:spcPts val="400"/>
              </a:spcBef>
              <a:buSzTx/>
              <a:buNone/>
              <a:defRPr sz="2000"/>
            </a:lvl4pPr>
            <a:lvl5pPr marL="0" indent="0">
              <a:spcBef>
                <a:spcPts val="400"/>
              </a:spcBef>
              <a:buSzTx/>
              <a:buNone/>
              <a:defRPr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3" name="Body Level One…"/>
          <p:cNvSpPr txBox="1"/>
          <p:nvPr>
            <p:ph type="body" sz="half" idx="1"/>
          </p:nvPr>
        </p:nvSpPr>
        <p:spPr>
          <a:xfrm>
            <a:off x="457200" y="1462087"/>
            <a:ext cx="4038600" cy="525621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2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None/>
              <a:defRPr b="1"/>
            </a:lvl1pPr>
            <a:lvl2pPr marL="0" indent="0">
              <a:buSzTx/>
              <a:buNone/>
              <a:defRPr b="1"/>
            </a:lvl2pPr>
            <a:lvl3pPr marL="0" indent="0">
              <a:buSzTx/>
              <a:buNone/>
              <a:defRPr b="1"/>
            </a:lvl3pPr>
            <a:lvl4pPr marL="0" indent="0">
              <a:buSzTx/>
              <a:buNone/>
              <a:defRPr b="1"/>
            </a:lvl4pPr>
            <a:lvl5pPr marL="0" indent="0">
              <a:buSzTx/>
              <a:buNone/>
              <a:defRPr b="1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 0">
    <p:bg>
      <p:bgPr>
        <a:solidFill>
          <a:srgbClr val="FBAF0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/>
          <p:nvPr>
            <p:ph type="sldNum" sz="quarter" idx="2"/>
          </p:nvPr>
        </p:nvSpPr>
        <p:spPr>
          <a:xfrm>
            <a:off x="8384894" y="6245225"/>
            <a:ext cx="301907" cy="288822"/>
          </a:xfrm>
          <a:prstGeom prst="rect">
            <a:avLst/>
          </a:prstGeom>
        </p:spPr>
        <p:txBody>
          <a:bodyPr/>
          <a:lstStyle>
            <a:lvl1pPr algn="r">
              <a:spcBef>
                <a:spcPts val="0"/>
              </a:spcBef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Text"/>
          <p:cNvSpPr txBox="1"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4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Text Placeholder 3"/>
          <p:cNvSpPr/>
          <p:nvPr>
            <p:ph type="body" sz="half" idx="21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4" descr="Picture 6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7150"/>
            <a:ext cx="1328738" cy="98583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AutoShape 61"/>
          <p:cNvSpPr/>
          <p:nvPr/>
        </p:nvSpPr>
        <p:spPr>
          <a:xfrm>
            <a:off x="304800" y="457200"/>
            <a:ext cx="8763000" cy="6858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73BC"/>
              </a:gs>
              <a:gs pos="100000">
                <a:srgbClr val="0073BC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4" name="Rectangle 62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5" name="Rectangle 63"/>
          <p:cNvSpPr/>
          <p:nvPr/>
        </p:nvSpPr>
        <p:spPr>
          <a:xfrm>
            <a:off x="8915400" y="152400"/>
            <a:ext cx="228600" cy="12192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6" name="Title Text"/>
          <p:cNvSpPr txBox="1"/>
          <p:nvPr>
            <p:ph type="title"/>
          </p:nvPr>
        </p:nvSpPr>
        <p:spPr>
          <a:xfrm>
            <a:off x="355600" y="152400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7" name="Body Level One…"/>
          <p:cNvSpPr txBox="1"/>
          <p:nvPr>
            <p:ph type="body" idx="1"/>
          </p:nvPr>
        </p:nvSpPr>
        <p:spPr>
          <a:xfrm>
            <a:off x="457200" y="1462087"/>
            <a:ext cx="8229600" cy="5256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/>
          <p:nvPr>
            <p:ph type="sldNum" sz="quarter" idx="2"/>
          </p:nvPr>
        </p:nvSpPr>
        <p:spPr>
          <a:xfrm>
            <a:off x="8496300" y="6388100"/>
            <a:ext cx="358411" cy="350660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>
            <a:lvl1pPr>
              <a:spcBef>
                <a:spcPts val="1000"/>
              </a:spcBef>
              <a:defRPr baseline="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702127" marR="0" indent="-244927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645920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1031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5603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0175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4747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39319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le 1"/>
          <p:cNvSpPr txBox="1"/>
          <p:nvPr>
            <p:ph type="title" idx="4294967295"/>
          </p:nvPr>
        </p:nvSpPr>
        <p:spPr>
          <a:xfrm>
            <a:off x="0" y="81479"/>
            <a:ext cx="9144000" cy="1362076"/>
          </a:xfrm>
          <a:prstGeom prst="rect">
            <a:avLst/>
          </a:prstGeom>
        </p:spPr>
        <p:txBody>
          <a:bodyPr/>
          <a:lstStyle>
            <a:lvl1pPr algn="ctr" defTabSz="868680">
              <a:defRPr b="1" sz="4560">
                <a:solidFill>
                  <a:srgbClr val="000000"/>
                </a:solidFill>
              </a:defRPr>
            </a:lvl1pPr>
          </a:lstStyle>
          <a:p>
            <a:pPr/>
            <a:r>
              <a:t>Graphing Logarithmic Functions</a:t>
            </a:r>
          </a:p>
        </p:txBody>
      </p:sp>
      <p:sp>
        <p:nvSpPr>
          <p:cNvPr id="124" name="Text Placeholder 2"/>
          <p:cNvSpPr txBox="1"/>
          <p:nvPr>
            <p:ph type="body" sz="quarter" idx="4294967295"/>
          </p:nvPr>
        </p:nvSpPr>
        <p:spPr>
          <a:xfrm>
            <a:off x="1371600" y="2906713"/>
            <a:ext cx="7772400" cy="150018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2200"/>
            </a:pPr>
            <a:r>
              <a:t>After this lesson…</a:t>
            </a:r>
          </a:p>
          <a:p>
            <a:pPr marL="257175" indent="-257175">
              <a:lnSpc>
                <a:spcPct val="90000"/>
              </a:lnSpc>
              <a:buFont typeface="Arial"/>
              <a:defRPr sz="2200"/>
            </a:pPr>
            <a:r>
              <a:t>I can graph exponential functions.</a:t>
            </a:r>
          </a:p>
          <a:p>
            <a:pPr marL="257175" indent="-257175">
              <a:lnSpc>
                <a:spcPct val="90000"/>
              </a:lnSpc>
              <a:buFont typeface="Arial"/>
              <a:defRPr sz="2200"/>
            </a:pPr>
            <a:r>
              <a:t>I can graph logarthmic functions.</a:t>
            </a:r>
          </a:p>
          <a:p>
            <a:pPr marL="257175" indent="-257175">
              <a:lnSpc>
                <a:spcPct val="90000"/>
              </a:lnSpc>
              <a:buFont typeface="Arial"/>
              <a:defRPr sz="2200"/>
            </a:pPr>
            <a:r>
              <a:t>I can find inverses of exponential and logarithmic functions.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1"/>
          <p:cNvSpPr txBox="1"/>
          <p:nvPr>
            <p:ph type="title" idx="4294967295"/>
          </p:nvPr>
        </p:nvSpPr>
        <p:spPr>
          <a:xfrm>
            <a:off x="0" y="152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/>
            <a:r>
              <a:t>6-05 Graph Exponential and Logarithmic Functions (6.4)</a:t>
            </a:r>
          </a:p>
        </p:txBody>
      </p:sp>
      <p:sp>
        <p:nvSpPr>
          <p:cNvPr id="127" name="Content Placeholder 2"/>
          <p:cNvSpPr txBox="1"/>
          <p:nvPr>
            <p:ph type="body" sz="half" idx="4294967295"/>
          </p:nvPr>
        </p:nvSpPr>
        <p:spPr>
          <a:xfrm>
            <a:off x="0" y="1931988"/>
            <a:ext cx="4514850" cy="40687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 sz="1800">
                <a:solidFill>
                  <a:schemeClr val="accent4"/>
                </a:solidFill>
              </a:defRPr>
            </a:pPr>
            <a:r>
              <a:t>Exponential Function</a:t>
            </a:r>
          </a:p>
          <a:p>
            <a:pPr lvl="1">
              <a:lnSpc>
                <a:spcPct val="80000"/>
              </a:lnSpc>
              <a:defRPr i="1" sz="1800"/>
            </a:pPr>
            <a:r>
              <a:t>y</a:t>
            </a:r>
            <a:r>
              <a:rPr i="0"/>
              <a:t> = </a:t>
            </a:r>
            <a:r>
              <a:t>b</a:t>
            </a:r>
            <a:r>
              <a:rPr baseline="30000"/>
              <a:t>x</a:t>
            </a:r>
          </a:p>
          <a:p>
            <a:pPr lvl="1">
              <a:lnSpc>
                <a:spcPct val="80000"/>
              </a:lnSpc>
              <a:defRPr sz="1800"/>
            </a:pPr>
            <a:r>
              <a:t>Base (</a:t>
            </a:r>
            <a:r>
              <a:rPr i="1"/>
              <a:t>b</a:t>
            </a:r>
            <a:r>
              <a:t>) is a positive number other than 1</a:t>
            </a:r>
          </a:p>
          <a:p>
            <a:pPr>
              <a:lnSpc>
                <a:spcPct val="80000"/>
              </a:lnSpc>
              <a:defRPr sz="1800"/>
            </a:pPr>
            <a:r>
              <a:t>In general</a:t>
            </a:r>
          </a:p>
          <a:p>
            <a:pPr lvl="1">
              <a:lnSpc>
                <a:spcPct val="80000"/>
              </a:lnSpc>
              <a:defRPr sz="1800">
                <a:solidFill>
                  <a:srgbClr val="FFFF00"/>
                </a:solidFill>
              </a:defRPr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150" i="1">
                      <a:solidFill>
                        <a:srgbClr val="FFFF00"/>
                      </a:solidFill>
                      <a:latin typeface="Cambria Math" panose="02040503050406030204" pitchFamily="18" charset="0"/>
                    </a:rPr>
                    <m:t>𝑦</m:t>
                  </m:r>
                  <m:r>
                    <a:rPr xmlns:a="http://schemas.openxmlformats.org/drawingml/2006/main" sz="2150" i="1">
                      <a:solidFill>
                        <a:srgbClr val="FFFF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2150" i="1">
                      <a:solidFill>
                        <a:srgbClr val="FFFF00"/>
                      </a:solidFill>
                      <a:latin typeface="Cambria Math" panose="02040503050406030204" pitchFamily="18" charset="0"/>
                    </a:rPr>
                    <m:t>𝑎</m:t>
                  </m:r>
                  <m:sSup>
                    <m:e>
                      <m:r>
                        <a:rPr xmlns:a="http://schemas.openxmlformats.org/drawingml/2006/main" sz="215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e>
                    <m:sup>
                      <m:r>
                        <a:rPr xmlns:a="http://schemas.openxmlformats.org/drawingml/2006/main" sz="215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xmlns:a="http://schemas.openxmlformats.org/drawingml/2006/main" sz="215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xmlns:a="http://schemas.openxmlformats.org/drawingml/2006/main" sz="215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xmlns:a="http://schemas.openxmlformats.org/drawingml/2006/main" sz="215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sup>
                  </m:sSup>
                  <m:r>
                    <a:rPr xmlns:a="http://schemas.openxmlformats.org/drawingml/2006/main" sz="2150" i="1">
                      <a:solidFill>
                        <a:srgbClr val="FFFF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2150" i="1">
                      <a:solidFill>
                        <a:srgbClr val="FFFF00"/>
                      </a:solidFill>
                      <a:latin typeface="Cambria Math" panose="02040503050406030204" pitchFamily="18" charset="0"/>
                    </a:rPr>
                    <m:t>𝑘</m:t>
                  </m:r>
                </m:oMath>
              </m:oMathPara>
            </a14:m>
          </a:p>
          <a:p>
            <a:pPr lvl="1">
              <a:lnSpc>
                <a:spcPct val="80000"/>
              </a:lnSpc>
              <a:defRPr i="1" sz="1800"/>
            </a:pPr>
            <a:r>
              <a:t>a </a:t>
            </a:r>
            <a:r>
              <a:rPr i="0"/>
              <a:t>is vertical stretch</a:t>
            </a:r>
          </a:p>
          <a:p>
            <a:pPr lvl="2">
              <a:lnSpc>
                <a:spcPct val="80000"/>
              </a:lnSpc>
              <a:defRPr sz="1800"/>
            </a:pPr>
            <a:r>
              <a:t>If </a:t>
            </a:r>
            <a:r>
              <a:rPr i="1"/>
              <a:t>a</a:t>
            </a:r>
            <a:r>
              <a:t> is −, reflect over </a:t>
            </a:r>
            <a:r>
              <a:rPr i="1"/>
              <a:t>x</a:t>
            </a:r>
            <a:r>
              <a:t>-axis</a:t>
            </a:r>
          </a:p>
          <a:p>
            <a:pPr lvl="1">
              <a:lnSpc>
                <a:spcPct val="80000"/>
              </a:lnSpc>
              <a:defRPr i="1" sz="1800"/>
            </a:pPr>
            <a:r>
              <a:t>c</a:t>
            </a:r>
            <a:r>
              <a:rPr i="0"/>
              <a:t> is horizontal shrink</a:t>
            </a:r>
          </a:p>
          <a:p>
            <a:pPr lvl="2">
              <a:lnSpc>
                <a:spcPct val="80000"/>
              </a:lnSpc>
              <a:defRPr sz="1800"/>
            </a:pPr>
            <a:r>
              <a:t>Shrink by </a:t>
            </a:r>
            <a14:m>
              <m:oMath>
                <m:f>
                  <m:fPr>
                    <m:ctrlPr>
                      <a:rPr xmlns:a="http://schemas.openxmlformats.org/drawingml/2006/main" sz="2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2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2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den>
                </m:f>
              </m:oMath>
            </a14:m>
          </a:p>
          <a:p>
            <a:pPr lvl="1">
              <a:lnSpc>
                <a:spcPct val="80000"/>
              </a:lnSpc>
              <a:defRPr i="1" sz="1800"/>
            </a:pPr>
            <a:r>
              <a:t>h</a:t>
            </a:r>
            <a:r>
              <a:rPr i="0"/>
              <a:t> is horizontal shift</a:t>
            </a:r>
          </a:p>
          <a:p>
            <a:pPr lvl="1">
              <a:lnSpc>
                <a:spcPct val="80000"/>
              </a:lnSpc>
              <a:defRPr i="1" sz="1800"/>
            </a:pPr>
            <a:r>
              <a:t>k</a:t>
            </a:r>
            <a:r>
              <a:rPr i="0"/>
              <a:t> is vertical shift</a:t>
            </a:r>
          </a:p>
          <a:p>
            <a:pPr lvl="1">
              <a:lnSpc>
                <a:spcPct val="80000"/>
              </a:lnSpc>
              <a:defRPr sz="1800"/>
            </a:pPr>
            <a:r>
              <a:t>Horizontal asymptote: </a:t>
            </a:r>
            <a:r>
              <a:rPr i="1"/>
              <a:t>y</a:t>
            </a:r>
            <a:r>
              <a:t> = </a:t>
            </a:r>
            <a:r>
              <a:rPr i="1"/>
              <a:t>k</a:t>
            </a:r>
          </a:p>
        </p:txBody>
      </p:sp>
      <p:pic>
        <p:nvPicPr>
          <p:cNvPr id="128" name="Content Placeholder 33" descr="Content Placeholder 3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92687" y="1843088"/>
            <a:ext cx="4151313" cy="41576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/>
          <p:nvPr>
            <p:ph type="title" idx="4294967295"/>
          </p:nvPr>
        </p:nvSpPr>
        <p:spPr>
          <a:xfrm>
            <a:off x="0" y="152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/>
            <a:r>
              <a:t>6-05 Graph Exponential and Logarithmic Functions (6.4)</a:t>
            </a:r>
          </a:p>
        </p:txBody>
      </p:sp>
      <p:sp>
        <p:nvSpPr>
          <p:cNvPr id="131" name="Content Placeholder 2"/>
          <p:cNvSpPr txBox="1"/>
          <p:nvPr>
            <p:ph type="body" sz="half" idx="4294967295"/>
          </p:nvPr>
        </p:nvSpPr>
        <p:spPr>
          <a:xfrm>
            <a:off x="0" y="1931988"/>
            <a:ext cx="4514850" cy="40687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 sz="2200">
                <a:solidFill>
                  <a:schemeClr val="accent4"/>
                </a:solidFill>
              </a:defRPr>
            </a:pPr>
            <a:r>
              <a:t>Logarithmic Function</a:t>
            </a:r>
          </a:p>
          <a:p>
            <a:pPr lvl="1">
              <a:lnSpc>
                <a:spcPct val="80000"/>
              </a:lnSpc>
              <a:defRPr sz="2200">
                <a:solidFill>
                  <a:srgbClr val="FFFF00"/>
                </a:solidFill>
              </a:defRPr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700" i="1">
                      <a:solidFill>
                        <a:srgbClr val="FFFF00"/>
                      </a:solidFill>
                      <a:latin typeface="Cambria Math" panose="02040503050406030204" pitchFamily="18" charset="0"/>
                    </a:rPr>
                    <m:t>𝑦</m:t>
                  </m:r>
                  <m:r>
                    <a:rPr xmlns:a="http://schemas.openxmlformats.org/drawingml/2006/main" sz="2700" i="1">
                      <a:solidFill>
                        <a:srgbClr val="FFFF00"/>
                      </a:solidFill>
                      <a:latin typeface="Cambria Math" panose="02040503050406030204" pitchFamily="18" charset="0"/>
                    </a:rPr>
                    <m:t>=</m:t>
                  </m:r>
                  <m:func>
                    <m:funcPr>
                      <m:ctrlPr>
                        <a:rPr xmlns:a="http://schemas.openxmlformats.org/drawingml/2006/main" sz="27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7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7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fName>
                    <m:e>
                      <m:r>
                        <a:rPr xmlns:a="http://schemas.openxmlformats.org/drawingml/2006/main" sz="27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e>
                  </m:func>
                </m:oMath>
              </m:oMathPara>
            </a14:m>
            <a:endParaRPr i="1"/>
          </a:p>
          <a:p>
            <a:pPr lvl="1">
              <a:lnSpc>
                <a:spcPct val="80000"/>
              </a:lnSpc>
              <a:defRPr sz="2200"/>
            </a:pPr>
            <a:r>
              <a:t>Base (</a:t>
            </a:r>
            <a:r>
              <a:rPr i="1"/>
              <a:t>b</a:t>
            </a:r>
            <a:r>
              <a:t>) is a positive number other than 1</a:t>
            </a:r>
          </a:p>
          <a:p>
            <a:pPr lvl="1">
              <a:lnSpc>
                <a:spcPct val="80000"/>
              </a:lnSpc>
              <a:defRPr sz="2200"/>
            </a:pPr>
          </a:p>
          <a:p>
            <a:pPr lvl="1">
              <a:lnSpc>
                <a:spcPct val="80000"/>
              </a:lnSpc>
              <a:defRPr sz="2200"/>
            </a:pPr>
            <a:r>
              <a:t>Logarithms and exponentials are inverses</a:t>
            </a:r>
          </a:p>
          <a:p>
            <a:pPr lvl="1">
              <a:lnSpc>
                <a:spcPct val="80000"/>
              </a:lnSpc>
              <a:defRPr i="1" sz="2200"/>
            </a:pPr>
            <a:r>
              <a:t>x</a:t>
            </a:r>
            <a:r>
              <a:rPr i="0"/>
              <a:t> and </a:t>
            </a:r>
            <a:r>
              <a:t>y</a:t>
            </a:r>
            <a:r>
              <a:rPr i="0"/>
              <a:t> are switched</a:t>
            </a:r>
          </a:p>
          <a:p>
            <a:pPr lvl="1">
              <a:lnSpc>
                <a:spcPct val="80000"/>
              </a:lnSpc>
              <a:defRPr sz="2200"/>
            </a:pPr>
            <a:r>
              <a:t>Graphically, reflected over </a:t>
            </a:r>
            <a:r>
              <a:rPr i="1"/>
              <a:t>y</a:t>
            </a:r>
            <a:r>
              <a:t> = </a:t>
            </a:r>
            <a:r>
              <a:rPr i="1"/>
              <a:t>x</a:t>
            </a:r>
          </a:p>
          <a:p>
            <a:pPr lvl="1">
              <a:lnSpc>
                <a:spcPct val="80000"/>
              </a:lnSpc>
              <a:defRPr sz="2200"/>
            </a:pPr>
            <a:r>
              <a:t>Horizontal asymptote becomes vertical asymptote</a:t>
            </a:r>
          </a:p>
        </p:txBody>
      </p:sp>
      <p:pic>
        <p:nvPicPr>
          <p:cNvPr id="132" name="Content Placeholder 8" descr="Content Placeholder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89512" y="1851025"/>
            <a:ext cx="4154488" cy="41544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ontent Placeholder 2"/>
          <p:cNvSpPr txBox="1"/>
          <p:nvPr>
            <p:ph type="body" sz="half" idx="4294967295"/>
          </p:nvPr>
        </p:nvSpPr>
        <p:spPr>
          <a:xfrm>
            <a:off x="0" y="1433512"/>
            <a:ext cx="4514850" cy="5059363"/>
          </a:xfrm>
          <a:prstGeom prst="rect">
            <a:avLst/>
          </a:prstGeom>
        </p:spPr>
        <p:txBody>
          <a:bodyPr/>
          <a:lstStyle/>
          <a:p>
            <a:pPr/>
            <a:r>
              <a:t>In general</a:t>
            </a:r>
          </a:p>
          <a:p>
            <a:pPr lvl="1">
              <a:defRPr>
                <a:solidFill>
                  <a:srgbClr val="FFFF00"/>
                </a:solidFill>
              </a:defRPr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900" i="1">
                      <a:solidFill>
                        <a:srgbClr val="FFFF00"/>
                      </a:solidFill>
                      <a:latin typeface="Cambria Math" panose="02040503050406030204" pitchFamily="18" charset="0"/>
                    </a:rPr>
                    <m:t>𝑦</m:t>
                  </m:r>
                  <m:r>
                    <a:rPr xmlns:a="http://schemas.openxmlformats.org/drawingml/2006/main" sz="2900" i="1">
                      <a:solidFill>
                        <a:srgbClr val="FFFF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2900" i="1">
                      <a:solidFill>
                        <a:srgbClr val="FFFF00"/>
                      </a:solidFill>
                      <a:latin typeface="Cambria Math" panose="02040503050406030204" pitchFamily="18" charset="0"/>
                    </a:rPr>
                    <m:t>𝑎</m:t>
                  </m:r>
                  <m:func>
                    <m:funcPr>
                      <m:ctrlPr>
                        <a:rPr xmlns:a="http://schemas.openxmlformats.org/drawingml/2006/main" sz="29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9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9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fName>
                    <m:e>
                      <m:d>
                        <m:dPr>
                          <m:ctrlPr>
                            <a:rPr xmlns:a="http://schemas.openxmlformats.org/drawingml/2006/main" sz="29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xmlns:a="http://schemas.openxmlformats.org/drawingml/2006/main" sz="29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</m:e>
                  </m:func>
                  <m:r>
                    <a:rPr xmlns:a="http://schemas.openxmlformats.org/drawingml/2006/main" sz="2900" i="1">
                      <a:solidFill>
                        <a:srgbClr val="FFFF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2900" i="1">
                      <a:solidFill>
                        <a:srgbClr val="FFFF00"/>
                      </a:solidFill>
                      <a:latin typeface="Cambria Math" panose="02040503050406030204" pitchFamily="18" charset="0"/>
                    </a:rPr>
                    <m:t>𝑘</m:t>
                  </m:r>
                </m:oMath>
              </m:oMathPara>
            </a14:m>
          </a:p>
          <a:p>
            <a:pPr lvl="1">
              <a:defRPr i="1"/>
            </a:pPr>
            <a:r>
              <a:t>a </a:t>
            </a:r>
            <a:r>
              <a:rPr i="0"/>
              <a:t>is vertical stretch</a:t>
            </a:r>
            <a:endParaRPr i="0"/>
          </a:p>
          <a:p>
            <a:pPr lvl="2"/>
            <a:r>
              <a:t>If </a:t>
            </a:r>
            <a:r>
              <a:rPr i="1"/>
              <a:t>a</a:t>
            </a:r>
            <a:r>
              <a:t> is −, reflect over </a:t>
            </a:r>
            <a:r>
              <a:rPr i="1"/>
              <a:t>x</a:t>
            </a:r>
            <a:r>
              <a:t>-axis</a:t>
            </a:r>
          </a:p>
          <a:p>
            <a:pPr lvl="1">
              <a:defRPr i="1"/>
            </a:pPr>
            <a:r>
              <a:t>c</a:t>
            </a:r>
            <a:r>
              <a:rPr i="0"/>
              <a:t> is horizontal shrink</a:t>
            </a:r>
            <a:endParaRPr i="0"/>
          </a:p>
          <a:p>
            <a:pPr lvl="2"/>
            <a:r>
              <a:t>Shrink by </a:t>
            </a:r>
            <a14:m>
              <m:oMath>
                <m:f>
                  <m:f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den>
                </m:f>
              </m:oMath>
            </a14:m>
          </a:p>
          <a:p>
            <a:pPr lvl="1">
              <a:defRPr i="1"/>
            </a:pPr>
            <a:r>
              <a:t>h</a:t>
            </a:r>
            <a:r>
              <a:rPr i="0"/>
              <a:t> is horizontal shift</a:t>
            </a:r>
            <a:endParaRPr i="0"/>
          </a:p>
          <a:p>
            <a:pPr lvl="1">
              <a:defRPr i="1"/>
            </a:pPr>
            <a:r>
              <a:t>k</a:t>
            </a:r>
            <a:r>
              <a:rPr i="0"/>
              <a:t> is vertical shift</a:t>
            </a:r>
            <a:endParaRPr i="0"/>
          </a:p>
          <a:p>
            <a:pPr lvl="1"/>
            <a:r>
              <a:t>Vertical asymptote: </a:t>
            </a:r>
            <a:r>
              <a:rPr i="1"/>
              <a:t>x</a:t>
            </a:r>
            <a:r>
              <a:t> = </a:t>
            </a:r>
            <a:r>
              <a:rPr i="1"/>
              <a:t>h</a:t>
            </a:r>
          </a:p>
        </p:txBody>
      </p:sp>
      <p:sp>
        <p:nvSpPr>
          <p:cNvPr id="135" name="Content Placeholder 3"/>
          <p:cNvSpPr txBox="1"/>
          <p:nvPr/>
        </p:nvSpPr>
        <p:spPr>
          <a:xfrm>
            <a:off x="4629150" y="1433513"/>
            <a:ext cx="4514850" cy="5059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342900" indent="-342900">
              <a:spcBef>
                <a:spcPts val="500"/>
              </a:spcBef>
              <a:buSzPct val="100000"/>
              <a:buChar char="•"/>
              <a:defRPr baseline="0" sz="2400">
                <a:solidFill>
                  <a:schemeClr val="accent4"/>
                </a:solidFill>
              </a:defRPr>
            </a:pPr>
            <a:r>
              <a:t>Graph Logarithmic Functions</a:t>
            </a:r>
          </a:p>
          <a:p>
            <a:pPr lvl="1" marL="702127" indent="-244927">
              <a:spcBef>
                <a:spcPts val="500"/>
              </a:spcBef>
              <a:buSzPct val="100000"/>
              <a:buChar char="•"/>
              <a:defRPr baseline="0" sz="2400"/>
            </a:pPr>
            <a:r>
              <a:t>Find and graph the vertical asymptote</a:t>
            </a:r>
          </a:p>
          <a:p>
            <a:pPr lvl="1" marL="702127" indent="-244927">
              <a:spcBef>
                <a:spcPts val="500"/>
              </a:spcBef>
              <a:buSzPct val="100000"/>
              <a:buChar char="•"/>
              <a:defRPr baseline="0" sz="2400"/>
            </a:pPr>
            <a:r>
              <a:t>Make a table of values</a:t>
            </a:r>
          </a:p>
          <a:p>
            <a:pPr lvl="2" marL="1143000" indent="-228600">
              <a:spcBef>
                <a:spcPts val="500"/>
              </a:spcBef>
              <a:buSzPct val="100000"/>
              <a:buChar char="–"/>
              <a:defRPr baseline="0" sz="2400"/>
            </a:pPr>
            <a:r>
              <a:t>You may need to use the change-of-base formula</a:t>
            </a:r>
          </a:p>
          <a:p>
            <a:pPr lvl="1" marL="702127" indent="-244927">
              <a:spcBef>
                <a:spcPts val="500"/>
              </a:spcBef>
              <a:buSzPct val="100000"/>
              <a:buChar char="•"/>
              <a:defRPr baseline="0" sz="2400"/>
            </a:pPr>
            <a:r>
              <a:t>Plot points and draw the curve</a:t>
            </a:r>
          </a:p>
          <a:p>
            <a:pPr lvl="2" marL="1143000" indent="-228600">
              <a:spcBef>
                <a:spcPts val="500"/>
              </a:spcBef>
              <a:buSzPct val="100000"/>
              <a:buChar char="–"/>
              <a:defRPr baseline="0" sz="2400"/>
            </a:pPr>
            <a:r>
              <a:t>Make sure the curve is near the asymptotes at the edge of the graph</a:t>
            </a:r>
          </a:p>
        </p:txBody>
      </p:sp>
      <p:sp>
        <p:nvSpPr>
          <p:cNvPr id="136" name="Title 1"/>
          <p:cNvSpPr txBox="1"/>
          <p:nvPr/>
        </p:nvSpPr>
        <p:spPr>
          <a:xfrm>
            <a:off x="0" y="28268"/>
            <a:ext cx="9144000" cy="1468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b="1" baseline="0" sz="4800"/>
            </a:lvl1pPr>
          </a:lstStyle>
          <a:p>
            <a:pPr/>
            <a:r>
              <a:t>Graphing Logarithmic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5" grpId="2"/>
      <p:bldP build="p" bldLvl="5" animBg="1" rev="0" advAuto="0" spid="13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ontent Placeholder 2"/>
          <p:cNvSpPr txBox="1"/>
          <p:nvPr>
            <p:ph type="body" sz="half" idx="4294967295"/>
          </p:nvPr>
        </p:nvSpPr>
        <p:spPr>
          <a:xfrm>
            <a:off x="0" y="1433512"/>
            <a:ext cx="4514850" cy="5059363"/>
          </a:xfrm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(a) Describe the transformations. </a:t>
            </a:r>
          </a:p>
          <a:p>
            <a:pPr/>
            <a:r>
              <a:t>(b) Graph the function. </a:t>
            </a:r>
            <a:br/>
          </a:p>
          <a:p>
            <a:pPr/>
            <a14:m>
              <m:oMath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𝑔</m:t>
                </m:r>
                <m:d>
                  <m:d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e>
                </m:d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−</m:t>
                </m:r>
                <m:func>
                  <m:func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funcPr>
                  <m:fName>
                    <m:sSub>
                      <m:e>
                        <m:r>
                          <m:rPr>
                            <m:sty m:val="p"/>
                          </m:rP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f>
                          <m:fPr>
                            <m:ctrlPr>
                              <a:rPr xmlns:a="http://schemas.openxmlformats.org/drawingml/2006/main" sz="29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skw"/>
                          </m:fPr>
                          <m:num>
                            <m:r>
                              <a:rPr xmlns:a="http://schemas.openxmlformats.org/drawingml/2006/main" sz="29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xmlns:a="http://schemas.openxmlformats.org/drawingml/2006/main" sz="29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sub>
                    </m:sSub>
                  </m:fName>
                  <m:e>
                    <m:d>
                      <m:dPr>
                        <m:ctrlP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d>
                  </m:e>
                </m:func>
              </m:oMath>
            </a14:m>
            <a:r>
              <a:t> </a:t>
            </a:r>
          </a:p>
        </p:txBody>
      </p:sp>
      <p:pic>
        <p:nvPicPr>
          <p:cNvPr id="141" name="Content Placeholder 5" descr="Content Placeholder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76825" y="1931988"/>
            <a:ext cx="4067175" cy="4075113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Title 1"/>
          <p:cNvSpPr txBox="1"/>
          <p:nvPr/>
        </p:nvSpPr>
        <p:spPr>
          <a:xfrm>
            <a:off x="0" y="28268"/>
            <a:ext cx="9144000" cy="1468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b="1" baseline="0" sz="4800"/>
            </a:lvl1pPr>
          </a:lstStyle>
          <a:p>
            <a:pPr/>
            <a:r>
              <a:t>Graphing Logarithmic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ontent Placeholder 2"/>
          <p:cNvSpPr txBox="1"/>
          <p:nvPr>
            <p:ph type="body" sz="half" idx="4294967295"/>
          </p:nvPr>
        </p:nvSpPr>
        <p:spPr>
          <a:xfrm>
            <a:off x="0" y="1433512"/>
            <a:ext cx="4514850" cy="5059363"/>
          </a:xfrm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Describe the transformations. </a:t>
            </a:r>
          </a:p>
          <a:p>
            <a:pPr/>
            <a:r>
              <a:t>Graph the function. </a:t>
            </a:r>
          </a:p>
          <a:p>
            <a:pPr marL="0" indent="0">
              <a:buSzTx/>
              <a:buNone/>
            </a:pPr>
            <a:br/>
            <a14:m>
              <m:oMath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𝑔</m:t>
                </m:r>
                <m:d>
                  <m:d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e>
                </m:d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func>
                  <m:func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funcPr>
                  <m:fName>
                    <m:sSub>
                      <m:e>
                        <m:r>
                          <m:rPr>
                            <m:sty m:val="p"/>
                          </m:rP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fName>
                  <m:e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e>
                </m:func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−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</m:oMath>
            </a14:m>
            <a:r>
              <a:t> </a:t>
            </a:r>
          </a:p>
        </p:txBody>
      </p:sp>
      <p:pic>
        <p:nvPicPr>
          <p:cNvPr id="147" name="Content Placeholder 5" descr="Content Placeholder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76825" y="1931988"/>
            <a:ext cx="4067175" cy="4075113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Title 1"/>
          <p:cNvSpPr txBox="1"/>
          <p:nvPr/>
        </p:nvSpPr>
        <p:spPr>
          <a:xfrm>
            <a:off x="0" y="28268"/>
            <a:ext cx="9144000" cy="1468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b="1" baseline="0" sz="4800"/>
            </a:lvl1pPr>
          </a:lstStyle>
          <a:p>
            <a:pPr/>
            <a:r>
              <a:t>Graphing Logarithmic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tent Placeholder 2"/>
          <p:cNvSpPr txBox="1"/>
          <p:nvPr>
            <p:ph type="body" sz="half" idx="4294967295"/>
          </p:nvPr>
        </p:nvSpPr>
        <p:spPr>
          <a:xfrm>
            <a:off x="0" y="1433512"/>
            <a:ext cx="4514850" cy="5059363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chemeClr val="accent4"/>
                </a:solidFill>
              </a:defRPr>
            </a:pPr>
            <a:r>
              <a:t>Find the inverse</a:t>
            </a:r>
          </a:p>
          <a:p>
            <a:pPr lvl="1"/>
            <a:r>
              <a:t>Isolate log or exponential part </a:t>
            </a:r>
          </a:p>
          <a:p>
            <a:pPr lvl="1"/>
            <a:r>
              <a:t>Switch </a:t>
            </a:r>
            <a:r>
              <a:rPr i="1"/>
              <a:t>x</a:t>
            </a:r>
            <a:r>
              <a:t> and </a:t>
            </a:r>
            <a:r>
              <a:rPr i="1"/>
              <a:t>y</a:t>
            </a:r>
          </a:p>
          <a:p>
            <a:pPr lvl="1"/>
            <a:r>
              <a:t>Then rewrite as exponential or log</a:t>
            </a:r>
          </a:p>
          <a:p>
            <a:pPr/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𝑦</m:t>
                  </m:r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unc>
                    <m:funcPr>
                      <m:ctrl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r>
                        <m:rPr>
                          <m:sty m:val="p"/>
                        </m:r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</m:fName>
                    <m:e>
                      <m:d>
                        <m:dPr>
                          <m:ctrlP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e>
                  </m:func>
                </m:oMath>
              </m:oMathPara>
            </a14:m>
          </a:p>
        </p:txBody>
      </p:sp>
      <p:sp>
        <p:nvSpPr>
          <p:cNvPr id="153" name="Content Placeholder 3"/>
          <p:cNvSpPr txBox="1"/>
          <p:nvPr/>
        </p:nvSpPr>
        <p:spPr>
          <a:xfrm>
            <a:off x="4629150" y="1433513"/>
            <a:ext cx="4514850" cy="5059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342900" indent="-342900">
              <a:spcBef>
                <a:spcPts val="500"/>
              </a:spcBef>
              <a:buSzPct val="100000"/>
              <a:buChar char="•"/>
              <a:defRPr baseline="0" sz="2400"/>
            </a:pPr>
          </a:p>
          <a:p>
            <a:pPr lvl="1" marL="702127" indent="-244927">
              <a:spcBef>
                <a:spcPts val="500"/>
              </a:spcBef>
              <a:buSzPct val="100000"/>
              <a:buChar char="•"/>
              <a:defRPr baseline="0" sz="240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𝑦</m:t>
                  </m:r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e>
                    <m:sup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sup>
                  </m:sSup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−</m:t>
                  </m:r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9</m:t>
                  </m:r>
                </m:oMath>
              </m:oMathPara>
            </a14:m>
          </a:p>
        </p:txBody>
      </p:sp>
      <p:sp>
        <p:nvSpPr>
          <p:cNvPr id="154" name="Title 1"/>
          <p:cNvSpPr txBox="1"/>
          <p:nvPr/>
        </p:nvSpPr>
        <p:spPr>
          <a:xfrm>
            <a:off x="0" y="28268"/>
            <a:ext cx="9144000" cy="1468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b="1" baseline="0" sz="4800"/>
            </a:lvl1pPr>
          </a:lstStyle>
          <a:p>
            <a:pPr/>
            <a:r>
              <a:t>Graphing Logarithmic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2" grpId="1"/>
      <p:bldP build="p" bldLvl="1" animBg="1" rev="0" advAuto="0" spid="153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itle 1"/>
          <p:cNvSpPr txBox="1"/>
          <p:nvPr>
            <p:ph type="title" idx="4294967295"/>
          </p:nvPr>
        </p:nvSpPr>
        <p:spPr>
          <a:xfrm>
            <a:off x="0" y="152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/>
            <a:r>
              <a:t>6-05 Graph Exponential and Logarithmic Functions (6.4)</a:t>
            </a:r>
          </a:p>
        </p:txBody>
      </p:sp>
      <p:sp>
        <p:nvSpPr>
          <p:cNvPr id="159" name="Content Placeholder 2"/>
          <p:cNvSpPr txBox="1"/>
          <p:nvPr>
            <p:ph type="body" idx="4294967295"/>
          </p:nvPr>
        </p:nvSpPr>
        <p:spPr>
          <a:xfrm>
            <a:off x="0" y="1462087"/>
            <a:ext cx="8229600" cy="5256213"/>
          </a:xfrm>
          <a:prstGeom prst="rect">
            <a:avLst/>
          </a:prstGeom>
        </p:spPr>
        <p:txBody>
          <a:bodyPr/>
          <a:lstStyle/>
          <a:p>
            <a:pPr/>
            <a:r>
              <a:t>Assignment: 15 total</a:t>
            </a:r>
          </a:p>
          <a:p>
            <a:pPr lvl="1"/>
            <a:r>
              <a:t>Graph Exponential Functions: 320#15, 17, 21</a:t>
            </a:r>
          </a:p>
          <a:p>
            <a:pPr lvl="1"/>
            <a:r>
              <a:t>Graph Logarithmic Functions: 313#57, 59; 320#25, 27</a:t>
            </a:r>
          </a:p>
          <a:p>
            <a:pPr lvl="1"/>
            <a:r>
              <a:t>Find Inverses: 313#43, 45, 47, 51</a:t>
            </a:r>
          </a:p>
          <a:p>
            <a:pPr lvl="1"/>
            <a:r>
              <a:t>Mixed Review: 322# 53, 55, 62, 65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McKBAlgP8">
  <a:themeElements>
    <a:clrScheme name="McKBAlgP8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McKBAlgP8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McKBAlgP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-2500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-2500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cKBAlgP8">
  <a:themeElements>
    <a:clrScheme name="McKBAlgP8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McKBAlgP8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McKBAlgP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-2500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-2500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