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0" name="Shape 13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Write at same base</a:t>
            </a:r>
          </a:p>
          <a:p>
            <a:pPr/>
          </a:p>
          <a:p>
            <a:pPr/>
            <a:r>
              <a:t>Since bases are same, exponents are the same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Since bases are same, exponents are the same</a:t>
            </a:r>
          </a:p>
          <a:p>
            <a:pPr/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6" name="Shape 13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Log both side with base 7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Log both sides with base e</a:t>
            </a:r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Since logs are the same, the stuff in logs are the same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Since logs are the same, the stuff in the logs are the same</a:t>
            </a:r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8" name="Shape 1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Exponentiate with base 2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Exponentiate with base 3</a:t>
            </a:r>
          </a:p>
          <a:p>
            <a:pPr/>
          </a:p>
          <a:p>
            <a:pPr/>
          </a:p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0" algn="ctr">
              <a:buSzTx/>
              <a:buNone/>
            </a:lvl2pPr>
            <a:lvl3pPr marL="0" indent="0" algn="ctr">
              <a:buSzTx/>
              <a:buNone/>
            </a:lvl3pPr>
            <a:lvl4pPr marL="0" indent="0" algn="ctr">
              <a:buSzTx/>
              <a:buNone/>
            </a:lvl4pPr>
            <a:lvl5pPr marL="0" indent="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xfrm>
            <a:off x="457200" y="277813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3" name="Body Level One…"/>
          <p:cNvSpPr txBox="1"/>
          <p:nvPr>
            <p:ph type="body" sz="half" idx="1"/>
          </p:nvPr>
        </p:nvSpPr>
        <p:spPr>
          <a:xfrm>
            <a:off x="0" y="1433147"/>
            <a:ext cx="4514850" cy="505973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b="1" cap="all"/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0">
              <a:spcBef>
                <a:spcPts val="400"/>
              </a:spcBef>
              <a:buSzTx/>
              <a:buNone/>
              <a:defRPr sz="2000"/>
            </a:lvl2pPr>
            <a:lvl3pPr marL="0" indent="0">
              <a:spcBef>
                <a:spcPts val="400"/>
              </a:spcBef>
              <a:buSzTx/>
              <a:buNone/>
              <a:defRPr sz="2000"/>
            </a:lvl3pPr>
            <a:lvl4pPr marL="0" indent="0">
              <a:spcBef>
                <a:spcPts val="400"/>
              </a:spcBef>
              <a:buSzTx/>
              <a:buNone/>
              <a:defRPr sz="2000"/>
            </a:lvl4pPr>
            <a:lvl5pPr marL="0" indent="0">
              <a:spcBef>
                <a:spcPts val="400"/>
              </a:spcBef>
              <a:buSz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457200" y="1462087"/>
            <a:ext cx="4038600" cy="525621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None/>
              <a:defRPr b="1"/>
            </a:lvl1pPr>
            <a:lvl2pPr marL="0" indent="0">
              <a:buSzTx/>
              <a:buNone/>
              <a:defRPr b="1"/>
            </a:lvl2pPr>
            <a:lvl3pPr marL="0" indent="0">
              <a:buSzTx/>
              <a:buNone/>
              <a:defRPr b="1"/>
            </a:lvl3pPr>
            <a:lvl4pPr marL="0" indent="0">
              <a:buSzTx/>
              <a:buNone/>
              <a:defRPr b="1"/>
            </a:lvl4pPr>
            <a:lvl5pPr marL="0" indent="0">
              <a:buSzTx/>
              <a:buNone/>
              <a:defRPr b="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/>
          <p:nvPr>
            <p:ph type="body" sz="quarter" idx="21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0">
    <p:bg>
      <p:bgPr>
        <a:solidFill>
          <a:srgbClr val="FBAF0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8384895" y="6245225"/>
            <a:ext cx="301907" cy="288822"/>
          </a:xfrm>
          <a:prstGeom prst="rect">
            <a:avLst/>
          </a:prstGeom>
        </p:spPr>
        <p:txBody>
          <a:bodyPr/>
          <a:lstStyle>
            <a:lvl1pPr algn="r">
              <a:spcBef>
                <a:spcPts val="0"/>
              </a:spcBef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4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Text Placeholder 3"/>
          <p:cNvSpPr/>
          <p:nvPr>
            <p:ph type="body" sz="half" idx="21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4" descr="Picture 6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150"/>
            <a:ext cx="1328738" cy="98583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AutoShape 61"/>
          <p:cNvSpPr/>
          <p:nvPr/>
        </p:nvSpPr>
        <p:spPr>
          <a:xfrm>
            <a:off x="304800" y="457200"/>
            <a:ext cx="8763000" cy="6858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73BC"/>
              </a:gs>
              <a:gs pos="100000">
                <a:srgbClr val="0073BC"/>
              </a:gs>
            </a:gsLst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4" name="Rectangle 62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5" name="Rectangle 63"/>
          <p:cNvSpPr/>
          <p:nvPr/>
        </p:nvSpPr>
        <p:spPr>
          <a:xfrm>
            <a:off x="8915400" y="152400"/>
            <a:ext cx="228600" cy="1219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355600" y="15240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462087"/>
            <a:ext cx="8229600" cy="525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8496300" y="6388100"/>
            <a:ext cx="358411" cy="350660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>
              <a:spcBef>
                <a:spcPts val="1000"/>
              </a:spcBef>
              <a:defRPr baseline="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02127" marR="0" indent="-244927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645920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031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5603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0175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4747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3931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Placeholder 2"/>
          <p:cNvSpPr txBox="1"/>
          <p:nvPr>
            <p:ph type="body" sz="quarter" idx="4294967295"/>
          </p:nvPr>
        </p:nvSpPr>
        <p:spPr>
          <a:xfrm>
            <a:off x="1371600" y="2906713"/>
            <a:ext cx="7772400" cy="1500188"/>
          </a:xfrm>
          <a:prstGeom prst="rect">
            <a:avLst/>
          </a:prstGeom>
        </p:spPr>
        <p:txBody>
          <a:bodyPr/>
          <a:lstStyle/>
          <a:p>
            <a:pPr/>
            <a:r>
              <a:t>After this lesson…</a:t>
            </a:r>
          </a:p>
          <a:p>
            <a:pPr marL="257175" indent="-257175">
              <a:buFont typeface="Arial"/>
            </a:pPr>
            <a:r>
              <a:t>I can solve exponential equations.</a:t>
            </a:r>
          </a:p>
          <a:p>
            <a:pPr marL="257175" indent="-257175">
              <a:buFont typeface="Arial"/>
            </a:pPr>
            <a:r>
              <a:t>I can solve logarithmic equations.</a:t>
            </a:r>
          </a:p>
        </p:txBody>
      </p:sp>
      <p:sp>
        <p:nvSpPr>
          <p:cNvPr id="124" name="Title 1"/>
          <p:cNvSpPr txBox="1"/>
          <p:nvPr/>
        </p:nvSpPr>
        <p:spPr>
          <a:xfrm>
            <a:off x="0" y="377518"/>
            <a:ext cx="9144000" cy="76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Solving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Solving Exponential Equations</a:t>
            </a:r>
          </a:p>
          <a:p>
            <a:pPr lvl="1">
              <a:defRPr>
                <a:solidFill>
                  <a:schemeClr val="accent5"/>
                </a:solidFill>
              </a:defRPr>
            </a:pPr>
            <a:r>
              <a:t>Method 1) if the bases are equal, then exponents are equal</a:t>
            </a:r>
          </a:p>
          <a:p>
            <a:pPr/>
          </a:p>
          <a:p>
            <a:pPr lvl="1"/>
            <a14:m>
              <m:oMathPara>
                <m:oMathParaPr>
                  <m:jc m:val="left"/>
                </m:oMathParaPr>
                <m:oMath>
                  <m:sSup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e>
                    <m:sup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p>
                  </m:sSup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e>
                    <m:sup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p>
                  </m:sSup>
                </m:oMath>
              </m:oMathPara>
            </a14:m>
          </a:p>
        </p:txBody>
      </p:sp>
      <p:sp>
        <p:nvSpPr>
          <p:cNvPr id="127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/>
            </a:pP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14:m>
              <m:oMathPara>
                <m:oMathParaPr>
                  <m:jc m:val="left"/>
                </m:oMathParaPr>
                <m:oMath>
                  <m:sSup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p>
                  </m:sSup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sup>
                  </m:sSup>
                </m:oMath>
              </m:oMathPara>
            </a14:m>
          </a:p>
        </p:txBody>
      </p:sp>
      <p:sp>
        <p:nvSpPr>
          <p:cNvPr id="128" name="Title 1"/>
          <p:cNvSpPr txBox="1"/>
          <p:nvPr/>
        </p:nvSpPr>
        <p:spPr>
          <a:xfrm>
            <a:off x="0" y="377518"/>
            <a:ext cx="9144000" cy="76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Solving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6" grpId="1"/>
      <p:bldP build="p" bldLvl="1" animBg="1" rev="0" advAuto="0" spid="12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Solving Exponential Equations</a:t>
            </a:r>
          </a:p>
          <a:p>
            <a:pPr lvl="1">
              <a:defRPr>
                <a:solidFill>
                  <a:schemeClr val="accent5"/>
                </a:solidFill>
              </a:defRPr>
            </a:pPr>
            <a:r>
              <a:t>Method 2) take log of both sides</a:t>
            </a:r>
          </a:p>
          <a:p>
            <a:pPr/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sSup>
                    <m:e>
                      <m:d>
                        <m:d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sup>
                  </m:sSup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60</m:t>
                  </m:r>
                </m:oMath>
              </m:oMathPara>
            </a14:m>
          </a:p>
        </p:txBody>
      </p:sp>
      <p:sp>
        <p:nvSpPr>
          <p:cNvPr id="133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/>
            </a:pP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sSup>
                    <m:e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</m:e>
                    <m:sup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xmlns:a="http://schemas.openxmlformats.org/drawingml/2006/main" sz="2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sup>
                  </m:sSup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9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15</m:t>
                  </m:r>
                </m:oMath>
              </m:oMathPara>
            </a14:m>
          </a:p>
        </p:txBody>
      </p:sp>
      <p:sp>
        <p:nvSpPr>
          <p:cNvPr id="134" name="Title 1"/>
          <p:cNvSpPr txBox="1"/>
          <p:nvPr/>
        </p:nvSpPr>
        <p:spPr>
          <a:xfrm>
            <a:off x="0" y="377518"/>
            <a:ext cx="9144000" cy="76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Solving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2" grpId="1"/>
      <p:bldP build="p" bldLvl="1" animBg="1" rev="0" advAuto="0" spid="133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Solving Logarithmic Equations</a:t>
            </a:r>
          </a:p>
          <a:p>
            <a:pPr lvl="1">
              <a:defRPr>
                <a:solidFill>
                  <a:schemeClr val="accent5"/>
                </a:solidFill>
              </a:defRPr>
            </a:pPr>
            <a:r>
              <a:t>Method 1) if the bases are equal, then logs are equal</a:t>
            </a:r>
          </a:p>
          <a:p>
            <a:pPr/>
          </a:p>
          <a:p>
            <a:pPr lvl="1"/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</m:fName>
                    <m:e>
                      <m:d>
                        <m:d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d>
                    </m:e>
                  </m:func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</m:fName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e>
                  </m:func>
                </m:oMath>
              </m:oMathPara>
            </a14:m>
          </a:p>
        </p:txBody>
      </p:sp>
      <p:sp>
        <p:nvSpPr>
          <p:cNvPr id="139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/>
            </a:pP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fName>
                    <m:e>
                      <m:d>
                        <m:d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e>
                  </m:func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fName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e>
                  </m:func>
                </m:oMath>
              </m:oMathPara>
            </a14:m>
          </a:p>
        </p:txBody>
      </p:sp>
      <p:sp>
        <p:nvSpPr>
          <p:cNvPr id="140" name="Title 1"/>
          <p:cNvSpPr txBox="1"/>
          <p:nvPr/>
        </p:nvSpPr>
        <p:spPr>
          <a:xfrm>
            <a:off x="0" y="377518"/>
            <a:ext cx="9144000" cy="76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Solving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8" grpId="1"/>
      <p:bldP build="p" bldLvl="1" animBg="1" rev="0" advAuto="0" spid="13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ontent Placeholder 2"/>
          <p:cNvSpPr txBox="1"/>
          <p:nvPr>
            <p:ph type="body" sz="half" idx="4294967295"/>
          </p:nvPr>
        </p:nvSpPr>
        <p:spPr>
          <a:xfrm>
            <a:off x="0" y="1433512"/>
            <a:ext cx="4514850" cy="505936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Solving Logarithmic Equations</a:t>
            </a:r>
          </a:p>
          <a:p>
            <a:pPr lvl="1">
              <a:defRPr>
                <a:solidFill>
                  <a:schemeClr val="accent5"/>
                </a:solidFill>
              </a:defRPr>
            </a:pPr>
            <a:r>
              <a:t>Method 2) exponentiating both sides</a:t>
            </a:r>
          </a:p>
          <a:p>
            <a:pPr lvl="2"/>
            <a:r>
              <a:t>Make both sides exponents with the base of the log</a:t>
            </a:r>
          </a:p>
          <a:p>
            <a:pPr/>
          </a:p>
          <a:p>
            <a:pPr lvl="1"/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fName>
                    <m:e>
                      <m:d>
                        <m:d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</m:e>
                  </m:func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</m:oMath>
              </m:oMathPara>
            </a14:m>
          </a:p>
        </p:txBody>
      </p:sp>
      <p:sp>
        <p:nvSpPr>
          <p:cNvPr id="145" name="Content Placeholder 3"/>
          <p:cNvSpPr txBox="1"/>
          <p:nvPr/>
        </p:nvSpPr>
        <p:spPr>
          <a:xfrm>
            <a:off x="4629150" y="1433513"/>
            <a:ext cx="4514850" cy="5059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marL="342900" indent="-342900">
              <a:spcBef>
                <a:spcPts val="500"/>
              </a:spcBef>
              <a:buSzPct val="100000"/>
              <a:buChar char="•"/>
              <a:defRPr baseline="0" sz="2400"/>
            </a:pPr>
          </a:p>
          <a:p>
            <a:pPr lvl="1" marL="702127" indent="-244927">
              <a:spcBef>
                <a:spcPts val="500"/>
              </a:spcBef>
              <a:buSzPct val="100000"/>
              <a:buChar char="•"/>
              <a:defRPr baseline="0" sz="2400"/>
            </a:pPr>
            <a14:m>
              <m:oMathPara>
                <m:oMathParaPr>
                  <m:jc m:val="left"/>
                </m:oMathParaPr>
                <m:oMath>
                  <m:func>
                    <m:func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funcPr>
                    <m:fNam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fName>
                    <m:e>
                      <m:d>
                        <m:d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e>
                  </m:func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</m:oMath>
              </m:oMathPara>
            </a14:m>
          </a:p>
        </p:txBody>
      </p:sp>
      <p:sp>
        <p:nvSpPr>
          <p:cNvPr id="146" name="Title 1"/>
          <p:cNvSpPr txBox="1"/>
          <p:nvPr/>
        </p:nvSpPr>
        <p:spPr>
          <a:xfrm>
            <a:off x="0" y="377518"/>
            <a:ext cx="9144000" cy="76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b="1" baseline="0" sz="4800"/>
            </a:lvl1pPr>
          </a:lstStyle>
          <a:p>
            <a:pPr/>
            <a:r>
              <a:t>Solving Logarithmic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4" grpId="1"/>
      <p:bldP build="p" bldLvl="1" animBg="1" rev="0" advAuto="0" spid="145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McKBAlgP8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