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CDB"/>
          </a:solidFill>
        </a:fill>
      </a:tcStyle>
    </a:wholeTbl>
    <a:band2H>
      <a:tcTxStyle b="def" i="def"/>
      <a:tcStyle>
        <a:tcBdr/>
        <a:fill>
          <a:solidFill>
            <a:srgbClr val="FAE7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0F2"/>
          </a:solidFill>
        </a:fill>
      </a:tcStyle>
    </a:wholeTbl>
    <a:band2H>
      <a:tcTxStyle b="def" i="def"/>
      <a:tcStyle>
        <a:tcBdr/>
        <a:fill>
          <a:solidFill>
            <a:srgbClr val="E8F0F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D4"/>
          </a:solidFill>
        </a:fill>
      </a:tcStyle>
    </a:wholeTbl>
    <a:band2H>
      <a:tcTxStyle b="def" i="def"/>
      <a:tcStyle>
        <a:tcBdr/>
        <a:fill>
          <a:solidFill>
            <a:srgbClr val="F7E8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vert="eaVert"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vert="eaVer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218598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45455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 txBox="1"/>
          <p:nvPr>
            <p:ph type="ctrTitle"/>
          </p:nvPr>
        </p:nvSpPr>
        <p:spPr>
          <a:xfrm>
            <a:off x="685800" y="990600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Simplifying Radicals</a:t>
            </a:r>
          </a:p>
        </p:txBody>
      </p:sp>
      <p:pic>
        <p:nvPicPr>
          <p:cNvPr id="131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819400"/>
            <a:ext cx="5410200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2"/>
          <p:cNvSpPr txBox="1"/>
          <p:nvPr>
            <p:ph type="title"/>
          </p:nvPr>
        </p:nvSpPr>
        <p:spPr>
          <a:xfrm>
            <a:off x="304800" y="609600"/>
            <a:ext cx="2590800" cy="914400"/>
          </a:xfrm>
          <a:prstGeom prst="rect">
            <a:avLst/>
          </a:prstGeom>
        </p:spPr>
        <p:txBody>
          <a:bodyPr/>
          <a:lstStyle/>
          <a:p>
            <a:pPr/>
            <a:r>
              <a:t>Simplify:</a:t>
            </a:r>
          </a:p>
        </p:txBody>
      </p:sp>
      <p:pic>
        <p:nvPicPr>
          <p:cNvPr id="254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8425" y="161925"/>
            <a:ext cx="2466975" cy="1466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Object 4"/>
          <p:cNvGrpSpPr/>
          <p:nvPr/>
        </p:nvGrpSpPr>
        <p:grpSpPr>
          <a:xfrm>
            <a:off x="2895600" y="3962400"/>
            <a:ext cx="2867025" cy="1333500"/>
            <a:chOff x="0" y="0"/>
            <a:chExt cx="2867025" cy="1333500"/>
          </a:xfrm>
        </p:grpSpPr>
        <p:sp>
          <p:nvSpPr>
            <p:cNvPr id="255" name="Rectangle"/>
            <p:cNvSpPr/>
            <p:nvPr/>
          </p:nvSpPr>
          <p:spPr>
            <a:xfrm>
              <a:off x="0" y="0"/>
              <a:ext cx="2867025" cy="133350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6" name="image51.pdf" descr="image51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67025" cy="1333500"/>
            </a:xfrm>
            <a:prstGeom prst="rect">
              <a:avLst/>
            </a:prstGeom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</p:pic>
      </p:grpSp>
      <p:grpSp>
        <p:nvGrpSpPr>
          <p:cNvPr id="260" name="Object 5"/>
          <p:cNvGrpSpPr/>
          <p:nvPr/>
        </p:nvGrpSpPr>
        <p:grpSpPr>
          <a:xfrm>
            <a:off x="1966913" y="1866900"/>
            <a:ext cx="4533901" cy="1466850"/>
            <a:chOff x="0" y="0"/>
            <a:chExt cx="4533900" cy="1466850"/>
          </a:xfrm>
        </p:grpSpPr>
        <p:sp>
          <p:nvSpPr>
            <p:cNvPr id="258" name="Rectangle"/>
            <p:cNvSpPr/>
            <p:nvPr/>
          </p:nvSpPr>
          <p:spPr>
            <a:xfrm>
              <a:off x="0" y="0"/>
              <a:ext cx="4533900" cy="146685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9" name="image52.pdf" descr="image52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33900" cy="1466850"/>
            </a:xfrm>
            <a:prstGeom prst="rect">
              <a:avLst/>
            </a:prstGeom>
            <a:ln w="31750" cap="flat">
              <a:solidFill>
                <a:srgbClr val="FF0000"/>
              </a:solidFill>
              <a:prstDash val="solid"/>
              <a:miter lim="8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  <p:bldP build="whole" bldLvl="1" animBg="1" rev="0" advAuto="0" spid="25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PQuestion"/>
          <p:cNvSpPr txBox="1"/>
          <p:nvPr>
            <p:ph type="title"/>
          </p:nvPr>
        </p:nvSpPr>
        <p:spPr>
          <a:xfrm>
            <a:off x="2438400" y="228600"/>
            <a:ext cx="4038600" cy="1143000"/>
          </a:xfrm>
          <a:prstGeom prst="rect">
            <a:avLst/>
          </a:prstGeom>
        </p:spPr>
        <p:txBody>
          <a:bodyPr/>
          <a:lstStyle/>
          <a:p>
            <a:pPr/>
            <a:r>
              <a:t>Simplify		</a:t>
            </a:r>
          </a:p>
        </p:txBody>
      </p:sp>
      <p:sp>
        <p:nvSpPr>
          <p:cNvPr id="263" name="TPAnswer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   </a:t>
            </a:r>
            <a:r>
              <a:rPr sz="500"/>
              <a:t>.</a:t>
            </a:r>
            <a:endParaRPr sz="500"/>
          </a:p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 </a:t>
            </a:r>
            <a:r>
              <a:rPr sz="500"/>
              <a:t>.</a:t>
            </a:r>
            <a:endParaRPr sz="500"/>
          </a:p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 </a:t>
            </a:r>
            <a:r>
              <a:rPr sz="500"/>
              <a:t>.</a:t>
            </a:r>
            <a:endParaRPr sz="500"/>
          </a:p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 </a:t>
            </a:r>
            <a:r>
              <a:rPr sz="500"/>
              <a:t>.</a:t>
            </a:r>
          </a:p>
        </p:txBody>
      </p:sp>
      <p:pic>
        <p:nvPicPr>
          <p:cNvPr id="264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8912" y="1981200"/>
            <a:ext cx="1219201" cy="757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230188"/>
            <a:ext cx="1371600" cy="98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Object 10" descr="Object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8912" y="2667000"/>
            <a:ext cx="1120776" cy="877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Object 11" descr="Object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8912" y="3513137"/>
            <a:ext cx="1219201" cy="828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Object 12" descr="Object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58912" y="4298950"/>
            <a:ext cx="1512888" cy="83026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CorShape1"/>
          <p:cNvSpPr/>
          <p:nvPr/>
        </p:nvSpPr>
        <p:spPr>
          <a:xfrm rot="10800000">
            <a:off x="360363" y="3768725"/>
            <a:ext cx="40640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60" y="13148"/>
                </a:moveTo>
                <a:lnTo>
                  <a:pt x="21600" y="6574"/>
                </a:lnTo>
                <a:lnTo>
                  <a:pt x="12960" y="0"/>
                </a:lnTo>
                <a:lnTo>
                  <a:pt x="0" y="17843"/>
                </a:lnTo>
                <a:lnTo>
                  <a:pt x="0" y="21600"/>
                </a:lnTo>
                <a:lnTo>
                  <a:pt x="14040" y="6574"/>
                </a:lnTo>
                <a:lnTo>
                  <a:pt x="18360" y="13148"/>
                </a:lnTo>
                <a:close/>
              </a:path>
            </a:pathLst>
          </a:custGeom>
          <a:solidFill>
            <a:srgbClr val="00C800"/>
          </a:solidFill>
          <a:ln w="12700">
            <a:miter lim="400000"/>
          </a:ln>
          <a:effectLst>
            <a:outerShdw sx="100000" sy="100000" kx="0" ky="0" algn="b" rotWithShape="0" blurRad="0" dist="35921" dir="2700000">
              <a:srgbClr val="D8D9DC"/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C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PQuestion"/>
          <p:cNvSpPr txBox="1"/>
          <p:nvPr>
            <p:ph type="title"/>
          </p:nvPr>
        </p:nvSpPr>
        <p:spPr>
          <a:xfrm>
            <a:off x="2438400" y="228600"/>
            <a:ext cx="4038600" cy="1143000"/>
          </a:xfrm>
          <a:prstGeom prst="rect">
            <a:avLst/>
          </a:prstGeom>
        </p:spPr>
        <p:txBody>
          <a:bodyPr/>
          <a:lstStyle/>
          <a:p>
            <a:pPr/>
            <a:r>
              <a:t>Simplify		</a:t>
            </a:r>
          </a:p>
        </p:txBody>
      </p:sp>
      <p:pic>
        <p:nvPicPr>
          <p:cNvPr id="272" name="Object 6" descr="Objec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307975"/>
            <a:ext cx="1371600" cy="83185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TPAnswer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3x</a:t>
            </a:r>
            <a:r>
              <a:rPr baseline="30000"/>
              <a:t>6</a:t>
            </a:r>
            <a:endParaRPr baseline="30000"/>
          </a:p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3x</a:t>
            </a:r>
            <a:r>
              <a:rPr baseline="30000"/>
              <a:t>18</a:t>
            </a:r>
          </a:p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9x</a:t>
            </a:r>
            <a:r>
              <a:rPr baseline="30000"/>
              <a:t>6</a:t>
            </a:r>
          </a:p>
          <a:p>
            <a:pPr marL="609600" indent="-609600">
              <a:spcBef>
                <a:spcPts val="1000"/>
              </a:spcBef>
              <a:buAutoNum type="arabicPeriod" startAt="1"/>
              <a:defRPr sz="4400"/>
            </a:pPr>
            <a:r>
              <a:t>9x</a:t>
            </a:r>
            <a:r>
              <a:rPr baseline="30000"/>
              <a:t>18</a:t>
            </a:r>
          </a:p>
        </p:txBody>
      </p:sp>
      <p:sp>
        <p:nvSpPr>
          <p:cNvPr id="274" name="CorShape1"/>
          <p:cNvSpPr/>
          <p:nvPr/>
        </p:nvSpPr>
        <p:spPr>
          <a:xfrm rot="10800000">
            <a:off x="360363" y="2965450"/>
            <a:ext cx="40640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60" y="13148"/>
                </a:moveTo>
                <a:lnTo>
                  <a:pt x="21600" y="6574"/>
                </a:lnTo>
                <a:lnTo>
                  <a:pt x="12960" y="0"/>
                </a:lnTo>
                <a:lnTo>
                  <a:pt x="0" y="17843"/>
                </a:lnTo>
                <a:lnTo>
                  <a:pt x="0" y="21600"/>
                </a:lnTo>
                <a:lnTo>
                  <a:pt x="14040" y="6574"/>
                </a:lnTo>
                <a:lnTo>
                  <a:pt x="18360" y="13148"/>
                </a:lnTo>
                <a:close/>
              </a:path>
            </a:pathLst>
          </a:custGeom>
          <a:solidFill>
            <a:srgbClr val="00C800"/>
          </a:solidFill>
          <a:ln w="12700">
            <a:miter lim="400000"/>
          </a:ln>
          <a:effectLst>
            <a:outerShdw sx="100000" sy="100000" kx="0" ky="0" algn="b" rotWithShape="0" blurRad="0" dist="35921" dir="2700000">
              <a:srgbClr val="D8D9DC"/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WordArt 4"/>
          <p:cNvSpPr txBox="1"/>
          <p:nvPr/>
        </p:nvSpPr>
        <p:spPr>
          <a:xfrm>
            <a:off x="1524000" y="1219200"/>
            <a:ext cx="6324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12648">
              <a:defRPr sz="6030">
                <a:solidFill>
                  <a:srgbClr val="D8D9DC"/>
                </a:solidFill>
                <a:effectLst>
                  <a:outerShdw sx="100000" sy="100000" kx="0" ky="0" algn="b" rotWithShape="0" blurRad="0" dist="24067" dir="270000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Combining Radicals</a:t>
            </a:r>
          </a:p>
        </p:txBody>
      </p:sp>
      <p:pic>
        <p:nvPicPr>
          <p:cNvPr id="277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819400"/>
            <a:ext cx="32766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Object 6" descr="Objec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2819400"/>
            <a:ext cx="2971800" cy="14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ext Box 7"/>
          <p:cNvSpPr txBox="1"/>
          <p:nvPr/>
        </p:nvSpPr>
        <p:spPr>
          <a:xfrm>
            <a:off x="4312920" y="2971800"/>
            <a:ext cx="670561" cy="1350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200"/>
              </a:spcBef>
              <a:defRPr sz="8800"/>
            </a:lvl1pPr>
          </a:lstStyle>
          <a:p>
            <a:pPr/>
            <a:r>
              <a:t>+</a:t>
            </a:r>
          </a:p>
        </p:txBody>
      </p:sp>
      <p:sp>
        <p:nvSpPr>
          <p:cNvPr id="280" name="Text Box 8"/>
          <p:cNvSpPr txBox="1"/>
          <p:nvPr/>
        </p:nvSpPr>
        <p:spPr>
          <a:xfrm>
            <a:off x="838200" y="4495800"/>
            <a:ext cx="7391400" cy="1227346"/>
          </a:xfrm>
          <a:prstGeom prst="rect">
            <a:avLst/>
          </a:prstGeom>
          <a:ln>
            <a:solidFill>
              <a:srgbClr val="D8D9DC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pPr/>
            <a:r>
              <a:t>To combine radicals: combine the coefficients of like radicals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2"/>
          <p:cNvSpPr/>
          <p:nvPr/>
        </p:nvSpPr>
        <p:spPr>
          <a:xfrm>
            <a:off x="3124200" y="2667000"/>
            <a:ext cx="990600" cy="990600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83" name="Rectangle 21"/>
          <p:cNvSpPr/>
          <p:nvPr/>
        </p:nvSpPr>
        <p:spPr>
          <a:xfrm>
            <a:off x="1981200" y="2667000"/>
            <a:ext cx="990600" cy="990600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84" name="Oval 20"/>
          <p:cNvSpPr/>
          <p:nvPr/>
        </p:nvSpPr>
        <p:spPr>
          <a:xfrm>
            <a:off x="4191000" y="2667000"/>
            <a:ext cx="1143000" cy="10668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85" name="Oval 19"/>
          <p:cNvSpPr/>
          <p:nvPr/>
        </p:nvSpPr>
        <p:spPr>
          <a:xfrm>
            <a:off x="1066800" y="2743200"/>
            <a:ext cx="838200" cy="9144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8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Simplify each expression</a:t>
            </a:r>
          </a:p>
        </p:txBody>
      </p:sp>
      <p:pic>
        <p:nvPicPr>
          <p:cNvPr id="287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350" y="2584450"/>
            <a:ext cx="1143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676400"/>
            <a:ext cx="3886200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Object 12" descr="Object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0200" y="1619250"/>
            <a:ext cx="914400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Object 16" descr="Object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6800" y="2882900"/>
            <a:ext cx="4572000" cy="63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Object 18" descr="Object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6000" y="2835275"/>
            <a:ext cx="1828800" cy="669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7"/>
      <p:bldP build="whole" bldLvl="1" animBg="1" rev="0" advAuto="0" spid="284" grpId="5"/>
      <p:bldP build="whole" bldLvl="1" animBg="1" rev="0" advAuto="0" spid="283" grpId="6"/>
      <p:bldP build="whole" bldLvl="1" animBg="1" rev="0" advAuto="0" spid="291" grpId="8"/>
      <p:bldP build="whole" bldLvl="1" animBg="1" rev="0" advAuto="0" spid="290" grpId="3"/>
      <p:bldP build="whole" bldLvl="1" animBg="1" rev="0" advAuto="0" spid="289" grpId="2"/>
      <p:bldP build="whole" bldLvl="1" animBg="1" rev="0" advAuto="0" spid="285" grpId="4"/>
      <p:bldP build="whole" bldLvl="1" animBg="1" rev="0" advAuto="0" spid="28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Simplify each expression: Simplify each radical first and then combine.</a:t>
            </a:r>
          </a:p>
        </p:txBody>
      </p:sp>
      <p:pic>
        <p:nvPicPr>
          <p:cNvPr id="294" name="Object 8" descr="Object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437" y="1676400"/>
            <a:ext cx="3082926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Object 9" descr="Object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1537" y="1600200"/>
            <a:ext cx="4200526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"/>
      <p:bldP build="whole" bldLvl="1" animBg="1" rev="0" advAuto="0" spid="29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Simplify each expression: Simplify each radical first and then combine.</a:t>
            </a:r>
          </a:p>
        </p:txBody>
      </p:sp>
      <p:pic>
        <p:nvPicPr>
          <p:cNvPr id="298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350" y="2584450"/>
            <a:ext cx="1143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437" y="1676400"/>
            <a:ext cx="3082926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Object 5" descr="Object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1875" y="1600200"/>
            <a:ext cx="387985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  <p:bldP build="whole" bldLvl="1" animBg="1" rev="0" advAuto="0" spid="3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2"/>
          <p:cNvSpPr txBox="1"/>
          <p:nvPr>
            <p:ph type="title"/>
          </p:nvPr>
        </p:nvSpPr>
        <p:spPr>
          <a:xfrm>
            <a:off x="719137" y="298450"/>
            <a:ext cx="7772401" cy="762000"/>
          </a:xfrm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pPr/>
            <a:r>
              <a:t>Simplifying Radical Expressions</a:t>
            </a:r>
          </a:p>
        </p:txBody>
      </p:sp>
      <p:grpSp>
        <p:nvGrpSpPr>
          <p:cNvPr id="136" name="Object 4"/>
          <p:cNvGrpSpPr/>
          <p:nvPr/>
        </p:nvGrpSpPr>
        <p:grpSpPr>
          <a:xfrm>
            <a:off x="4605337" y="4854575"/>
            <a:ext cx="4097338" cy="857250"/>
            <a:chOff x="0" y="0"/>
            <a:chExt cx="4097337" cy="857250"/>
          </a:xfrm>
        </p:grpSpPr>
        <p:sp>
          <p:nvSpPr>
            <p:cNvPr id="134" name="Rectangle"/>
            <p:cNvSpPr/>
            <p:nvPr/>
          </p:nvSpPr>
          <p:spPr>
            <a:xfrm>
              <a:off x="0" y="0"/>
              <a:ext cx="4097338" cy="857250"/>
            </a:xfrm>
            <a:prstGeom prst="rect">
              <a:avLst/>
            </a:pr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5" name="image2.pdf" descr="image2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97338" cy="857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9" name="Object 5"/>
          <p:cNvGrpSpPr/>
          <p:nvPr/>
        </p:nvGrpSpPr>
        <p:grpSpPr>
          <a:xfrm>
            <a:off x="188912" y="3830637"/>
            <a:ext cx="3573464" cy="976313"/>
            <a:chOff x="0" y="0"/>
            <a:chExt cx="3573462" cy="976312"/>
          </a:xfrm>
        </p:grpSpPr>
        <p:sp>
          <p:nvSpPr>
            <p:cNvPr id="137" name="Rectangle"/>
            <p:cNvSpPr/>
            <p:nvPr/>
          </p:nvSpPr>
          <p:spPr>
            <a:xfrm>
              <a:off x="0" y="0"/>
              <a:ext cx="3573463" cy="97631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8" name="image3.pdf" descr="image3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73463" cy="976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" name="Object 6"/>
          <p:cNvGrpSpPr/>
          <p:nvPr/>
        </p:nvGrpSpPr>
        <p:grpSpPr>
          <a:xfrm>
            <a:off x="1030287" y="5907087"/>
            <a:ext cx="2273301" cy="760413"/>
            <a:chOff x="0" y="0"/>
            <a:chExt cx="2273300" cy="760412"/>
          </a:xfrm>
        </p:grpSpPr>
        <p:sp>
          <p:nvSpPr>
            <p:cNvPr id="140" name="Rectangle"/>
            <p:cNvSpPr/>
            <p:nvPr/>
          </p:nvSpPr>
          <p:spPr>
            <a:xfrm>
              <a:off x="0" y="0"/>
              <a:ext cx="2273300" cy="76041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1" name="image4.pdf" descr="image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273300" cy="760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3" name="Object 7" descr="Object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2862" y="1573212"/>
            <a:ext cx="6629401" cy="1635126"/>
          </a:xfrm>
          <a:prstGeom prst="rect">
            <a:avLst/>
          </a:prstGeom>
          <a:ln w="57150">
            <a:solidFill>
              <a:srgbClr val="008000"/>
            </a:solidFill>
            <a:miter/>
          </a:ln>
        </p:spPr>
      </p:pic>
      <p:grpSp>
        <p:nvGrpSpPr>
          <p:cNvPr id="146" name="Object 8"/>
          <p:cNvGrpSpPr/>
          <p:nvPr/>
        </p:nvGrpSpPr>
        <p:grpSpPr>
          <a:xfrm>
            <a:off x="5181600" y="5830887"/>
            <a:ext cx="2738439" cy="815976"/>
            <a:chOff x="0" y="0"/>
            <a:chExt cx="2738438" cy="815975"/>
          </a:xfrm>
        </p:grpSpPr>
        <p:sp>
          <p:nvSpPr>
            <p:cNvPr id="144" name="Rectangle"/>
            <p:cNvSpPr/>
            <p:nvPr/>
          </p:nvSpPr>
          <p:spPr>
            <a:xfrm>
              <a:off x="0" y="0"/>
              <a:ext cx="2738439" cy="815975"/>
            </a:xfrm>
            <a:prstGeom prst="rect">
              <a:avLst/>
            </a:pr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5" name="image6.pdf" descr="image6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738439" cy="815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9" name="Object 10"/>
          <p:cNvGrpSpPr/>
          <p:nvPr/>
        </p:nvGrpSpPr>
        <p:grpSpPr>
          <a:xfrm>
            <a:off x="136525" y="4854575"/>
            <a:ext cx="4060825" cy="976313"/>
            <a:chOff x="0" y="0"/>
            <a:chExt cx="4060825" cy="976312"/>
          </a:xfrm>
        </p:grpSpPr>
        <p:sp>
          <p:nvSpPr>
            <p:cNvPr id="147" name="Rectangle"/>
            <p:cNvSpPr/>
            <p:nvPr/>
          </p:nvSpPr>
          <p:spPr>
            <a:xfrm>
              <a:off x="0" y="0"/>
              <a:ext cx="4060825" cy="97631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8" name="image7.pdf" descr="image7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060825" cy="976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5"/>
      <p:bldP build="whole" bldLvl="1" animBg="1" rev="0" advAuto="0" spid="149" grpId="2"/>
      <p:bldP build="whole" bldLvl="1" animBg="1" rev="0" advAuto="0" spid="142" grpId="3"/>
      <p:bldP build="whole" bldLvl="1" animBg="1" rev="0" advAuto="0" spid="139" grpId="1"/>
      <p:bldP build="whole" bldLvl="1" animBg="1" rev="0" advAuto="0" spid="13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2"/>
          <p:cNvSpPr txBox="1"/>
          <p:nvPr>
            <p:ph type="title"/>
          </p:nvPr>
        </p:nvSpPr>
        <p:spPr>
          <a:xfrm>
            <a:off x="0" y="228600"/>
            <a:ext cx="8458200" cy="7620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Simplifying Radical Expressions</a:t>
            </a:r>
          </a:p>
        </p:txBody>
      </p:sp>
      <p:sp>
        <p:nvSpPr>
          <p:cNvPr id="152" name="Rectangle 10"/>
          <p:cNvSpPr txBox="1"/>
          <p:nvPr>
            <p:ph type="body" idx="1"/>
          </p:nvPr>
        </p:nvSpPr>
        <p:spPr>
          <a:xfrm>
            <a:off x="0" y="2895600"/>
            <a:ext cx="9144000" cy="3276600"/>
          </a:xfrm>
          <a:prstGeom prst="rect">
            <a:avLst/>
          </a:prstGeom>
        </p:spPr>
        <p:txBody>
          <a:bodyPr/>
          <a:lstStyle/>
          <a:p>
            <a:pPr/>
            <a:r>
              <a:t>A radical has been simplified when its radicand contains no perfect square factors.</a:t>
            </a:r>
          </a:p>
          <a:p>
            <a:pPr/>
            <a:r>
              <a:t>Test to see if it can be divided by 4, then 9, then 25, then 49, etc.</a:t>
            </a:r>
          </a:p>
          <a:p>
            <a:pPr/>
            <a:r>
              <a:t>Sometimes factoring the radicand using the “tree” is helpful.</a:t>
            </a:r>
          </a:p>
        </p:txBody>
      </p:sp>
      <p:pic>
        <p:nvPicPr>
          <p:cNvPr id="153" name="Object 7" descr="Object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143000"/>
            <a:ext cx="6019800" cy="1484313"/>
          </a:xfrm>
          <a:prstGeom prst="rect">
            <a:avLst/>
          </a:prstGeom>
          <a:ln w="57150">
            <a:solidFill>
              <a:srgbClr val="008000"/>
            </a:solidFill>
            <a:miter/>
          </a:ln>
        </p:spPr>
      </p:pic>
      <p:grpSp>
        <p:nvGrpSpPr>
          <p:cNvPr id="156" name="Object 11"/>
          <p:cNvGrpSpPr/>
          <p:nvPr/>
        </p:nvGrpSpPr>
        <p:grpSpPr>
          <a:xfrm>
            <a:off x="5638800" y="1752600"/>
            <a:ext cx="1663700" cy="831850"/>
            <a:chOff x="0" y="0"/>
            <a:chExt cx="1663700" cy="831850"/>
          </a:xfrm>
        </p:grpSpPr>
        <p:sp>
          <p:nvSpPr>
            <p:cNvPr id="154" name="Rectangle"/>
            <p:cNvSpPr/>
            <p:nvPr/>
          </p:nvSpPr>
          <p:spPr>
            <a:xfrm>
              <a:off x="0" y="0"/>
              <a:ext cx="1663700" cy="8318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55" name="image9.pdf" descr="image9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63700" cy="83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9" name="Object 12"/>
          <p:cNvGrpSpPr/>
          <p:nvPr/>
        </p:nvGrpSpPr>
        <p:grpSpPr>
          <a:xfrm>
            <a:off x="5322887" y="5580062"/>
            <a:ext cx="3130551" cy="1277938"/>
            <a:chOff x="0" y="0"/>
            <a:chExt cx="3130550" cy="1277937"/>
          </a:xfrm>
        </p:grpSpPr>
        <p:sp>
          <p:nvSpPr>
            <p:cNvPr id="157" name="Rectangle"/>
            <p:cNvSpPr/>
            <p:nvPr/>
          </p:nvSpPr>
          <p:spPr>
            <a:xfrm>
              <a:off x="0" y="0"/>
              <a:ext cx="3130550" cy="127793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58" name="image10.pdf" descr="image10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30550" cy="1277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p" bldLvl="1" animBg="1" rev="0" advAuto="0" spid="152" grpId="1"/>
      <p:bldP build="whole" bldLvl="1" animBg="1" rev="0" advAuto="0" spid="15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838200"/>
            <a:ext cx="1154113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2133600"/>
            <a:ext cx="1665289" cy="75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3200400"/>
            <a:ext cx="1563688" cy="735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Object 7" descr="Object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7800" y="4419600"/>
            <a:ext cx="1443038" cy="73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7800" y="5486400"/>
            <a:ext cx="1503363" cy="84296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 Box 9"/>
          <p:cNvSpPr txBox="1"/>
          <p:nvPr/>
        </p:nvSpPr>
        <p:spPr>
          <a:xfrm>
            <a:off x="3322320" y="9144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67" name="Rectangle 10"/>
          <p:cNvSpPr txBox="1"/>
          <p:nvPr/>
        </p:nvSpPr>
        <p:spPr>
          <a:xfrm>
            <a:off x="3322320" y="2057400"/>
            <a:ext cx="2895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68" name="Rectangle 11"/>
          <p:cNvSpPr txBox="1"/>
          <p:nvPr/>
        </p:nvSpPr>
        <p:spPr>
          <a:xfrm>
            <a:off x="3322320" y="3200400"/>
            <a:ext cx="5181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69" name="Rectangle 12"/>
          <p:cNvSpPr txBox="1"/>
          <p:nvPr/>
        </p:nvSpPr>
        <p:spPr>
          <a:xfrm>
            <a:off x="3398520" y="4419600"/>
            <a:ext cx="498163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70" name="Rectangle 13"/>
          <p:cNvSpPr txBox="1"/>
          <p:nvPr/>
        </p:nvSpPr>
        <p:spPr>
          <a:xfrm>
            <a:off x="3474720" y="56388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71" name="WordArt 16"/>
          <p:cNvSpPr txBox="1"/>
          <p:nvPr/>
        </p:nvSpPr>
        <p:spPr>
          <a:xfrm rot="19802783">
            <a:off x="152400" y="533400"/>
            <a:ext cx="216217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58368">
              <a:defRPr sz="3672">
                <a:ln w="9525" cap="flat">
                  <a:solidFill>
                    <a:srgbClr val="000000"/>
                  </a:solidFill>
                  <a:prstDash val="solid"/>
                  <a:round/>
                </a:ln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Simplify</a:t>
            </a:r>
          </a:p>
        </p:txBody>
      </p:sp>
      <p:pic>
        <p:nvPicPr>
          <p:cNvPr id="172" name="Object 17" descr="Object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62400" y="838200"/>
            <a:ext cx="1955800" cy="687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Object 18" descr="Object 1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62400" y="1981200"/>
            <a:ext cx="1955800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Object 19" descr="Object 1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86200" y="3124200"/>
            <a:ext cx="2252664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Object 20" descr="Object 2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886200" y="4343400"/>
            <a:ext cx="2252664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Object 21" descr="Object 2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962400" y="5562600"/>
            <a:ext cx="2252664" cy="72866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 Box 22"/>
          <p:cNvSpPr txBox="1"/>
          <p:nvPr/>
        </p:nvSpPr>
        <p:spPr>
          <a:xfrm>
            <a:off x="6217920" y="8382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78" name="Rectangle 23"/>
          <p:cNvSpPr txBox="1"/>
          <p:nvPr/>
        </p:nvSpPr>
        <p:spPr>
          <a:xfrm>
            <a:off x="6217920" y="1981200"/>
            <a:ext cx="2895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79" name="Rectangle 24"/>
          <p:cNvSpPr txBox="1"/>
          <p:nvPr/>
        </p:nvSpPr>
        <p:spPr>
          <a:xfrm>
            <a:off x="6294120" y="3200400"/>
            <a:ext cx="5181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80" name="Rectangle 25"/>
          <p:cNvSpPr txBox="1"/>
          <p:nvPr/>
        </p:nvSpPr>
        <p:spPr>
          <a:xfrm>
            <a:off x="6294120" y="4419600"/>
            <a:ext cx="498163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81" name="Rectangle 26"/>
          <p:cNvSpPr txBox="1"/>
          <p:nvPr/>
        </p:nvSpPr>
        <p:spPr>
          <a:xfrm>
            <a:off x="6370320" y="56388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pic>
        <p:nvPicPr>
          <p:cNvPr id="182" name="Object 27" descr="Object 27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34200" y="838200"/>
            <a:ext cx="1481138" cy="687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Object 28" descr="Object 28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934200" y="1905000"/>
            <a:ext cx="1422400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Object 29" descr="Object 29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10400" y="3124200"/>
            <a:ext cx="1481138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Object 30" descr="Object 30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010400" y="4267200"/>
            <a:ext cx="1423988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Object 31" descr="Object 31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010400" y="5486400"/>
            <a:ext cx="1778000" cy="72866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 Box 34"/>
          <p:cNvSpPr txBox="1"/>
          <p:nvPr/>
        </p:nvSpPr>
        <p:spPr>
          <a:xfrm>
            <a:off x="2788920" y="0"/>
            <a:ext cx="630936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Perfect Square  Factor   * Other  Factor</a:t>
            </a:r>
          </a:p>
        </p:txBody>
      </p:sp>
      <p:sp>
        <p:nvSpPr>
          <p:cNvPr id="188" name="AutoShape 35"/>
          <p:cNvSpPr/>
          <p:nvPr/>
        </p:nvSpPr>
        <p:spPr>
          <a:xfrm>
            <a:off x="4495800" y="533400"/>
            <a:ext cx="3048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89" name="AutoShape 37"/>
          <p:cNvSpPr/>
          <p:nvPr/>
        </p:nvSpPr>
        <p:spPr>
          <a:xfrm rot="2237964">
            <a:off x="5943600" y="304800"/>
            <a:ext cx="3048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90" name="Rectangle 39"/>
          <p:cNvSpPr/>
          <p:nvPr/>
        </p:nvSpPr>
        <p:spPr>
          <a:xfrm rot="16200000">
            <a:off x="-621810" y="3161378"/>
            <a:ext cx="2965882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LEAVE IN RADICAL FORM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8"/>
      <p:bldP build="whole" bldLvl="1" animBg="1" rev="0" advAuto="0" spid="176" grpId="9"/>
      <p:bldP build="whole" bldLvl="1" animBg="1" rev="0" advAuto="0" spid="183" grpId="4"/>
      <p:bldP build="whole" bldLvl="1" animBg="1" rev="0" advAuto="0" spid="182" grpId="2"/>
      <p:bldP build="whole" bldLvl="1" animBg="1" rev="0" advAuto="0" spid="186" grpId="10"/>
      <p:bldP build="whole" bldLvl="1" animBg="1" rev="0" advAuto="0" spid="175" grpId="7"/>
      <p:bldP build="whole" bldLvl="1" animBg="1" rev="0" advAuto="0" spid="172" grpId="1"/>
      <p:bldP build="whole" bldLvl="1" animBg="1" rev="0" advAuto="0" spid="174" grpId="5"/>
      <p:bldP build="whole" bldLvl="1" animBg="1" rev="0" advAuto="0" spid="173" grpId="3"/>
      <p:bldP build="whole" bldLvl="1" animBg="1" rev="0" advAuto="0" spid="184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C9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962" y="838200"/>
            <a:ext cx="1601788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2057400"/>
            <a:ext cx="1598613" cy="75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3200400"/>
            <a:ext cx="1563688" cy="735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Object 7" descr="Object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8575" y="4419600"/>
            <a:ext cx="1743075" cy="73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68412" y="5486400"/>
            <a:ext cx="1863726" cy="84296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 Box 9"/>
          <p:cNvSpPr txBox="1"/>
          <p:nvPr/>
        </p:nvSpPr>
        <p:spPr>
          <a:xfrm>
            <a:off x="3322320" y="9144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98" name="Rectangle 10"/>
          <p:cNvSpPr txBox="1"/>
          <p:nvPr/>
        </p:nvSpPr>
        <p:spPr>
          <a:xfrm>
            <a:off x="3322320" y="2057400"/>
            <a:ext cx="2895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199" name="Rectangle 11"/>
          <p:cNvSpPr txBox="1"/>
          <p:nvPr/>
        </p:nvSpPr>
        <p:spPr>
          <a:xfrm>
            <a:off x="3322320" y="3200400"/>
            <a:ext cx="5181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200" name="Rectangle 12"/>
          <p:cNvSpPr txBox="1"/>
          <p:nvPr/>
        </p:nvSpPr>
        <p:spPr>
          <a:xfrm>
            <a:off x="3398520" y="4419600"/>
            <a:ext cx="498163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201" name="Rectangle 13"/>
          <p:cNvSpPr txBox="1"/>
          <p:nvPr/>
        </p:nvSpPr>
        <p:spPr>
          <a:xfrm>
            <a:off x="3474720" y="56388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202" name="WordArt 14"/>
          <p:cNvSpPr txBox="1"/>
          <p:nvPr/>
        </p:nvSpPr>
        <p:spPr>
          <a:xfrm rot="19802783">
            <a:off x="152400" y="533400"/>
            <a:ext cx="216217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58368">
              <a:defRPr sz="3672">
                <a:ln w="9525" cap="flat">
                  <a:solidFill>
                    <a:srgbClr val="000000"/>
                  </a:solidFill>
                  <a:prstDash val="solid"/>
                  <a:round/>
                </a:ln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Simplify</a:t>
            </a:r>
          </a:p>
        </p:txBody>
      </p:sp>
      <p:pic>
        <p:nvPicPr>
          <p:cNvPr id="203" name="Object 15" descr="Object 1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44925" y="817562"/>
            <a:ext cx="2192339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Object 16" descr="Object 1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44925" y="1981200"/>
            <a:ext cx="2192339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Object 17" descr="Object 1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56037" y="3124200"/>
            <a:ext cx="2312988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Object 18" descr="Object 1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856037" y="4343400"/>
            <a:ext cx="2312988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Object 19" descr="Object 1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756025" y="5562600"/>
            <a:ext cx="2667000" cy="72866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 Box 20"/>
          <p:cNvSpPr txBox="1"/>
          <p:nvPr/>
        </p:nvSpPr>
        <p:spPr>
          <a:xfrm>
            <a:off x="6217920" y="8382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209" name="Rectangle 21"/>
          <p:cNvSpPr txBox="1"/>
          <p:nvPr/>
        </p:nvSpPr>
        <p:spPr>
          <a:xfrm>
            <a:off x="6217920" y="1981200"/>
            <a:ext cx="2895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210" name="Rectangle 22"/>
          <p:cNvSpPr txBox="1"/>
          <p:nvPr/>
        </p:nvSpPr>
        <p:spPr>
          <a:xfrm>
            <a:off x="6294120" y="3200400"/>
            <a:ext cx="5181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211" name="Rectangle 23"/>
          <p:cNvSpPr txBox="1"/>
          <p:nvPr/>
        </p:nvSpPr>
        <p:spPr>
          <a:xfrm>
            <a:off x="6294120" y="4419600"/>
            <a:ext cx="498163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sp>
        <p:nvSpPr>
          <p:cNvPr id="212" name="Rectangle 24"/>
          <p:cNvSpPr txBox="1"/>
          <p:nvPr/>
        </p:nvSpPr>
        <p:spPr>
          <a:xfrm>
            <a:off x="6370320" y="5638800"/>
            <a:ext cx="3657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= </a:t>
            </a:r>
          </a:p>
        </p:txBody>
      </p:sp>
      <p:pic>
        <p:nvPicPr>
          <p:cNvPr id="213" name="Object 25" descr="Object 25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62775" y="817562"/>
            <a:ext cx="1422400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Object 26" descr="Object 2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934200" y="1905000"/>
            <a:ext cx="1422400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Object 27" descr="Object 27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38975" y="3124200"/>
            <a:ext cx="1422400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Object 28" descr="Object 2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010400" y="4267200"/>
            <a:ext cx="1423988" cy="727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Object 29" descr="Object 29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008813" y="5507037"/>
            <a:ext cx="1779588" cy="6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ext Box 30"/>
          <p:cNvSpPr txBox="1"/>
          <p:nvPr/>
        </p:nvSpPr>
        <p:spPr>
          <a:xfrm>
            <a:off x="2788920" y="0"/>
            <a:ext cx="630936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Perfect Square  Factor   * Other  Factor</a:t>
            </a:r>
          </a:p>
        </p:txBody>
      </p:sp>
      <p:sp>
        <p:nvSpPr>
          <p:cNvPr id="219" name="AutoShape 31"/>
          <p:cNvSpPr/>
          <p:nvPr/>
        </p:nvSpPr>
        <p:spPr>
          <a:xfrm>
            <a:off x="4495800" y="533400"/>
            <a:ext cx="3048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20" name="AutoShape 32"/>
          <p:cNvSpPr/>
          <p:nvPr/>
        </p:nvSpPr>
        <p:spPr>
          <a:xfrm rot="2237964">
            <a:off x="5943600" y="304800"/>
            <a:ext cx="3048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21" name="Rectangle 62"/>
          <p:cNvSpPr/>
          <p:nvPr/>
        </p:nvSpPr>
        <p:spPr>
          <a:xfrm rot="16200000">
            <a:off x="-621810" y="3161378"/>
            <a:ext cx="2965882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LEAVE IN RADICAL FORM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2"/>
      <p:bldP build="whole" bldLvl="1" animBg="1" rev="0" advAuto="0" spid="205" grpId="5"/>
      <p:bldP build="whole" bldLvl="1" animBg="1" rev="0" advAuto="0" spid="216" grpId="8"/>
      <p:bldP build="whole" bldLvl="1" animBg="1" rev="0" advAuto="0" spid="217" grpId="10"/>
      <p:bldP build="whole" bldLvl="1" animBg="1" rev="0" advAuto="0" spid="207" grpId="9"/>
      <p:bldP build="whole" bldLvl="1" animBg="1" rev="0" advAuto="0" spid="215" grpId="6"/>
      <p:bldP build="whole" bldLvl="1" animBg="1" rev="0" advAuto="0" spid="203" grpId="1"/>
      <p:bldP build="whole" bldLvl="1" animBg="1" rev="0" advAuto="0" spid="204" grpId="3"/>
      <p:bldP build="whole" bldLvl="1" animBg="1" rev="0" advAuto="0" spid="206" grpId="7"/>
      <p:bldP build="whole" bldLvl="1" animBg="1" rev="0" advAuto="0" spid="214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Steps to Simplify Radicals:</a:t>
            </a:r>
          </a:p>
        </p:txBody>
      </p:sp>
      <p:sp>
        <p:nvSpPr>
          <p:cNvPr id="224" name="Rectangle 3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indent="-609600">
              <a:buAutoNum type="arabicPeriod" startAt="1"/>
            </a:pPr>
            <a:r>
              <a:t>Try to divide the radicand into a perfect square for numbers</a:t>
            </a:r>
          </a:p>
          <a:p>
            <a:pPr marL="609600" indent="-609600">
              <a:buAutoNum type="arabicPeriod" startAt="1"/>
            </a:pPr>
            <a:r>
              <a:t>If there is an exponent make it even by using rules of exponents</a:t>
            </a:r>
          </a:p>
          <a:p>
            <a:pPr marL="609600" indent="-609600">
              <a:buAutoNum type="arabicPeriod" startAt="1"/>
            </a:pPr>
            <a:r>
              <a:t>Separate the factors to its own square root</a:t>
            </a:r>
          </a:p>
          <a:p>
            <a:pPr marL="609600" indent="-609600">
              <a:buAutoNum type="arabicPeriod" startAt="1"/>
            </a:pPr>
            <a:r>
              <a:t>Simplify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C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"/>
          <p:cNvSpPr txBox="1"/>
          <p:nvPr>
            <p:ph type="title"/>
          </p:nvPr>
        </p:nvSpPr>
        <p:spPr>
          <a:xfrm>
            <a:off x="304800" y="609600"/>
            <a:ext cx="2590800" cy="914400"/>
          </a:xfrm>
          <a:prstGeom prst="rect">
            <a:avLst/>
          </a:prstGeom>
        </p:spPr>
        <p:txBody>
          <a:bodyPr/>
          <a:lstStyle/>
          <a:p>
            <a:pPr/>
            <a:r>
              <a:t>Simplify:</a:t>
            </a:r>
          </a:p>
        </p:txBody>
      </p:sp>
      <p:pic>
        <p:nvPicPr>
          <p:cNvPr id="227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228600"/>
            <a:ext cx="1800225" cy="133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Object 4"/>
          <p:cNvGrpSpPr/>
          <p:nvPr/>
        </p:nvGrpSpPr>
        <p:grpSpPr>
          <a:xfrm>
            <a:off x="3733800" y="3581400"/>
            <a:ext cx="933450" cy="1066800"/>
            <a:chOff x="0" y="0"/>
            <a:chExt cx="933450" cy="1066800"/>
          </a:xfrm>
        </p:grpSpPr>
        <p:sp>
          <p:nvSpPr>
            <p:cNvPr id="228" name="Rectangle"/>
            <p:cNvSpPr/>
            <p:nvPr/>
          </p:nvSpPr>
          <p:spPr>
            <a:xfrm>
              <a:off x="0" y="0"/>
              <a:ext cx="933450" cy="106680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29" name="image42.pdf" descr="image4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33450" cy="1066800"/>
            </a:xfrm>
            <a:prstGeom prst="rect">
              <a:avLst/>
            </a:prstGeom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</p:pic>
      </p:grpSp>
      <p:grpSp>
        <p:nvGrpSpPr>
          <p:cNvPr id="233" name="Object 5"/>
          <p:cNvGrpSpPr/>
          <p:nvPr/>
        </p:nvGrpSpPr>
        <p:grpSpPr>
          <a:xfrm>
            <a:off x="3200400" y="1600200"/>
            <a:ext cx="2333625" cy="1600200"/>
            <a:chOff x="0" y="0"/>
            <a:chExt cx="2333625" cy="1600200"/>
          </a:xfrm>
        </p:grpSpPr>
        <p:sp>
          <p:nvSpPr>
            <p:cNvPr id="231" name="Rectangle"/>
            <p:cNvSpPr/>
            <p:nvPr/>
          </p:nvSpPr>
          <p:spPr>
            <a:xfrm>
              <a:off x="0" y="0"/>
              <a:ext cx="2333625" cy="160020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32" name="image43.pdf" descr="image43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33625" cy="160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" name="Text Box 7"/>
          <p:cNvSpPr txBox="1"/>
          <p:nvPr/>
        </p:nvSpPr>
        <p:spPr>
          <a:xfrm>
            <a:off x="1066800" y="4876800"/>
            <a:ext cx="6934200" cy="1805940"/>
          </a:xfrm>
          <a:prstGeom prst="rect">
            <a:avLst/>
          </a:prstGeom>
          <a:solidFill>
            <a:srgbClr val="CCFFCC"/>
          </a:solidFill>
          <a:ln w="76200">
            <a:solidFill>
              <a:srgbClr val="008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Square root of a variable to an even power = the variable to one-half the power.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3"/>
      <p:bldP build="whole" bldLvl="1" animBg="1" rev="0" advAuto="0" spid="233" grpId="1"/>
      <p:bldP build="whole" bldLvl="1" animBg="1" rev="0" advAuto="0" spid="23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C6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2"/>
          <p:cNvSpPr txBox="1"/>
          <p:nvPr>
            <p:ph type="title"/>
          </p:nvPr>
        </p:nvSpPr>
        <p:spPr>
          <a:xfrm>
            <a:off x="304800" y="609600"/>
            <a:ext cx="2590800" cy="914400"/>
          </a:xfrm>
          <a:prstGeom prst="rect">
            <a:avLst/>
          </a:prstGeom>
        </p:spPr>
        <p:txBody>
          <a:bodyPr/>
          <a:lstStyle/>
          <a:p>
            <a:pPr/>
            <a:r>
              <a:t>Simplify:</a:t>
            </a:r>
          </a:p>
        </p:txBody>
      </p:sp>
      <p:pic>
        <p:nvPicPr>
          <p:cNvPr id="237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8463" y="161925"/>
            <a:ext cx="1866901" cy="1466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Object 4"/>
          <p:cNvGrpSpPr/>
          <p:nvPr/>
        </p:nvGrpSpPr>
        <p:grpSpPr>
          <a:xfrm>
            <a:off x="3200400" y="1752600"/>
            <a:ext cx="1200150" cy="1200150"/>
            <a:chOff x="0" y="0"/>
            <a:chExt cx="1200150" cy="1200150"/>
          </a:xfrm>
        </p:grpSpPr>
        <p:sp>
          <p:nvSpPr>
            <p:cNvPr id="238" name="Square"/>
            <p:cNvSpPr/>
            <p:nvPr/>
          </p:nvSpPr>
          <p:spPr>
            <a:xfrm>
              <a:off x="0" y="0"/>
              <a:ext cx="1200150" cy="120015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39" name="image45.pdf" descr="image45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00150" cy="1200150"/>
            </a:xfrm>
            <a:prstGeom prst="rect">
              <a:avLst/>
            </a:prstGeom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</p:pic>
      </p:grpSp>
      <p:sp>
        <p:nvSpPr>
          <p:cNvPr id="241" name="Text Box 6"/>
          <p:cNvSpPr txBox="1"/>
          <p:nvPr/>
        </p:nvSpPr>
        <p:spPr>
          <a:xfrm>
            <a:off x="1066800" y="4876800"/>
            <a:ext cx="6934200" cy="1805940"/>
          </a:xfrm>
          <a:prstGeom prst="rect">
            <a:avLst/>
          </a:prstGeom>
          <a:solidFill>
            <a:srgbClr val="CCFFCC"/>
          </a:solidFill>
          <a:ln w="76200">
            <a:solidFill>
              <a:srgbClr val="008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Square root of a variable to an even power = the variable to one-half the power.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8DB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2"/>
          <p:cNvSpPr txBox="1"/>
          <p:nvPr>
            <p:ph type="title"/>
          </p:nvPr>
        </p:nvSpPr>
        <p:spPr>
          <a:xfrm>
            <a:off x="304800" y="609600"/>
            <a:ext cx="2590800" cy="914400"/>
          </a:xfrm>
          <a:prstGeom prst="rect">
            <a:avLst/>
          </a:prstGeom>
        </p:spPr>
        <p:txBody>
          <a:bodyPr/>
          <a:lstStyle/>
          <a:p>
            <a:pPr/>
            <a:r>
              <a:t>Simplify:</a:t>
            </a:r>
          </a:p>
        </p:txBody>
      </p:sp>
      <p:pic>
        <p:nvPicPr>
          <p:cNvPr id="244" name="Object 1024" descr="Object 10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228600"/>
            <a:ext cx="1800225" cy="133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Object 1025"/>
          <p:cNvGrpSpPr/>
          <p:nvPr/>
        </p:nvGrpSpPr>
        <p:grpSpPr>
          <a:xfrm>
            <a:off x="3167063" y="3514725"/>
            <a:ext cx="2066926" cy="1200150"/>
            <a:chOff x="0" y="0"/>
            <a:chExt cx="2066925" cy="1200150"/>
          </a:xfrm>
        </p:grpSpPr>
        <p:sp>
          <p:nvSpPr>
            <p:cNvPr id="245" name="Rectangle"/>
            <p:cNvSpPr/>
            <p:nvPr/>
          </p:nvSpPr>
          <p:spPr>
            <a:xfrm>
              <a:off x="0" y="0"/>
              <a:ext cx="2066925" cy="120015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6" name="image47.pdf" descr="image47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66925" cy="1200150"/>
            </a:xfrm>
            <a:prstGeom prst="rect">
              <a:avLst/>
            </a:prstGeom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</p:pic>
      </p:grpSp>
      <p:grpSp>
        <p:nvGrpSpPr>
          <p:cNvPr id="250" name="Object 1026"/>
          <p:cNvGrpSpPr/>
          <p:nvPr/>
        </p:nvGrpSpPr>
        <p:grpSpPr>
          <a:xfrm>
            <a:off x="2667000" y="1733550"/>
            <a:ext cx="3400425" cy="1333500"/>
            <a:chOff x="0" y="0"/>
            <a:chExt cx="3400425" cy="1333500"/>
          </a:xfrm>
        </p:grpSpPr>
        <p:sp>
          <p:nvSpPr>
            <p:cNvPr id="248" name="Rectangle"/>
            <p:cNvSpPr/>
            <p:nvPr/>
          </p:nvSpPr>
          <p:spPr>
            <a:xfrm>
              <a:off x="0" y="0"/>
              <a:ext cx="3400425" cy="133350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9" name="image48.pdf" descr="image48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400425" cy="133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1" name="Object 1027" descr="Object 10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48187" y="152400"/>
            <a:ext cx="3067051" cy="133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  <p:bldP build="whole" bldLvl="1" animBg="1" rev="0" advAuto="0" spid="24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