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5" r:id="rId2"/>
    <p:sldMasterId id="2147484096" r:id="rId3"/>
  </p:sldMasterIdLst>
  <p:handoutMasterIdLst>
    <p:handoutMasterId r:id="rId22"/>
  </p:handoutMasterIdLst>
  <p:sldIdLst>
    <p:sldId id="257" r:id="rId4"/>
    <p:sldId id="258" r:id="rId5"/>
    <p:sldId id="266" r:id="rId6"/>
    <p:sldId id="284" r:id="rId7"/>
    <p:sldId id="260" r:id="rId8"/>
    <p:sldId id="261" r:id="rId9"/>
    <p:sldId id="267" r:id="rId10"/>
    <p:sldId id="262" r:id="rId11"/>
    <p:sldId id="270" r:id="rId12"/>
    <p:sldId id="280" r:id="rId13"/>
    <p:sldId id="271" r:id="rId14"/>
    <p:sldId id="277" r:id="rId15"/>
    <p:sldId id="281" r:id="rId16"/>
    <p:sldId id="282" r:id="rId17"/>
    <p:sldId id="283" r:id="rId18"/>
    <p:sldId id="285" r:id="rId19"/>
    <p:sldId id="286" r:id="rId20"/>
    <p:sldId id="293" r:id="rId21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66FF"/>
    <a:srgbClr val="FF0000"/>
    <a:srgbClr val="CCECFF"/>
    <a:srgbClr val="FF99FF"/>
    <a:srgbClr val="CCFFCC"/>
    <a:srgbClr val="66FF33"/>
    <a:srgbClr val="CC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3" autoAdjust="0"/>
    <p:restoredTop sz="94660"/>
  </p:normalViewPr>
  <p:slideViewPr>
    <p:cSldViewPr>
      <p:cViewPr varScale="1">
        <p:scale>
          <a:sx n="128" d="100"/>
          <a:sy n="128" d="100"/>
        </p:scale>
        <p:origin x="14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defTabSz="91788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algn="r" defTabSz="91788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defTabSz="91788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fld id="{B6E4CAF2-ED69-4EAD-8730-24D5163067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56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64A544-D275-4B6C-8ADA-9D2BA5E31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82354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DA437B-CA0F-4A33-9421-74086D6045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49054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E95ACE-0FC2-4448-87A4-17DA3634B7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31881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476CCB-CAAE-44FE-8883-E16DE0515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808284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DA28A9-43B1-44EA-A579-39379B2BE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120963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A0CBEF-029F-4DD2-80D6-7F14C07BF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618707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10B3FE-481D-45D9-8EE7-5348EC6B40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836091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8D13D8-483F-45EF-A623-8D2C167DA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273049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753BE9-B7E2-4BBB-8D43-58C7895E56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879031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3A19E0-2B5B-41D7-9697-2F068FAE2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155034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764422-6FFA-4429-8AD0-7E6E73998D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92315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AC995E-72A3-4632-B2B2-24CA57AB8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395579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FC71F8-16D2-4F5A-A9F7-58A14BD5E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179150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E804-B8E0-4986-AFDB-39831FDBB6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073754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57F2-1477-4F0B-93E0-40505F027E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659693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9B49-56AE-48B7-9933-F1BDF455A4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967239"/>
      </p:ext>
    </p:extLst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7C71-620C-4F35-B492-670EB5ABBDB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384823"/>
      </p:ext>
    </p:extLst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7007-A677-4982-94B8-5A1EB966A8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185067"/>
      </p:ext>
    </p:extLst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7A14-E5E6-4624-83AC-91BE057320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991719"/>
      </p:ext>
    </p:extLst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02E5-E470-45DA-8663-A1C295C737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16288"/>
      </p:ext>
    </p:extLst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F7A4-5B2E-4C6F-A358-A2965C92CF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489656"/>
      </p:ext>
    </p:extLst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206A-63CA-4D1C-9DCB-38EF1DB54D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24330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578476-3223-40CC-AB67-CB923D9D39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342977"/>
      </p:ext>
    </p:extLst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CCC0-1A92-422E-969D-4C42B7FB85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934830"/>
      </p:ext>
    </p:extLst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B957-96C7-43A7-A7BE-D8AEDCF6CEE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69644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9D9F35-4121-4CFE-AA4C-8BAABCC2DA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06478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EE1631-8636-424A-9329-99CC380EDF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47973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F75688-B366-4247-8A3D-129C8E318C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78208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5C89ED-CA97-4992-A9D3-0229FCFC55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52577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44F881-F65A-42E1-81DC-D4006D5D7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94005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B4A6A9-B441-4BBA-BE75-0FA7A63B44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40852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205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2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4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4400">
                <a:solidFill>
                  <a:schemeClr val="tx2"/>
                </a:solidFill>
                <a:latin typeface="Century Gothic" pitchFamily="34" charset="0"/>
              </a:rPr>
              <a:t>iRespond Question Master</a:t>
            </a:r>
          </a:p>
        </p:txBody>
      </p:sp>
      <p:sp>
        <p:nvSpPr>
          <p:cNvPr id="3075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/>
              <a:t>A.) Response A</a:t>
            </a:r>
          </a:p>
        </p:txBody>
      </p:sp>
      <p:sp>
        <p:nvSpPr>
          <p:cNvPr id="3076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/>
              <a:t>B.) Response B</a:t>
            </a:r>
          </a:p>
        </p:txBody>
      </p:sp>
      <p:sp>
        <p:nvSpPr>
          <p:cNvPr id="3077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/>
              <a:t>C.) Response C</a:t>
            </a:r>
          </a:p>
        </p:txBody>
      </p:sp>
      <p:sp>
        <p:nvSpPr>
          <p:cNvPr id="3078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/>
              <a:t>D.) Response D</a:t>
            </a:r>
          </a:p>
        </p:txBody>
      </p:sp>
      <p:sp>
        <p:nvSpPr>
          <p:cNvPr id="3079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5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8.bin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2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2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4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7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7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4"/>
          <p:cNvSpPr>
            <a:spLocks noChangeArrowheads="1" noChangeShapeType="1" noTextEdit="1"/>
          </p:cNvSpPr>
          <p:nvPr/>
        </p:nvSpPr>
        <p:spPr bwMode="auto">
          <a:xfrm>
            <a:off x="533400" y="2198688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381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FF00">
                    <a:alpha val="50195"/>
                  </a:srgbClr>
                </a:solidFill>
                <a:latin typeface="Arial Black" panose="020B0A04020102020204" pitchFamily="34" charset="0"/>
              </a:rPr>
              <a:t>Equations of Circles</a:t>
            </a:r>
          </a:p>
        </p:txBody>
      </p:sp>
      <p:sp>
        <p:nvSpPr>
          <p:cNvPr id="24579" name="Oval 5"/>
          <p:cNvSpPr>
            <a:spLocks noChangeArrowheads="1"/>
          </p:cNvSpPr>
          <p:nvPr/>
        </p:nvSpPr>
        <p:spPr bwMode="auto">
          <a:xfrm>
            <a:off x="1828800" y="5410200"/>
            <a:ext cx="914400" cy="9144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0" name="Oval 6"/>
          <p:cNvSpPr>
            <a:spLocks noChangeArrowheads="1"/>
          </p:cNvSpPr>
          <p:nvPr/>
        </p:nvSpPr>
        <p:spPr bwMode="auto">
          <a:xfrm>
            <a:off x="5029200" y="838200"/>
            <a:ext cx="914400" cy="9144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1" name="Oval 7"/>
          <p:cNvSpPr>
            <a:spLocks noChangeArrowheads="1"/>
          </p:cNvSpPr>
          <p:nvPr/>
        </p:nvSpPr>
        <p:spPr bwMode="auto">
          <a:xfrm>
            <a:off x="1371600" y="1295400"/>
            <a:ext cx="914400" cy="9144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2" name="Oval 8"/>
          <p:cNvSpPr>
            <a:spLocks noChangeArrowheads="1"/>
          </p:cNvSpPr>
          <p:nvPr/>
        </p:nvSpPr>
        <p:spPr bwMode="auto">
          <a:xfrm>
            <a:off x="6781800" y="3505200"/>
            <a:ext cx="914400" cy="9144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3" name="Oval 9"/>
          <p:cNvSpPr>
            <a:spLocks noChangeArrowheads="1"/>
          </p:cNvSpPr>
          <p:nvPr/>
        </p:nvSpPr>
        <p:spPr bwMode="auto">
          <a:xfrm>
            <a:off x="3733800" y="3886200"/>
            <a:ext cx="2133600" cy="2057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4" name="Oval 10"/>
          <p:cNvSpPr>
            <a:spLocks noChangeArrowheads="1"/>
          </p:cNvSpPr>
          <p:nvPr/>
        </p:nvSpPr>
        <p:spPr bwMode="auto">
          <a:xfrm>
            <a:off x="6705600" y="0"/>
            <a:ext cx="2133600" cy="2057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5" name="Oval 11"/>
          <p:cNvSpPr>
            <a:spLocks noChangeArrowheads="1"/>
          </p:cNvSpPr>
          <p:nvPr/>
        </p:nvSpPr>
        <p:spPr bwMode="auto">
          <a:xfrm>
            <a:off x="228600" y="3429000"/>
            <a:ext cx="2133600" cy="2057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6" name="Oval 12"/>
          <p:cNvSpPr>
            <a:spLocks noChangeArrowheads="1"/>
          </p:cNvSpPr>
          <p:nvPr/>
        </p:nvSpPr>
        <p:spPr bwMode="auto">
          <a:xfrm>
            <a:off x="6934200" y="5181600"/>
            <a:ext cx="457200" cy="457200"/>
          </a:xfrm>
          <a:prstGeom prst="ellipse">
            <a:avLst/>
          </a:prstGeom>
          <a:solidFill>
            <a:srgbClr val="99FF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7" name="Oval 13"/>
          <p:cNvSpPr>
            <a:spLocks noChangeArrowheads="1"/>
          </p:cNvSpPr>
          <p:nvPr/>
        </p:nvSpPr>
        <p:spPr bwMode="auto">
          <a:xfrm>
            <a:off x="3429000" y="1066800"/>
            <a:ext cx="457200" cy="457200"/>
          </a:xfrm>
          <a:prstGeom prst="ellipse">
            <a:avLst/>
          </a:prstGeom>
          <a:solidFill>
            <a:srgbClr val="99FF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8" name="Oval 14"/>
          <p:cNvSpPr>
            <a:spLocks noChangeArrowheads="1"/>
          </p:cNvSpPr>
          <p:nvPr/>
        </p:nvSpPr>
        <p:spPr bwMode="auto">
          <a:xfrm>
            <a:off x="381000" y="533400"/>
            <a:ext cx="457200" cy="457200"/>
          </a:xfrm>
          <a:prstGeom prst="ellipse">
            <a:avLst/>
          </a:prstGeom>
          <a:solidFill>
            <a:srgbClr val="99FF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52400" y="2298700"/>
            <a:ext cx="35052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atin typeface="+mj-lt"/>
              </a:rPr>
              <a:t>The center is</a:t>
            </a:r>
          </a:p>
          <a:p>
            <a:pPr>
              <a:defRPr/>
            </a:pPr>
            <a:endParaRPr lang="en-US" sz="3200" b="1" dirty="0">
              <a:latin typeface="+mj-lt"/>
            </a:endParaRPr>
          </a:p>
          <a:p>
            <a:pPr>
              <a:defRPr/>
            </a:pPr>
            <a:r>
              <a:rPr lang="en-US" sz="3200" b="1" dirty="0">
                <a:latin typeface="+mj-lt"/>
              </a:rPr>
              <a:t>The radius is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  <a:p>
            <a:pPr>
              <a:defRPr/>
            </a:pPr>
            <a:endParaRPr lang="en-US" sz="3200" b="1" dirty="0">
              <a:latin typeface="+mj-lt"/>
            </a:endParaRPr>
          </a:p>
          <a:p>
            <a:pPr>
              <a:defRPr/>
            </a:pPr>
            <a:r>
              <a:rPr lang="en-US" sz="3200" b="1" dirty="0">
                <a:latin typeface="+mj-lt"/>
              </a:rPr>
              <a:t>The equation is </a:t>
            </a:r>
          </a:p>
        </p:txBody>
      </p:sp>
      <p:sp>
        <p:nvSpPr>
          <p:cNvPr id="32771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/>
              <a:t>6. Find the center, radius, &amp; equation of the circle.</a:t>
            </a:r>
          </a:p>
        </p:txBody>
      </p:sp>
      <p:pic>
        <p:nvPicPr>
          <p:cNvPr id="32772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7" t="4227" r="5180" b="6361"/>
          <a:stretch>
            <a:fillRect/>
          </a:stretch>
        </p:blipFill>
        <p:spPr bwMode="auto">
          <a:xfrm>
            <a:off x="4572000" y="1700213"/>
            <a:ext cx="4564063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19400" y="22098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(1, -3)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19400" y="3316288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7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800600"/>
            <a:ext cx="495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(x – 1)</a:t>
            </a:r>
            <a:r>
              <a:rPr lang="en-US" sz="3600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 + (y + 3)</a:t>
            </a:r>
            <a:r>
              <a:rPr lang="en-US" sz="3600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 = 49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4800" b="1"/>
              <a:t>7. Graph the circle, identify the center &amp; radius.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1509713"/>
            <a:ext cx="54102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600" b="1" dirty="0">
                <a:latin typeface="+mj-lt"/>
              </a:rPr>
              <a:t>(x – 3)</a:t>
            </a:r>
            <a:r>
              <a:rPr lang="en-US" sz="3600" b="1" baseline="30000" dirty="0">
                <a:latin typeface="+mj-lt"/>
              </a:rPr>
              <a:t>2</a:t>
            </a:r>
            <a:r>
              <a:rPr lang="en-US" sz="3600" b="1" dirty="0">
                <a:latin typeface="+mj-lt"/>
              </a:rPr>
              <a:t> + (y – 2)</a:t>
            </a:r>
            <a:r>
              <a:rPr lang="en-US" sz="3600" b="1" baseline="30000" dirty="0">
                <a:latin typeface="+mj-lt"/>
              </a:rPr>
              <a:t>2</a:t>
            </a:r>
            <a:r>
              <a:rPr lang="en-US" sz="3600" b="1" dirty="0">
                <a:latin typeface="+mj-lt"/>
              </a:rPr>
              <a:t> = 9</a:t>
            </a:r>
          </a:p>
          <a:p>
            <a:pPr>
              <a:defRPr/>
            </a:pPr>
            <a:endParaRPr lang="en-US" sz="3600" b="1" dirty="0">
              <a:latin typeface="+mj-lt"/>
            </a:endParaRPr>
          </a:p>
          <a:p>
            <a:pPr>
              <a:defRPr/>
            </a:pPr>
            <a:r>
              <a:rPr lang="en-US" sz="3600" b="1" dirty="0">
                <a:latin typeface="+mj-lt"/>
              </a:rPr>
              <a:t>Center  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(3, 2)</a:t>
            </a:r>
          </a:p>
          <a:p>
            <a:pPr>
              <a:defRPr/>
            </a:pPr>
            <a:endParaRPr lang="en-US" sz="3600" b="1" dirty="0">
              <a:latin typeface="+mj-lt"/>
            </a:endParaRPr>
          </a:p>
          <a:p>
            <a:pPr>
              <a:defRPr/>
            </a:pPr>
            <a:r>
              <a:rPr lang="en-US" sz="3600" b="1" dirty="0">
                <a:latin typeface="+mj-lt"/>
              </a:rPr>
              <a:t>Radius of 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3</a:t>
            </a:r>
          </a:p>
        </p:txBody>
      </p:sp>
      <p:pic>
        <p:nvPicPr>
          <p:cNvPr id="33796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9" t="3729" r="3831" b="5241"/>
          <a:stretch>
            <a:fillRect/>
          </a:stretch>
        </p:blipFill>
        <p:spPr bwMode="auto">
          <a:xfrm>
            <a:off x="4329113" y="1981200"/>
            <a:ext cx="48164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Converting from general form to </a:t>
            </a:r>
            <a:r>
              <a:rPr lang="en-US" sz="3600" b="1" u="sng" dirty="0" err="1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centre</a:t>
            </a:r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-radius form</a:t>
            </a:r>
            <a:endParaRPr lang="en-US" sz="3600" b="1" dirty="0"/>
          </a:p>
        </p:txBody>
      </p:sp>
      <p:sp>
        <p:nvSpPr>
          <p:cNvPr id="34819" name="Content Placeholder 1"/>
          <p:cNvSpPr>
            <a:spLocks noGrp="1"/>
          </p:cNvSpPr>
          <p:nvPr>
            <p:ph idx="1"/>
          </p:nvPr>
        </p:nvSpPr>
        <p:spPr>
          <a:xfrm>
            <a:off x="304800" y="1646238"/>
            <a:ext cx="8610600" cy="4983162"/>
          </a:xfrm>
        </p:spPr>
        <p:txBody>
          <a:bodyPr/>
          <a:lstStyle/>
          <a:p>
            <a:pPr marL="514350" indent="-514350" eaLnBrk="1" hangingPunct="1">
              <a:buFont typeface="Century Gothic" panose="020B0502020202020204" pitchFamily="34" charset="0"/>
              <a:buAutoNum type="arabicPeriod"/>
            </a:pPr>
            <a:r>
              <a:rPr lang="en-US" altLang="en-US" sz="3600" b="1"/>
              <a:t>Move the x terms together and the y terms together.</a:t>
            </a:r>
          </a:p>
          <a:p>
            <a:pPr marL="514350" indent="-514350" eaLnBrk="1" hangingPunct="1">
              <a:buFont typeface="Century Gothic" panose="020B0502020202020204" pitchFamily="34" charset="0"/>
              <a:buAutoNum type="arabicPeriod"/>
            </a:pPr>
            <a:r>
              <a:rPr lang="en-US" altLang="en-US" sz="3600" b="1"/>
              <a:t>Move C  to the other side.</a:t>
            </a:r>
          </a:p>
          <a:p>
            <a:pPr marL="514350" indent="-514350" eaLnBrk="1" hangingPunct="1">
              <a:buFont typeface="Century Gothic" panose="020B0502020202020204" pitchFamily="34" charset="0"/>
              <a:buAutoNum type="arabicPeriod"/>
            </a:pPr>
            <a:r>
              <a:rPr lang="en-US" altLang="en-US" sz="3600" b="1"/>
              <a:t>Complete the square (as needed) for x.</a:t>
            </a:r>
          </a:p>
          <a:p>
            <a:pPr marL="514350" indent="-514350" eaLnBrk="1" hangingPunct="1">
              <a:buFont typeface="Century Gothic" panose="020B0502020202020204" pitchFamily="34" charset="0"/>
              <a:buAutoNum type="arabicPeriod"/>
            </a:pPr>
            <a:r>
              <a:rPr lang="en-US" altLang="en-US" sz="3600" b="1"/>
              <a:t>Complete the square(as needed) for y.</a:t>
            </a:r>
          </a:p>
          <a:p>
            <a:pPr marL="514350" indent="-514350" eaLnBrk="1" hangingPunct="1">
              <a:buFont typeface="Century Gothic" panose="020B0502020202020204" pitchFamily="34" charset="0"/>
              <a:buAutoNum type="arabicPeriod"/>
            </a:pPr>
            <a:r>
              <a:rPr lang="en-US" altLang="en-US" sz="3600" b="1"/>
              <a:t>Factor the left &amp; simplify the right.</a:t>
            </a:r>
          </a:p>
          <a:p>
            <a:pPr marL="514350" indent="-514350" eaLnBrk="1" hangingPunct="1">
              <a:buFont typeface="Century Gothic" panose="020B0502020202020204" pitchFamily="34" charset="0"/>
              <a:buAutoNum type="arabicPeriod"/>
            </a:pPr>
            <a:endParaRPr lang="en-US" altLang="en-US" sz="3600" b="1"/>
          </a:p>
        </p:txBody>
      </p: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2" name="Object 3"/>
          <p:cNvGraphicFramePr>
            <a:graphicFrameLocks noChangeAspect="1"/>
          </p:cNvGraphicFramePr>
          <p:nvPr/>
        </p:nvGraphicFramePr>
        <p:xfrm>
          <a:off x="1400175" y="2133600"/>
          <a:ext cx="52149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22400" imgH="228600" progId="Equation.DSMT4">
                  <p:embed/>
                </p:oleObj>
              </mc:Choice>
              <mc:Fallback>
                <p:oleObj name="Equation" r:id="rId2" imgW="1422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2133600"/>
                        <a:ext cx="52149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341438"/>
          </a:xfrm>
        </p:spPr>
        <p:txBody>
          <a:bodyPr/>
          <a:lstStyle/>
          <a:p>
            <a:pPr algn="l" eaLnBrk="1" hangingPunct="1"/>
            <a:r>
              <a:rPr lang="en-US" altLang="en-US" sz="3200" dirty="0"/>
              <a:t>8. Write the </a:t>
            </a:r>
            <a:r>
              <a:rPr lang="en-US" altLang="en-US" sz="3200" b="1" dirty="0" err="1"/>
              <a:t>centre</a:t>
            </a:r>
            <a:r>
              <a:rPr lang="en-US" altLang="en-US" sz="3200" b="1" dirty="0"/>
              <a:t>-radius</a:t>
            </a:r>
            <a:r>
              <a:rPr lang="en-US" altLang="en-US" sz="3200" dirty="0"/>
              <a:t> equation of the circle.  State the center &amp; radius.</a:t>
            </a:r>
          </a:p>
        </p:txBody>
      </p:sp>
      <p:graphicFrame>
        <p:nvGraphicFramePr>
          <p:cNvPr id="35844" name="Object 2"/>
          <p:cNvGraphicFramePr>
            <a:graphicFrameLocks noChangeAspect="1"/>
          </p:cNvGraphicFramePr>
          <p:nvPr/>
        </p:nvGraphicFramePr>
        <p:xfrm>
          <a:off x="1685925" y="1295400"/>
          <a:ext cx="53149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93800" imgH="228600" progId="Equation.DSMT4">
                  <p:embed/>
                </p:oleObj>
              </mc:Choice>
              <mc:Fallback>
                <p:oleObj name="Equation" r:id="rId4" imgW="11938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1295400"/>
                        <a:ext cx="531495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546725" y="3617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+mj-lt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990600" y="5562600"/>
            <a:ext cx="7086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 dirty="0">
                <a:solidFill>
                  <a:srgbClr val="FF0000"/>
                </a:solidFill>
                <a:latin typeface="+mj-lt"/>
              </a:rPr>
              <a:t>Center:  (4, 0)   radius:  3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066800" y="4005263"/>
          <a:ext cx="57578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16000" imgH="228600" progId="Equation.DSMT4">
                  <p:embed/>
                </p:oleObj>
              </mc:Choice>
              <mc:Fallback>
                <p:oleObj name="Equation" r:id="rId6" imgW="10160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05263"/>
                        <a:ext cx="575786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3043238"/>
          <a:ext cx="6040438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78000" imgH="228600" progId="Equation.DSMT4">
                  <p:embed/>
                </p:oleObj>
              </mc:Choice>
              <mc:Fallback>
                <p:oleObj name="Equation" r:id="rId8" imgW="1778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3238"/>
                        <a:ext cx="6040438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2" name="Object 3"/>
          <p:cNvGraphicFramePr>
            <a:graphicFrameLocks noChangeAspect="1"/>
          </p:cNvGraphicFramePr>
          <p:nvPr/>
        </p:nvGraphicFramePr>
        <p:xfrm>
          <a:off x="509588" y="2100263"/>
          <a:ext cx="7262812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81200" imgH="279400" progId="Equation.DSMT4">
                  <p:embed/>
                </p:oleObj>
              </mc:Choice>
              <mc:Fallback>
                <p:oleObj name="Equation" r:id="rId2" imgW="19812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100263"/>
                        <a:ext cx="7262812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341438"/>
          </a:xfrm>
        </p:spPr>
        <p:txBody>
          <a:bodyPr/>
          <a:lstStyle/>
          <a:p>
            <a:pPr algn="l" eaLnBrk="1" hangingPunct="1"/>
            <a:r>
              <a:rPr lang="en-US" altLang="en-US" sz="3200" dirty="0"/>
              <a:t>9. Write the </a:t>
            </a:r>
            <a:r>
              <a:rPr lang="en-US" altLang="en-US" sz="3200" b="1" dirty="0" err="1"/>
              <a:t>centre</a:t>
            </a:r>
            <a:r>
              <a:rPr lang="en-US" altLang="en-US" sz="3200" b="1" dirty="0"/>
              <a:t>-radius</a:t>
            </a:r>
            <a:r>
              <a:rPr lang="en-US" altLang="en-US" sz="3200" dirty="0"/>
              <a:t> equation of the circle.  State the center &amp; radius.</a:t>
            </a:r>
          </a:p>
        </p:txBody>
      </p:sp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893763" y="1295400"/>
          <a:ext cx="68992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49400" imgH="228600" progId="Equation.DSMT4">
                  <p:embed/>
                </p:oleObj>
              </mc:Choice>
              <mc:Fallback>
                <p:oleObj name="Equation" r:id="rId4" imgW="15494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1295400"/>
                        <a:ext cx="689927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546725" y="3617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+mj-lt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990600" y="5562600"/>
            <a:ext cx="7086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 dirty="0">
                <a:solidFill>
                  <a:srgbClr val="FF0000"/>
                </a:solidFill>
                <a:latin typeface="+mj-lt"/>
              </a:rPr>
              <a:t>Center:  (-2, 3)   radius:  4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1000" y="3802063"/>
          <a:ext cx="7989888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09700" imgH="279400" progId="Equation.DSMT4">
                  <p:embed/>
                </p:oleObj>
              </mc:Choice>
              <mc:Fallback>
                <p:oleObj name="Equation" r:id="rId6" imgW="1409700" imgH="27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02063"/>
                        <a:ext cx="7989888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5613" y="3013075"/>
          <a:ext cx="802481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62200" imgH="279400" progId="Equation.DSMT4">
                  <p:embed/>
                </p:oleObj>
              </mc:Choice>
              <mc:Fallback>
                <p:oleObj name="Equation" r:id="rId8" imgW="23622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013075"/>
                        <a:ext cx="8024812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2" name="Object 3"/>
          <p:cNvGraphicFramePr>
            <a:graphicFrameLocks noChangeAspect="1"/>
          </p:cNvGraphicFramePr>
          <p:nvPr/>
        </p:nvGraphicFramePr>
        <p:xfrm>
          <a:off x="277813" y="2651125"/>
          <a:ext cx="772795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08200" imgH="279400" progId="Equation.DSMT4">
                  <p:embed/>
                </p:oleObj>
              </mc:Choice>
              <mc:Fallback>
                <p:oleObj name="Equation" r:id="rId2" imgW="21082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2651125"/>
                        <a:ext cx="7727950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1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341438"/>
          </a:xfrm>
        </p:spPr>
        <p:txBody>
          <a:bodyPr/>
          <a:lstStyle/>
          <a:p>
            <a:pPr algn="l" eaLnBrk="1" hangingPunct="1"/>
            <a:r>
              <a:rPr lang="en-US" altLang="en-US" sz="3200" dirty="0"/>
              <a:t>10. Write the </a:t>
            </a:r>
            <a:r>
              <a:rPr lang="en-US" altLang="en-US" sz="3200" b="1" dirty="0" err="1"/>
              <a:t>centre</a:t>
            </a:r>
            <a:r>
              <a:rPr lang="en-US" altLang="en-US" sz="3200" b="1" dirty="0"/>
              <a:t>-radius</a:t>
            </a:r>
            <a:r>
              <a:rPr lang="en-US" altLang="en-US" sz="3200" dirty="0"/>
              <a:t> equation of the circle.  State the center &amp; radius.</a:t>
            </a:r>
          </a:p>
        </p:txBody>
      </p:sp>
      <p:graphicFrame>
        <p:nvGraphicFramePr>
          <p:cNvPr id="37892" name="Object 2"/>
          <p:cNvGraphicFramePr>
            <a:graphicFrameLocks noChangeAspect="1"/>
          </p:cNvGraphicFramePr>
          <p:nvPr/>
        </p:nvGraphicFramePr>
        <p:xfrm>
          <a:off x="228600" y="1143000"/>
          <a:ext cx="825658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54200" imgH="228600" progId="Equation.DSMT4">
                  <p:embed/>
                </p:oleObj>
              </mc:Choice>
              <mc:Fallback>
                <p:oleObj name="Equation" r:id="rId4" imgW="18542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43000"/>
                        <a:ext cx="825658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546725" y="3617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+mj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0650" y="4360863"/>
          <a:ext cx="7843838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84300" imgH="279400" progId="Equation.DSMT4">
                  <p:embed/>
                </p:oleObj>
              </mc:Choice>
              <mc:Fallback>
                <p:oleObj name="Equation" r:id="rId6" imgW="1384300" imgH="27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4360863"/>
                        <a:ext cx="7843838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4000" y="3641725"/>
          <a:ext cx="84328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05100" imgH="279400" progId="Equation.DSMT4">
                  <p:embed/>
                </p:oleObj>
              </mc:Choice>
              <mc:Fallback>
                <p:oleObj name="Equation" r:id="rId8" imgW="27051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3641725"/>
                        <a:ext cx="84328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5175" y="1870075"/>
          <a:ext cx="71818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12900" imgH="228600" progId="Equation.DSMT4">
                  <p:embed/>
                </p:oleObj>
              </mc:Choice>
              <mc:Fallback>
                <p:oleObj name="Equation" r:id="rId10" imgW="16129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1870075"/>
                        <a:ext cx="718185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77875" y="5945188"/>
          <a:ext cx="7218363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82800" imgH="241300" progId="Equation.DSMT4">
                  <p:embed/>
                </p:oleObj>
              </mc:Choice>
              <mc:Fallback>
                <p:oleObj name="Equation" r:id="rId12" imgW="20828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5945188"/>
                        <a:ext cx="7218363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341438"/>
          </a:xfrm>
        </p:spPr>
        <p:txBody>
          <a:bodyPr/>
          <a:lstStyle/>
          <a:p>
            <a:pPr algn="l" eaLnBrk="1" hangingPunct="1"/>
            <a:r>
              <a:rPr lang="en-US" altLang="en-US" sz="3200" dirty="0"/>
              <a:t>11. Write the </a:t>
            </a:r>
            <a:r>
              <a:rPr lang="en-US" altLang="en-US" sz="3200" b="1" dirty="0"/>
              <a:t>general </a:t>
            </a:r>
            <a:r>
              <a:rPr lang="en-US" altLang="en-US" sz="3200" dirty="0"/>
              <a:t>form of the equation of the circle given in </a:t>
            </a:r>
            <a:r>
              <a:rPr lang="en-US" altLang="en-US" sz="3200" dirty="0" err="1"/>
              <a:t>centre</a:t>
            </a:r>
            <a:r>
              <a:rPr lang="en-US" altLang="en-US" sz="3200" dirty="0"/>
              <a:t>-radius form.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546725" y="3617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+mj-lt"/>
            </a:endParaRPr>
          </a:p>
        </p:txBody>
      </p:sp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1066800" y="1219200"/>
          <a:ext cx="68802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200" imgH="279400" progId="Equation.DSMT4">
                  <p:embed/>
                </p:oleObj>
              </mc:Choice>
              <mc:Fallback>
                <p:oleObj name="Equation" r:id="rId2" imgW="1473200" imgH="27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19200"/>
                        <a:ext cx="688022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5600" y="2647950"/>
          <a:ext cx="791845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17700" imgH="228600" progId="Equation.DSMT4">
                  <p:embed/>
                </p:oleObj>
              </mc:Choice>
              <mc:Fallback>
                <p:oleObj name="Equation" r:id="rId4" imgW="19177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2647950"/>
                        <a:ext cx="791845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1913" y="3657600"/>
          <a:ext cx="88106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33600" imgH="228600" progId="Equation.DSMT4">
                  <p:embed/>
                </p:oleObj>
              </mc:Choice>
              <mc:Fallback>
                <p:oleObj name="Equation" r:id="rId6" imgW="21336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3" y="3657600"/>
                        <a:ext cx="881062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14400" y="4953000"/>
          <a:ext cx="74644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00200" imgH="228600" progId="Equation.DSMT4">
                  <p:embed/>
                </p:oleObj>
              </mc:Choice>
              <mc:Fallback>
                <p:oleObj name="Equation" r:id="rId8" imgW="16002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953000"/>
                        <a:ext cx="74644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/>
          <a:lstStyle/>
          <a:p>
            <a:r>
              <a:rPr lang="en-AU" b="1" dirty="0">
                <a:solidFill>
                  <a:srgbClr val="3333FF"/>
                </a:solidFill>
              </a:rPr>
              <a:t>Semicircles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587" y="1403684"/>
            <a:ext cx="3886200" cy="1415716"/>
          </a:xfrm>
        </p:spPr>
        <p:txBody>
          <a:bodyPr/>
          <a:lstStyle/>
          <a:p>
            <a:r>
              <a:rPr lang="en-AU" dirty="0"/>
              <a:t>Given the equation of a circle, we make y the subject.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525963"/>
          </a:xfrm>
        </p:spPr>
        <p:txBody>
          <a:bodyPr/>
          <a:lstStyle/>
          <a:p>
            <a:r>
              <a:rPr lang="en-AU" dirty="0"/>
              <a:t>Example: Write down the equation of the upper and lower semicircle, given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312140"/>
              </p:ext>
            </p:extLst>
          </p:nvPr>
        </p:nvGraphicFramePr>
        <p:xfrm>
          <a:off x="5105400" y="3101181"/>
          <a:ext cx="2311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360" imgH="228600" progId="Equation.DSMT4">
                  <p:embed/>
                </p:oleObj>
              </mc:Choice>
              <mc:Fallback>
                <p:oleObj name="Equation" r:id="rId2" imgW="990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05400" y="3101181"/>
                        <a:ext cx="23114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4343400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Therefore the equation of the upper semicircle is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And the equation of the lower semicircle is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905866"/>
              </p:ext>
            </p:extLst>
          </p:nvPr>
        </p:nvGraphicFramePr>
        <p:xfrm>
          <a:off x="838200" y="2694447"/>
          <a:ext cx="2743200" cy="1294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30040" imgH="533160" progId="Equation.DSMT4">
                  <p:embed/>
                </p:oleObj>
              </mc:Choice>
              <mc:Fallback>
                <p:oleObj name="Equation" r:id="rId4" imgW="11300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2694447"/>
                        <a:ext cx="2743200" cy="1294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142106"/>
              </p:ext>
            </p:extLst>
          </p:nvPr>
        </p:nvGraphicFramePr>
        <p:xfrm>
          <a:off x="950337" y="4798742"/>
          <a:ext cx="179286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41120" imgH="279360" progId="Equation.DSMT4">
                  <p:embed/>
                </p:oleObj>
              </mc:Choice>
              <mc:Fallback>
                <p:oleObj name="Equation" r:id="rId6" imgW="10411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50337" y="4798742"/>
                        <a:ext cx="1792863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838033"/>
              </p:ext>
            </p:extLst>
          </p:nvPr>
        </p:nvGraphicFramePr>
        <p:xfrm>
          <a:off x="863600" y="5948363"/>
          <a:ext cx="19685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3000" imgH="279360" progId="Equation.DSMT4">
                  <p:embed/>
                </p:oleObj>
              </mc:Choice>
              <mc:Fallback>
                <p:oleObj name="Equation" r:id="rId8" imgW="1143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63600" y="5948363"/>
                        <a:ext cx="1968500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71671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4629150" cy="3486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850" y="3371850"/>
            <a:ext cx="46291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2577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561EEBFA-A123-7A1D-57E0-DD618030B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858361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altLang="en-US" b="1" i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circle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is the set of points 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 a plane which are equal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distance from  the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center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4101" name="Oval 5">
            <a:extLst>
              <a:ext uri="{FF2B5EF4-FFF2-40B4-BE49-F238E27FC236}">
                <a16:creationId xmlns:a16="http://schemas.microsoft.com/office/drawing/2014/main" id="{A6A5FF7B-B2D8-DD91-AD2F-1869CC211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97005C7A-7ECE-B171-2640-E74863AD60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800600"/>
            <a:ext cx="15240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67FF04B2-26A4-DDE8-67E4-4AC739113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876800"/>
            <a:ext cx="1371600" cy="5334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108" name="Line 12">
            <a:extLst>
              <a:ext uri="{FF2B5EF4-FFF2-40B4-BE49-F238E27FC236}">
                <a16:creationId xmlns:a16="http://schemas.microsoft.com/office/drawing/2014/main" id="{132E30E2-F9F4-D980-33AE-195FE9431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953000"/>
            <a:ext cx="990600" cy="9906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109" name="Line 13">
            <a:extLst>
              <a:ext uri="{FF2B5EF4-FFF2-40B4-BE49-F238E27FC236}">
                <a16:creationId xmlns:a16="http://schemas.microsoft.com/office/drawing/2014/main" id="{455438F4-5602-1C59-0FBC-644068F56A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029200"/>
            <a:ext cx="304800" cy="13716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110" name="Line 14">
            <a:extLst>
              <a:ext uri="{FF2B5EF4-FFF2-40B4-BE49-F238E27FC236}">
                <a16:creationId xmlns:a16="http://schemas.microsoft.com/office/drawing/2014/main" id="{9A3F3B9C-C813-4F53-4054-6BFB803DA7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953000"/>
            <a:ext cx="762000" cy="1219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720F4440-FBD3-BDBF-4F08-903E7C2D93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4876800"/>
            <a:ext cx="1371600" cy="6096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112" name="Line 16">
            <a:extLst>
              <a:ext uri="{FF2B5EF4-FFF2-40B4-BE49-F238E27FC236}">
                <a16:creationId xmlns:a16="http://schemas.microsoft.com/office/drawing/2014/main" id="{89396B63-8021-D2F4-538C-D22E54CD8F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800600"/>
            <a:ext cx="15240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113" name="Line 17">
            <a:extLst>
              <a:ext uri="{FF2B5EF4-FFF2-40B4-BE49-F238E27FC236}">
                <a16:creationId xmlns:a16="http://schemas.microsoft.com/office/drawing/2014/main" id="{B7A82BC5-0F19-82D3-B945-73B4E76E0F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114800"/>
            <a:ext cx="1295400" cy="6096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114" name="Line 18">
            <a:extLst>
              <a:ext uri="{FF2B5EF4-FFF2-40B4-BE49-F238E27FC236}">
                <a16:creationId xmlns:a16="http://schemas.microsoft.com/office/drawing/2014/main" id="{E8FD7D7C-DA19-9FC8-86FD-58E0FD9366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276600"/>
            <a:ext cx="152400" cy="1447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115" name="Line 19">
            <a:extLst>
              <a:ext uri="{FF2B5EF4-FFF2-40B4-BE49-F238E27FC236}">
                <a16:creationId xmlns:a16="http://schemas.microsoft.com/office/drawing/2014/main" id="{21702B31-FAF5-D505-7DB4-49725CF2EB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505200"/>
            <a:ext cx="990600" cy="1219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116" name="Oval 20">
            <a:extLst>
              <a:ext uri="{FF2B5EF4-FFF2-40B4-BE49-F238E27FC236}">
                <a16:creationId xmlns:a16="http://schemas.microsoft.com/office/drawing/2014/main" id="{99FD9FDE-2FD3-A1A9-5BA6-AA17D0860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00400"/>
            <a:ext cx="3429000" cy="3276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57188" y="-7938"/>
            <a:ext cx="8077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Centre-radius form of a circle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latin typeface="Century Gothic" pitchFamily="34" charset="0"/>
              </a:rPr>
              <a:t>Center is at (h, k)</a:t>
            </a:r>
          </a:p>
        </p:txBody>
      </p:sp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533400" y="3657600"/>
            <a:ext cx="2590800" cy="2438400"/>
            <a:chOff x="381000" y="2628900"/>
            <a:chExt cx="3733800" cy="3429000"/>
          </a:xfrm>
        </p:grpSpPr>
        <p:sp>
          <p:nvSpPr>
            <p:cNvPr id="25606" name="Oval 6"/>
            <p:cNvSpPr>
              <a:spLocks noChangeArrowheads="1"/>
            </p:cNvSpPr>
            <p:nvPr/>
          </p:nvSpPr>
          <p:spPr bwMode="auto">
            <a:xfrm>
              <a:off x="381000" y="2628900"/>
              <a:ext cx="3733800" cy="3429000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25607" name="Oval 7"/>
            <p:cNvSpPr>
              <a:spLocks noChangeArrowheads="1"/>
            </p:cNvSpPr>
            <p:nvPr/>
          </p:nvSpPr>
          <p:spPr bwMode="auto">
            <a:xfrm>
              <a:off x="2133600" y="4343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608" name="Line 9"/>
            <p:cNvSpPr>
              <a:spLocks noChangeShapeType="1"/>
            </p:cNvSpPr>
            <p:nvPr/>
          </p:nvSpPr>
          <p:spPr bwMode="auto">
            <a:xfrm>
              <a:off x="2209800" y="4419600"/>
              <a:ext cx="1219200" cy="1295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aphicFrame>
        <p:nvGraphicFramePr>
          <p:cNvPr id="25604" name="Object 1"/>
          <p:cNvGraphicFramePr>
            <a:graphicFrameLocks noChangeAspect="1"/>
          </p:cNvGraphicFramePr>
          <p:nvPr/>
        </p:nvGraphicFramePr>
        <p:xfrm>
          <a:off x="746125" y="1917700"/>
          <a:ext cx="710247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59866" imgH="279279" progId="Equation.DSMT4">
                  <p:embed/>
                </p:oleObj>
              </mc:Choice>
              <mc:Fallback>
                <p:oleObj name="Equation" r:id="rId2" imgW="1459866" imgH="27927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1917700"/>
                        <a:ext cx="7102475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Box 3"/>
          <p:cNvSpPr txBox="1">
            <a:spLocks noChangeArrowheads="1"/>
          </p:cNvSpPr>
          <p:nvPr/>
        </p:nvSpPr>
        <p:spPr bwMode="auto">
          <a:xfrm>
            <a:off x="3505200" y="3534927"/>
            <a:ext cx="525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i="1" dirty="0"/>
              <a:t>r is the radius of the circle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85123" y="5004584"/>
            <a:ext cx="49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r</a:t>
            </a:r>
          </a:p>
          <a:p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223579" y="444829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(</a:t>
            </a:r>
            <a:r>
              <a:rPr lang="en-AU" b="1" dirty="0" err="1"/>
              <a:t>h,k</a:t>
            </a:r>
            <a:r>
              <a:rPr lang="en-AU" b="1" dirty="0"/>
              <a:t>)</a:t>
            </a: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381000" y="1524000"/>
            <a:ext cx="86106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/>
              <a:t>Expand the brackets and make the RHS equal to 0.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/>
              <a:t>Every term is on the left side, equal to 0.</a:t>
            </a:r>
          </a:p>
        </p:txBody>
      </p:sp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71438" y="5203825"/>
          <a:ext cx="880586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700" imgH="228600" progId="Equation.DSMT4">
                  <p:embed/>
                </p:oleObj>
              </mc:Choice>
              <mc:Fallback>
                <p:oleObj name="Equation" r:id="rId2" imgW="22987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5203825"/>
                        <a:ext cx="8805862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95400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General Form of a Circle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EX 1  Write an equation of a circle with center (3, -2) and a radius of 4.</a:t>
            </a:r>
          </a:p>
        </p:txBody>
      </p:sp>
      <p:graphicFrame>
        <p:nvGraphicFramePr>
          <p:cNvPr id="27652" name="Object 5"/>
          <p:cNvGraphicFramePr>
            <a:graphicFrameLocks noChangeAspect="1"/>
          </p:cNvGraphicFramePr>
          <p:nvPr/>
        </p:nvGraphicFramePr>
        <p:xfrm>
          <a:off x="3743325" y="1363663"/>
          <a:ext cx="48387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35100" imgH="279400" progId="Equation.DSMT4">
                  <p:embed/>
                </p:oleObj>
              </mc:Choice>
              <mc:Fallback>
                <p:oleObj name="Equation" r:id="rId3" imgW="14351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5" y="1363663"/>
                        <a:ext cx="48387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1676400" y="990600"/>
            <a:ext cx="2571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 panose="020B0A02020104020203" pitchFamily="34" charset="0"/>
              </a:rPr>
              <a:t>h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2209800" y="9906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 panose="020B0A02020104020203" pitchFamily="34" charset="0"/>
              </a:rPr>
              <a:t>k</a:t>
            </a: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5791200" y="9906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 panose="020B0A02020104020203" pitchFamily="34" charset="0"/>
              </a:rPr>
              <a:t>r</a:t>
            </a:r>
          </a:p>
        </p:txBody>
      </p:sp>
      <p:sp>
        <p:nvSpPr>
          <p:cNvPr id="27656" name="Oval 11"/>
          <p:cNvSpPr>
            <a:spLocks noChangeArrowheads="1"/>
          </p:cNvSpPr>
          <p:nvPr/>
        </p:nvSpPr>
        <p:spPr bwMode="auto">
          <a:xfrm>
            <a:off x="749300" y="2286000"/>
            <a:ext cx="17526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7657" name="Oval 12"/>
          <p:cNvSpPr>
            <a:spLocks noChangeArrowheads="1"/>
          </p:cNvSpPr>
          <p:nvPr/>
        </p:nvSpPr>
        <p:spPr bwMode="auto">
          <a:xfrm>
            <a:off x="1576388" y="3086100"/>
            <a:ext cx="74612" cy="746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290888" y="2609850"/>
          <a:ext cx="56102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63700" imgH="304800" progId="Equation.DSMT4">
                  <p:embed/>
                </p:oleObj>
              </mc:Choice>
              <mc:Fallback>
                <p:oleObj name="Equation" r:id="rId5" imgW="1663700" imgH="304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2609850"/>
                        <a:ext cx="5610225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1000" y="4419600"/>
          <a:ext cx="84582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73200" imgH="279400" progId="Equation.DSMT4">
                  <p:embed/>
                </p:oleObj>
              </mc:Choice>
              <mc:Fallback>
                <p:oleObj name="Equation" r:id="rId7" imgW="1473200" imgH="27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84582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0" y="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EX 2  Write an equation of a circle with center (-4, 0) and a </a:t>
            </a:r>
            <a:r>
              <a:rPr lang="en-US" altLang="en-US" b="1" i="1"/>
              <a:t>diameter</a:t>
            </a:r>
            <a:r>
              <a:rPr lang="en-US" altLang="en-US" b="1"/>
              <a:t> of 10.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676400" y="990600"/>
            <a:ext cx="2571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 panose="020B0A02020104020203" pitchFamily="34" charset="0"/>
              </a:rPr>
              <a:t>h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2209800" y="9906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 panose="020B0A02020104020203" pitchFamily="34" charset="0"/>
              </a:rPr>
              <a:t>k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6400800" y="9144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 panose="020B0A02020104020203" pitchFamily="34" charset="0"/>
              </a:rPr>
              <a:t>2r</a:t>
            </a:r>
          </a:p>
        </p:txBody>
      </p:sp>
      <p:graphicFrame>
        <p:nvGraphicFramePr>
          <p:cNvPr id="28678" name="Object 1"/>
          <p:cNvGraphicFramePr>
            <a:graphicFrameLocks noChangeAspect="1"/>
          </p:cNvGraphicFramePr>
          <p:nvPr/>
        </p:nvGraphicFramePr>
        <p:xfrm>
          <a:off x="1447800" y="1371600"/>
          <a:ext cx="62769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35100" imgH="279400" progId="Equation.DSMT4">
                  <p:embed/>
                </p:oleObj>
              </mc:Choice>
              <mc:Fallback>
                <p:oleObj name="Equation" r:id="rId2" imgW="14351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62769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7200" y="2514600"/>
          <a:ext cx="82740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51000" imgH="304800" progId="Equation.DSMT4">
                  <p:embed/>
                </p:oleObj>
              </mc:Choice>
              <mc:Fallback>
                <p:oleObj name="Equation" r:id="rId4" imgW="1651000" imgH="304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827405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3810000"/>
          <a:ext cx="85550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17600" imgH="279400" progId="Equation.DSMT4">
                  <p:embed/>
                </p:oleObj>
              </mc:Choice>
              <mc:Fallback>
                <p:oleObj name="Equation" r:id="rId6" imgW="11176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10000"/>
                        <a:ext cx="855503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0" y="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EX 3  Write an equation of a circle with center (2, -9) and a </a:t>
            </a:r>
            <a:r>
              <a:rPr lang="en-US" altLang="en-US" b="1" i="1"/>
              <a:t>radius of       </a:t>
            </a:r>
            <a:r>
              <a:rPr lang="en-US" altLang="en-US" b="1"/>
              <a:t>.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676400" y="990600"/>
            <a:ext cx="2571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 panose="020B0A02020104020203" pitchFamily="34" charset="0"/>
              </a:rPr>
              <a:t>h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2209800" y="9906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 panose="020B0A02020104020203" pitchFamily="34" charset="0"/>
              </a:rPr>
              <a:t>k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6096000" y="1066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 panose="020B0A02020104020203" pitchFamily="34" charset="0"/>
              </a:rPr>
              <a:t>r</a:t>
            </a:r>
          </a:p>
        </p:txBody>
      </p:sp>
      <p:graphicFrame>
        <p:nvGraphicFramePr>
          <p:cNvPr id="29702" name="Object 8"/>
          <p:cNvGraphicFramePr>
            <a:graphicFrameLocks noChangeAspect="1"/>
          </p:cNvGraphicFramePr>
          <p:nvPr/>
        </p:nvGraphicFramePr>
        <p:xfrm>
          <a:off x="4325938" y="2633663"/>
          <a:ext cx="4921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51" imgH="215619" progId="Equation.3">
                  <p:embed/>
                </p:oleObj>
              </mc:Choice>
              <mc:Fallback>
                <p:oleObj name="Equation" r:id="rId2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38" y="2633663"/>
                        <a:ext cx="4921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1"/>
          <p:cNvGraphicFramePr>
            <a:graphicFrameLocks noChangeAspect="1"/>
          </p:cNvGraphicFramePr>
          <p:nvPr/>
        </p:nvGraphicFramePr>
        <p:xfrm>
          <a:off x="5715000" y="449263"/>
          <a:ext cx="811213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279" imgH="215806" progId="Equation.DSMT4">
                  <p:embed/>
                </p:oleObj>
              </mc:Choice>
              <mc:Fallback>
                <p:oleObj name="Equation" r:id="rId4" imgW="279279" imgH="21580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9263"/>
                        <a:ext cx="811213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082675" y="2667000"/>
          <a:ext cx="75120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41500" imgH="317500" progId="Equation.DSMT4">
                  <p:embed/>
                </p:oleObj>
              </mc:Choice>
              <mc:Fallback>
                <p:oleObj name="Equation" r:id="rId6" imgW="1841500" imgH="3175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2667000"/>
                        <a:ext cx="75120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1"/>
          <p:cNvGraphicFramePr>
            <a:graphicFrameLocks noChangeAspect="1"/>
          </p:cNvGraphicFramePr>
          <p:nvPr/>
        </p:nvGraphicFramePr>
        <p:xfrm>
          <a:off x="1447800" y="1371600"/>
          <a:ext cx="62769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35100" imgH="279400" progId="Equation.DSMT4">
                  <p:embed/>
                </p:oleObj>
              </mc:Choice>
              <mc:Fallback>
                <p:oleObj name="Equation" r:id="rId8" imgW="14351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62769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" y="4267200"/>
          <a:ext cx="87058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84300" imgH="279400" progId="Equation.DSMT4">
                  <p:embed/>
                </p:oleObj>
              </mc:Choice>
              <mc:Fallback>
                <p:oleObj name="Equation" r:id="rId10" imgW="13843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267200"/>
                        <a:ext cx="87058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EX 4 Find the coordinates of the center and the measure of the radius.</a:t>
            </a:r>
          </a:p>
        </p:txBody>
      </p:sp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>
            <a:off x="1695450" y="1066800"/>
            <a:ext cx="47053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Opposite signs!</a:t>
            </a:r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533400" y="2514600"/>
            <a:ext cx="46482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Goudy Old Style" panose="02020502050305020303" pitchFamily="18" charset="0"/>
              </a:rPr>
              <a:t>(   ,    )</a:t>
            </a:r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990600" y="2743200"/>
            <a:ext cx="1295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Gill Sans Ultra Bold" panose="020B0A02020104020203" pitchFamily="34" charset="0"/>
              </a:rPr>
              <a:t>6</a:t>
            </a:r>
          </a:p>
        </p:txBody>
      </p:sp>
      <p:sp>
        <p:nvSpPr>
          <p:cNvPr id="8204" name="WordArt 12"/>
          <p:cNvSpPr>
            <a:spLocks noChangeArrowheads="1" noChangeShapeType="1" noTextEdit="1"/>
          </p:cNvSpPr>
          <p:nvPr/>
        </p:nvSpPr>
        <p:spPr bwMode="auto">
          <a:xfrm>
            <a:off x="914400" y="4800600"/>
            <a:ext cx="3810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ill Sans Ultra Bold" panose="020B0A02020104020203" pitchFamily="34" charset="0"/>
              </a:rPr>
              <a:t>Radius 5</a:t>
            </a:r>
          </a:p>
        </p:txBody>
      </p:sp>
      <p:sp>
        <p:nvSpPr>
          <p:cNvPr id="8205" name="WordArt 13"/>
          <p:cNvSpPr>
            <a:spLocks noChangeArrowheads="1" noChangeShapeType="1" noTextEdit="1"/>
          </p:cNvSpPr>
          <p:nvPr/>
        </p:nvSpPr>
        <p:spPr bwMode="auto">
          <a:xfrm>
            <a:off x="3124200" y="2819400"/>
            <a:ext cx="1752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Gill Sans Ultra Bold" panose="020B0A02020104020203" pitchFamily="34" charset="0"/>
              </a:rPr>
              <a:t>-3</a:t>
            </a:r>
          </a:p>
        </p:txBody>
      </p:sp>
      <p:sp>
        <p:nvSpPr>
          <p:cNvPr id="8206" name="WordArt 14"/>
          <p:cNvSpPr>
            <a:spLocks noChangeArrowheads="1" noChangeShapeType="1" noTextEdit="1"/>
          </p:cNvSpPr>
          <p:nvPr/>
        </p:nvSpPr>
        <p:spPr bwMode="auto">
          <a:xfrm rot="5585972">
            <a:off x="6026150" y="3970338"/>
            <a:ext cx="4035425" cy="746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 panose="020B0806030902050204" pitchFamily="34" charset="0"/>
              </a:rPr>
              <a:t>Take the square root!</a:t>
            </a:r>
          </a:p>
        </p:txBody>
      </p:sp>
      <p:graphicFrame>
        <p:nvGraphicFramePr>
          <p:cNvPr id="30729" name="Object 4"/>
          <p:cNvGraphicFramePr>
            <a:graphicFrameLocks noChangeAspect="1"/>
          </p:cNvGraphicFramePr>
          <p:nvPr/>
        </p:nvGraphicFramePr>
        <p:xfrm>
          <a:off x="687388" y="1371600"/>
          <a:ext cx="67214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700" imgH="279400" progId="Equation.DSMT4">
                  <p:embed/>
                </p:oleObj>
              </mc:Choice>
              <mc:Fallback>
                <p:oleObj name="Equation" r:id="rId2" imgW="15367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1371600"/>
                        <a:ext cx="67214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52400" y="2298700"/>
            <a:ext cx="3733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latin typeface="+mj-lt"/>
              </a:rPr>
              <a:t>The center is</a:t>
            </a:r>
          </a:p>
          <a:p>
            <a:pPr>
              <a:defRPr/>
            </a:pPr>
            <a:endParaRPr lang="en-US" sz="3600" b="1" dirty="0">
              <a:latin typeface="+mj-lt"/>
            </a:endParaRPr>
          </a:p>
          <a:p>
            <a:pPr>
              <a:defRPr/>
            </a:pPr>
            <a:r>
              <a:rPr lang="en-US" sz="3600" b="1" dirty="0">
                <a:latin typeface="+mj-lt"/>
              </a:rPr>
              <a:t>The radius is 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  <a:p>
            <a:pPr>
              <a:defRPr/>
            </a:pPr>
            <a:endParaRPr lang="en-US" sz="3600" b="1" dirty="0">
              <a:latin typeface="+mj-lt"/>
            </a:endParaRPr>
          </a:p>
          <a:p>
            <a:pPr>
              <a:defRPr/>
            </a:pPr>
            <a:r>
              <a:rPr lang="en-US" sz="3600" b="1" dirty="0">
                <a:latin typeface="+mj-lt"/>
              </a:rPr>
              <a:t>The equation is </a:t>
            </a:r>
          </a:p>
          <a:p>
            <a:pPr>
              <a:defRPr/>
            </a:pP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1747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/>
              <a:t>5. Find the center, radius, &amp; equation of the circle.</a:t>
            </a:r>
          </a:p>
        </p:txBody>
      </p:sp>
      <p:pic>
        <p:nvPicPr>
          <p:cNvPr id="31748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8" t="4446" r="4079" b="4936"/>
          <a:stretch>
            <a:fillRect/>
          </a:stretch>
        </p:blipFill>
        <p:spPr bwMode="auto">
          <a:xfrm>
            <a:off x="4267200" y="1600200"/>
            <a:ext cx="48609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9588" y="22860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(0, 0)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9588" y="3392488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12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9600" y="50292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x</a:t>
            </a:r>
            <a:r>
              <a:rPr lang="en-US" sz="3600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 + y</a:t>
            </a:r>
            <a:r>
              <a:rPr lang="en-US" sz="3600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 = 144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468</Words>
  <Application>Microsoft Macintosh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Century Gothic</vt:lpstr>
      <vt:lpstr>Gill Sans Ultra Bold</vt:lpstr>
      <vt:lpstr>Goudy Old Style</vt:lpstr>
      <vt:lpstr>Impact</vt:lpstr>
      <vt:lpstr>Times</vt:lpstr>
      <vt:lpstr>iRespondGraphMaster</vt:lpstr>
      <vt:lpstr>iRespondQuestionMaster</vt:lpstr>
      <vt:lpstr>Office Theme</vt:lpstr>
      <vt:lpstr>Equation</vt:lpstr>
      <vt:lpstr>PowerPoint Presentation</vt:lpstr>
      <vt:lpstr>PowerPoint Presentation</vt:lpstr>
      <vt:lpstr>PowerPoint Presentation</vt:lpstr>
      <vt:lpstr>General Form of a Circle</vt:lpstr>
      <vt:lpstr>PowerPoint Presentation</vt:lpstr>
      <vt:lpstr>PowerPoint Presentation</vt:lpstr>
      <vt:lpstr>PowerPoint Presentation</vt:lpstr>
      <vt:lpstr>PowerPoint Presentation</vt:lpstr>
      <vt:lpstr>5. Find the center, radius, &amp; equation of the circle.</vt:lpstr>
      <vt:lpstr>6. Find the center, radius, &amp; equation of the circle.</vt:lpstr>
      <vt:lpstr>7. Graph the circle, identify the center &amp; radius.</vt:lpstr>
      <vt:lpstr>Converting from general form to centre-radius form</vt:lpstr>
      <vt:lpstr>8. Write the centre-radius equation of the circle.  State the center &amp; radius.</vt:lpstr>
      <vt:lpstr>9. Write the centre-radius equation of the circle.  State the center &amp; radius.</vt:lpstr>
      <vt:lpstr>10. Write the centre-radius equation of the circle.  State the center &amp; radius.</vt:lpstr>
      <vt:lpstr>11. Write the general form of the equation of the circle given in centre-radius form.</vt:lpstr>
      <vt:lpstr>Semicircles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Terry Letterman</cp:lastModifiedBy>
  <cp:revision>65</cp:revision>
  <cp:lastPrinted>2013-10-31T19:33:30Z</cp:lastPrinted>
  <dcterms:created xsi:type="dcterms:W3CDTF">2002-03-04T03:41:38Z</dcterms:created>
  <dcterms:modified xsi:type="dcterms:W3CDTF">2023-02-04T21:22:52Z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AutoReflect">
    <vt:bool>false</vt:bool>
  </property>
  <property fmtid="{D5CDD505-2E9C-101B-9397-08002B2CF9AE}" pid="4" name="KeepGraph">
    <vt:bool>false</vt:bool>
  </property>
  <property fmtid="{D5CDD505-2E9C-101B-9397-08002B2CF9AE}" pid="5" name="ShowPercent">
    <vt:bool>true</vt:bool>
  </property>
</Properties>
</file>