
<file path=[Content_Types].xml><?xml version="1.0" encoding="utf-8"?>
<Types xmlns="http://schemas.openxmlformats.org/package/2006/content-types">
  <Default Extension="bin" ContentType="audio/unknown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embeddings/oleObject26.bin" ContentType="application/vnd.openxmlformats-officedocument.oleObject"/>
  <Override PartName="/ppt/embeddings/oleObject27.bin" ContentType="application/vnd.openxmlformats-officedocument.oleObject"/>
  <Override PartName="/ppt/embeddings/oleObject28.bin" ContentType="application/vnd.openxmlformats-officedocument.oleObject"/>
  <Override PartName="/ppt/embeddings/oleObject29.bin" ContentType="application/vnd.openxmlformats-officedocument.oleObject"/>
  <Override PartName="/ppt/embeddings/oleObject30.bin" ContentType="application/vnd.openxmlformats-officedocument.oleObject"/>
  <Override PartName="/ppt/embeddings/oleObject31.bin" ContentType="application/vnd.openxmlformats-officedocument.oleObject"/>
  <Override PartName="/ppt/embeddings/oleObject32.bin" ContentType="application/vnd.openxmlformats-officedocument.oleObject"/>
  <Override PartName="/ppt/embeddings/oleObject33.bin" ContentType="application/vnd.openxmlformats-officedocument.oleObject"/>
  <Override PartName="/ppt/embeddings/oleObject34.bin" ContentType="application/vnd.openxmlformats-officedocument.oleObject"/>
  <Override PartName="/ppt/embeddings/oleObject35.bin" ContentType="application/vnd.openxmlformats-officedocument.oleObject"/>
  <Override PartName="/ppt/embeddings/oleObject36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15" r:id="rId2"/>
    <p:sldMasterId id="2147484096" r:id="rId3"/>
  </p:sldMasterIdLst>
  <p:handoutMasterIdLst>
    <p:handoutMasterId r:id="rId22"/>
  </p:handoutMasterIdLst>
  <p:sldIdLst>
    <p:sldId id="257" r:id="rId4"/>
    <p:sldId id="258" r:id="rId5"/>
    <p:sldId id="266" r:id="rId6"/>
    <p:sldId id="284" r:id="rId7"/>
    <p:sldId id="260" r:id="rId8"/>
    <p:sldId id="261" r:id="rId9"/>
    <p:sldId id="267" r:id="rId10"/>
    <p:sldId id="262" r:id="rId11"/>
    <p:sldId id="270" r:id="rId12"/>
    <p:sldId id="280" r:id="rId13"/>
    <p:sldId id="271" r:id="rId14"/>
    <p:sldId id="277" r:id="rId15"/>
    <p:sldId id="281" r:id="rId16"/>
    <p:sldId id="282" r:id="rId17"/>
    <p:sldId id="283" r:id="rId18"/>
    <p:sldId id="285" r:id="rId19"/>
    <p:sldId id="286" r:id="rId20"/>
    <p:sldId id="293" r:id="rId21"/>
  </p:sldIdLst>
  <p:sldSz cx="9144000" cy="6858000" type="screen4x3"/>
  <p:notesSz cx="6858000" cy="91995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FF66FF"/>
    <a:srgbClr val="FF0000"/>
    <a:srgbClr val="CCECFF"/>
    <a:srgbClr val="FF99FF"/>
    <a:srgbClr val="CCFFCC"/>
    <a:srgbClr val="66FF33"/>
    <a:srgbClr val="CCCC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373" autoAdjust="0"/>
    <p:restoredTop sz="94660"/>
  </p:normalViewPr>
  <p:slideViewPr>
    <p:cSldViewPr>
      <p:cViewPr varScale="1">
        <p:scale>
          <a:sx n="128" d="100"/>
          <a:sy n="128" d="100"/>
        </p:scale>
        <p:origin x="146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44" tIns="45871" rIns="91744" bIns="45871" numCol="1" anchor="t" anchorCtr="0" compatLnSpc="1">
            <a:prstTxWarp prst="textNoShape">
              <a:avLst/>
            </a:prstTxWarp>
          </a:bodyPr>
          <a:lstStyle>
            <a:lvl1pPr defTabSz="91788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44" tIns="45871" rIns="91744" bIns="45871" numCol="1" anchor="t" anchorCtr="0" compatLnSpc="1">
            <a:prstTxWarp prst="textNoShape">
              <a:avLst/>
            </a:prstTxWarp>
          </a:bodyPr>
          <a:lstStyle>
            <a:lvl1pPr algn="r" defTabSz="91788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39188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44" tIns="45871" rIns="91744" bIns="45871" numCol="1" anchor="b" anchorCtr="0" compatLnSpc="1">
            <a:prstTxWarp prst="textNoShape">
              <a:avLst/>
            </a:prstTxWarp>
          </a:bodyPr>
          <a:lstStyle>
            <a:lvl1pPr defTabSz="91788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39188"/>
            <a:ext cx="29718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44" tIns="45871" rIns="91744" bIns="45871" numCol="1" anchor="b" anchorCtr="0" compatLnSpc="1">
            <a:prstTxWarp prst="textNoShape">
              <a:avLst/>
            </a:prstTxWarp>
          </a:bodyPr>
          <a:lstStyle>
            <a:lvl1pPr algn="r" defTabSz="917575">
              <a:defRPr sz="1200"/>
            </a:lvl1pPr>
          </a:lstStyle>
          <a:p>
            <a:fld id="{B6E4CAF2-ED69-4EAD-8730-24D5163067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0564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864A544-D275-4B6C-8ADA-9D2BA5E316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2823549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DDA437B-CA0F-4A33-9421-74086D6045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8490548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AE95ACE-0FC2-4448-87A4-17DA3634B7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231881"/>
      </p:ext>
    </p:extLst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A476CCB-CAAE-44FE-8883-E16DE05151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7808284"/>
      </p:ext>
    </p:extLst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7DA28A9-43B1-44EA-A579-39379B2BEB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2120963"/>
      </p:ext>
    </p:extLst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6A0CBEF-029F-4DD2-80D6-7F14C07BF9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2618707"/>
      </p:ext>
    </p:extLst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010B3FE-481D-45D9-8EE7-5348EC6B40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2836091"/>
      </p:ext>
    </p:extLst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A8D13D8-483F-45EF-A623-8D2C167DA7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4273049"/>
      </p:ext>
    </p:extLst>
  </p:cSld>
  <p:clrMapOvr>
    <a:masterClrMapping/>
  </p:clrMapOvr>
  <p:transition spd="slow"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5753BE9-B7E2-4BBB-8D43-58C7895E56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6879031"/>
      </p:ext>
    </p:extLst>
  </p:cSld>
  <p:clrMapOvr>
    <a:masterClrMapping/>
  </p:clrMapOvr>
  <p:transition spd="slow"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53A19E0-2B5B-41D7-9697-2F068FAE2C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0155034"/>
      </p:ext>
    </p:extLst>
  </p:cSld>
  <p:clrMapOvr>
    <a:masterClrMapping/>
  </p:clrMapOvr>
  <p:transition spd="slow"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2764422-6FFA-4429-8AD0-7E6E73998D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6923159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8AC995E-72A3-4632-B2B2-24CA57AB85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6395579"/>
      </p:ext>
    </p:extLst>
  </p:cSld>
  <p:clrMapOvr>
    <a:masterClrMapping/>
  </p:clrMapOvr>
  <p:transition spd="slow">
    <p:wip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EFC71F8-16D2-4F5A-A9F7-58A14BD5E3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0179150"/>
      </p:ext>
    </p:extLst>
  </p:cSld>
  <p:clrMapOvr>
    <a:masterClrMapping/>
  </p:clrMapOvr>
  <p:transition spd="slow">
    <p:wip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E804-B8E0-4986-AFDB-39831FDBB62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8073754"/>
      </p:ext>
    </p:extLst>
  </p:cSld>
  <p:clrMapOvr>
    <a:masterClrMapping/>
  </p:clrMapOvr>
  <p:transition spd="slow">
    <p:wip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857F2-1477-4F0B-93E0-40505F027ED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0659693"/>
      </p:ext>
    </p:extLst>
  </p:cSld>
  <p:clrMapOvr>
    <a:masterClrMapping/>
  </p:clrMapOvr>
  <p:transition spd="slow">
    <p:wip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79B49-56AE-48B7-9933-F1BDF455A4F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7967239"/>
      </p:ext>
    </p:extLst>
  </p:cSld>
  <p:clrMapOvr>
    <a:masterClrMapping/>
  </p:clrMapOvr>
  <p:transition spd="slow">
    <p:wip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7C71-620C-4F35-B492-670EB5ABBDB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1384823"/>
      </p:ext>
    </p:extLst>
  </p:cSld>
  <p:clrMapOvr>
    <a:masterClrMapping/>
  </p:clrMapOvr>
  <p:transition spd="slow">
    <p:wip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07007-A677-4982-94B8-5A1EB966A89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9185067"/>
      </p:ext>
    </p:extLst>
  </p:cSld>
  <p:clrMapOvr>
    <a:masterClrMapping/>
  </p:clrMapOvr>
  <p:transition spd="slow">
    <p:wip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D7A14-E5E6-4624-83AC-91BE057320E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4991719"/>
      </p:ext>
    </p:extLst>
  </p:cSld>
  <p:clrMapOvr>
    <a:masterClrMapping/>
  </p:clrMapOvr>
  <p:transition spd="slow">
    <p:wip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E02E5-E470-45DA-8663-A1C295C7371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516288"/>
      </p:ext>
    </p:extLst>
  </p:cSld>
  <p:clrMapOvr>
    <a:masterClrMapping/>
  </p:clrMapOvr>
  <p:transition spd="slow">
    <p:wip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EF7A4-5B2E-4C6F-A358-A2965C92CF8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2489656"/>
      </p:ext>
    </p:extLst>
  </p:cSld>
  <p:clrMapOvr>
    <a:masterClrMapping/>
  </p:clrMapOvr>
  <p:transition spd="slow">
    <p:wip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F206A-63CA-4D1C-9DCB-38EF1DB54DA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5243300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C578476-3223-40CC-AB67-CB923D9D39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1342977"/>
      </p:ext>
    </p:extLst>
  </p:cSld>
  <p:clrMapOvr>
    <a:masterClrMapping/>
  </p:clrMapOvr>
  <p:transition spd="slow">
    <p:wip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5CCC0-1A92-422E-969D-4C42B7FB851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1934830"/>
      </p:ext>
    </p:extLst>
  </p:cSld>
  <p:clrMapOvr>
    <a:masterClrMapping/>
  </p:clrMapOvr>
  <p:transition spd="slow">
    <p:wip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DB957-96C7-43A7-A7BE-D8AEDCF6CEE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8696447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99D9F35-4121-4CFE-AA4C-8BAABCC2DA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4064780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4EE1631-8636-424A-9329-99CC380EDF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3479730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2F75688-B366-4247-8A3D-129C8E318C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8782087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65C89ED-CA97-4992-A9D3-0229FCFC55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9525772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144F881-F65A-42E1-81DC-D4006D5D7E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0940059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6B4A6A9-B441-4BBA-BE75-0FA7A63B44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9408522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raphShape" hidden="1"/>
          <p:cNvSpPr/>
          <p:nvPr userDrawn="1"/>
        </p:nvSpPr>
        <p:spPr>
          <a:xfrm>
            <a:off x="127000" y="254000"/>
            <a:ext cx="1270000" cy="127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/>
              <a:t>iRespond Graph</a:t>
            </a:r>
          </a:p>
        </p:txBody>
      </p:sp>
      <p:grpSp>
        <p:nvGrpSpPr>
          <p:cNvPr id="2051" name="CorrectBarGroup"/>
          <p:cNvGrpSpPr>
            <a:grpSpLocks/>
          </p:cNvGrpSpPr>
          <p:nvPr userDrawn="1"/>
        </p:nvGrpSpPr>
        <p:grpSpPr bwMode="auto">
          <a:xfrm>
            <a:off x="1270000" y="3175000"/>
            <a:ext cx="2667000" cy="2540000"/>
            <a:chOff x="1270000" y="3175000"/>
            <a:chExt cx="2667000" cy="2540000"/>
          </a:xfrm>
        </p:grpSpPr>
        <p:sp>
          <p:nvSpPr>
            <p:cNvPr id="4" name="CorrectBar0"/>
            <p:cNvSpPr/>
            <p:nvPr userDrawn="1"/>
          </p:nvSpPr>
          <p:spPr>
            <a:xfrm>
              <a:off x="1270000" y="3175000"/>
              <a:ext cx="1079500" cy="2540000"/>
            </a:xfrm>
            <a:prstGeom prst="rect">
              <a:avLst/>
            </a:prstGeom>
            <a:solidFill>
              <a:srgbClr val="22FF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CorrectBar1"/>
            <p:cNvSpPr/>
            <p:nvPr userDrawn="1"/>
          </p:nvSpPr>
          <p:spPr>
            <a:xfrm>
              <a:off x="2857500" y="4445000"/>
              <a:ext cx="1079500" cy="1270000"/>
            </a:xfrm>
            <a:prstGeom prst="rect">
              <a:avLst/>
            </a:prstGeom>
            <a:solidFill>
              <a:srgbClr val="22FF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2052" name="PercentLabelGroup"/>
          <p:cNvGrpSpPr>
            <a:grpSpLocks/>
          </p:cNvGrpSpPr>
          <p:nvPr userDrawn="1"/>
        </p:nvGrpSpPr>
        <p:grpSpPr bwMode="auto">
          <a:xfrm>
            <a:off x="1270000" y="1270000"/>
            <a:ext cx="7429500" cy="317500"/>
            <a:chOff x="1270000" y="1270000"/>
            <a:chExt cx="7429500" cy="317500"/>
          </a:xfrm>
        </p:grpSpPr>
        <p:sp>
          <p:nvSpPr>
            <p:cNvPr id="3" name="PercentLabel0"/>
            <p:cNvSpPr/>
            <p:nvPr userDrawn="1"/>
          </p:nvSpPr>
          <p:spPr>
            <a:xfrm>
              <a:off x="12700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2800">
                  <a:solidFill>
                    <a:srgbClr val="000000"/>
                  </a:solidFill>
                </a:rPr>
                <a:t>67%</a:t>
              </a:r>
            </a:p>
          </p:txBody>
        </p:sp>
        <p:sp>
          <p:nvSpPr>
            <p:cNvPr id="6" name="PercentLabel1"/>
            <p:cNvSpPr/>
            <p:nvPr userDrawn="1"/>
          </p:nvSpPr>
          <p:spPr>
            <a:xfrm>
              <a:off x="28575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2800">
                  <a:solidFill>
                    <a:srgbClr val="000000"/>
                  </a:solidFill>
                </a:rPr>
                <a:t>33%</a:t>
              </a:r>
            </a:p>
          </p:txBody>
        </p:sp>
        <p:sp>
          <p:nvSpPr>
            <p:cNvPr id="9" name="PercentLabel2"/>
            <p:cNvSpPr/>
            <p:nvPr userDrawn="1"/>
          </p:nvSpPr>
          <p:spPr>
            <a:xfrm>
              <a:off x="44450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2800">
                  <a:solidFill>
                    <a:srgbClr val="000000"/>
                  </a:solidFill>
                </a:rPr>
                <a:t>100%</a:t>
              </a:r>
            </a:p>
          </p:txBody>
        </p:sp>
        <p:sp>
          <p:nvSpPr>
            <p:cNvPr id="12" name="PercentLabel3"/>
            <p:cNvSpPr/>
            <p:nvPr userDrawn="1"/>
          </p:nvSpPr>
          <p:spPr>
            <a:xfrm>
              <a:off x="60325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2800">
                  <a:solidFill>
                    <a:srgbClr val="000000"/>
                  </a:solidFill>
                </a:rPr>
                <a:t>100%</a:t>
              </a:r>
            </a:p>
          </p:txBody>
        </p:sp>
        <p:sp>
          <p:nvSpPr>
            <p:cNvPr id="15" name="PercentLabel4"/>
            <p:cNvSpPr/>
            <p:nvPr userDrawn="1"/>
          </p:nvSpPr>
          <p:spPr>
            <a:xfrm>
              <a:off x="76200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2800">
                  <a:solidFill>
                    <a:srgbClr val="000000"/>
                  </a:solidFill>
                </a:rPr>
                <a:t>67%</a:t>
              </a:r>
            </a:p>
          </p:txBody>
        </p:sp>
      </p:grpSp>
      <p:grpSp>
        <p:nvGrpSpPr>
          <p:cNvPr id="2053" name="IncorrectBarGroup"/>
          <p:cNvGrpSpPr>
            <a:grpSpLocks/>
          </p:cNvGrpSpPr>
          <p:nvPr userDrawn="1"/>
        </p:nvGrpSpPr>
        <p:grpSpPr bwMode="auto">
          <a:xfrm>
            <a:off x="4445000" y="1905000"/>
            <a:ext cx="4254500" cy="3810000"/>
            <a:chOff x="4445000" y="1905000"/>
            <a:chExt cx="4254500" cy="3810000"/>
          </a:xfrm>
        </p:grpSpPr>
        <p:sp>
          <p:nvSpPr>
            <p:cNvPr id="10" name="IncorrectBar2"/>
            <p:cNvSpPr/>
            <p:nvPr userDrawn="1"/>
          </p:nvSpPr>
          <p:spPr>
            <a:xfrm>
              <a:off x="4445000" y="1905000"/>
              <a:ext cx="1079500" cy="3810000"/>
            </a:xfrm>
            <a:prstGeom prst="rect">
              <a:avLst/>
            </a:prstGeom>
            <a:solidFill>
              <a:srgbClr val="FF22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" name="IncorrectBar3"/>
            <p:cNvSpPr/>
            <p:nvPr userDrawn="1"/>
          </p:nvSpPr>
          <p:spPr>
            <a:xfrm>
              <a:off x="6032500" y="1905000"/>
              <a:ext cx="1079500" cy="3810000"/>
            </a:xfrm>
            <a:prstGeom prst="rect">
              <a:avLst/>
            </a:prstGeom>
            <a:solidFill>
              <a:srgbClr val="FF22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" name="IncorrectBar4"/>
            <p:cNvSpPr/>
            <p:nvPr userDrawn="1"/>
          </p:nvSpPr>
          <p:spPr>
            <a:xfrm>
              <a:off x="7620000" y="3175000"/>
              <a:ext cx="1079500" cy="2540000"/>
            </a:xfrm>
            <a:prstGeom prst="rect">
              <a:avLst/>
            </a:prstGeom>
            <a:solidFill>
              <a:srgbClr val="FF22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2054" name="XLabelGroup"/>
          <p:cNvGrpSpPr>
            <a:grpSpLocks/>
          </p:cNvGrpSpPr>
          <p:nvPr userDrawn="1"/>
        </p:nvGrpSpPr>
        <p:grpSpPr bwMode="auto">
          <a:xfrm>
            <a:off x="1270000" y="5842000"/>
            <a:ext cx="7429500" cy="317500"/>
            <a:chOff x="1270000" y="5842000"/>
            <a:chExt cx="7429500" cy="317500"/>
          </a:xfrm>
        </p:grpSpPr>
        <p:sp>
          <p:nvSpPr>
            <p:cNvPr id="5" name="XValueLabel0"/>
            <p:cNvSpPr/>
            <p:nvPr userDrawn="1"/>
          </p:nvSpPr>
          <p:spPr>
            <a:xfrm>
              <a:off x="12700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2800">
                  <a:solidFill>
                    <a:srgbClr val="000000"/>
                  </a:solidFill>
                </a:rPr>
                <a:t>A*</a:t>
              </a:r>
            </a:p>
          </p:txBody>
        </p:sp>
        <p:sp>
          <p:nvSpPr>
            <p:cNvPr id="8" name="XValueLabel1"/>
            <p:cNvSpPr/>
            <p:nvPr userDrawn="1"/>
          </p:nvSpPr>
          <p:spPr>
            <a:xfrm>
              <a:off x="28575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2800">
                  <a:solidFill>
                    <a:srgbClr val="000000"/>
                  </a:solidFill>
                </a:rPr>
                <a:t>B*</a:t>
              </a:r>
            </a:p>
          </p:txBody>
        </p:sp>
        <p:sp>
          <p:nvSpPr>
            <p:cNvPr id="11" name="XValueLabel2"/>
            <p:cNvSpPr/>
            <p:nvPr userDrawn="1"/>
          </p:nvSpPr>
          <p:spPr>
            <a:xfrm>
              <a:off x="44450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2800">
                  <a:solidFill>
                    <a:srgbClr val="000000"/>
                  </a:solidFill>
                </a:rPr>
                <a:t>C</a:t>
              </a:r>
            </a:p>
          </p:txBody>
        </p:sp>
        <p:sp>
          <p:nvSpPr>
            <p:cNvPr id="14" name="XValueLabel3"/>
            <p:cNvSpPr/>
            <p:nvPr userDrawn="1"/>
          </p:nvSpPr>
          <p:spPr>
            <a:xfrm>
              <a:off x="60325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2800">
                  <a:solidFill>
                    <a:srgbClr val="000000"/>
                  </a:solidFill>
                </a:rPr>
                <a:t>D</a:t>
              </a:r>
            </a:p>
          </p:txBody>
        </p:sp>
        <p:sp>
          <p:nvSpPr>
            <p:cNvPr id="17" name="XValueLabel4"/>
            <p:cNvSpPr/>
            <p:nvPr userDrawn="1"/>
          </p:nvSpPr>
          <p:spPr>
            <a:xfrm>
              <a:off x="76200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2800">
                  <a:solidFill>
                    <a:srgbClr val="000000"/>
                  </a:solidFill>
                </a:rPr>
                <a:t>E</a:t>
              </a:r>
            </a:p>
          </p:txBody>
        </p:sp>
      </p:grpSp>
      <p:grpSp>
        <p:nvGrpSpPr>
          <p:cNvPr id="2055" name="AxisLineGroup"/>
          <p:cNvGrpSpPr>
            <a:grpSpLocks/>
          </p:cNvGrpSpPr>
          <p:nvPr userDrawn="1"/>
        </p:nvGrpSpPr>
        <p:grpSpPr bwMode="auto">
          <a:xfrm>
            <a:off x="889000" y="1587500"/>
            <a:ext cx="8001000" cy="4127500"/>
            <a:chOff x="889000" y="1587500"/>
            <a:chExt cx="8001000" cy="4127500"/>
          </a:xfrm>
        </p:grpSpPr>
        <p:cxnSp>
          <p:nvCxnSpPr>
            <p:cNvPr id="18" name="XAxisLine"/>
            <p:cNvCxnSpPr/>
            <p:nvPr userDrawn="1"/>
          </p:nvCxnSpPr>
          <p:spPr>
            <a:xfrm>
              <a:off x="889000" y="5715000"/>
              <a:ext cx="8001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YAxisLine"/>
            <p:cNvCxnSpPr/>
            <p:nvPr userDrawn="1"/>
          </p:nvCxnSpPr>
          <p:spPr>
            <a:xfrm>
              <a:off x="1016000" y="1587500"/>
              <a:ext cx="0" cy="412750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YAxisTick0"/>
            <p:cNvCxnSpPr/>
            <p:nvPr userDrawn="1"/>
          </p:nvCxnSpPr>
          <p:spPr>
            <a:xfrm>
              <a:off x="889000" y="571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YAxisTick1"/>
            <p:cNvCxnSpPr/>
            <p:nvPr userDrawn="1"/>
          </p:nvCxnSpPr>
          <p:spPr>
            <a:xfrm>
              <a:off x="889000" y="444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YAxisTick2"/>
            <p:cNvCxnSpPr/>
            <p:nvPr userDrawn="1"/>
          </p:nvCxnSpPr>
          <p:spPr>
            <a:xfrm>
              <a:off x="889000" y="317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YAxisTick3"/>
            <p:cNvCxnSpPr/>
            <p:nvPr userDrawn="1"/>
          </p:nvCxnSpPr>
          <p:spPr>
            <a:xfrm>
              <a:off x="889000" y="190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56" name="YLabelGroup"/>
          <p:cNvGrpSpPr>
            <a:grpSpLocks/>
          </p:cNvGrpSpPr>
          <p:nvPr userDrawn="1"/>
        </p:nvGrpSpPr>
        <p:grpSpPr bwMode="auto">
          <a:xfrm>
            <a:off x="254000" y="1841500"/>
            <a:ext cx="762000" cy="3937000"/>
            <a:chOff x="254000" y="1841500"/>
            <a:chExt cx="762000" cy="3937000"/>
          </a:xfrm>
        </p:grpSpPr>
        <p:sp>
          <p:nvSpPr>
            <p:cNvPr id="21" name="YValueLabel0"/>
            <p:cNvSpPr/>
            <p:nvPr userDrawn="1"/>
          </p:nvSpPr>
          <p:spPr>
            <a:xfrm>
              <a:off x="254000" y="565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23" name="YValueLabel1"/>
            <p:cNvSpPr/>
            <p:nvPr userDrawn="1"/>
          </p:nvSpPr>
          <p:spPr>
            <a:xfrm>
              <a:off x="254000" y="438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25" name="YValueLabel2"/>
            <p:cNvSpPr/>
            <p:nvPr userDrawn="1"/>
          </p:nvSpPr>
          <p:spPr>
            <a:xfrm>
              <a:off x="254000" y="311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27" name="YValueLabel3"/>
            <p:cNvSpPr/>
            <p:nvPr userDrawn="1"/>
          </p:nvSpPr>
          <p:spPr>
            <a:xfrm>
              <a:off x="254000" y="184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>
                  <a:solidFill>
                    <a:srgbClr val="000000"/>
                  </a:solidFill>
                </a:rPr>
                <a:t>3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4" r:id="rId1"/>
    <p:sldLayoutId id="2147484065" r:id="rId2"/>
    <p:sldLayoutId id="2147484066" r:id="rId3"/>
    <p:sldLayoutId id="2147484067" r:id="rId4"/>
    <p:sldLayoutId id="2147484068" r:id="rId5"/>
    <p:sldLayoutId id="2147484069" r:id="rId6"/>
    <p:sldLayoutId id="2147484070" r:id="rId7"/>
    <p:sldLayoutId id="2147484071" r:id="rId8"/>
    <p:sldLayoutId id="2147484072" r:id="rId9"/>
    <p:sldLayoutId id="2147484073" r:id="rId10"/>
  </p:sldLayoutIdLst>
  <p:transition spd="slow"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QuestionShape"/>
          <p:cNvSpPr>
            <a:spLocks noChangeArrowheads="1"/>
          </p:cNvSpPr>
          <p:nvPr userDrawn="1"/>
        </p:nvSpPr>
        <p:spPr bwMode="auto">
          <a:xfrm>
            <a:off x="127000" y="127000"/>
            <a:ext cx="8890000" cy="285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en-US" altLang="en-US" sz="4400">
                <a:solidFill>
                  <a:schemeClr val="tx2"/>
                </a:solidFill>
                <a:latin typeface="Century Gothic" pitchFamily="34" charset="0"/>
              </a:rPr>
              <a:t>iRespond Question Master</a:t>
            </a:r>
          </a:p>
        </p:txBody>
      </p:sp>
      <p:sp>
        <p:nvSpPr>
          <p:cNvPr id="3075" name="AShape"/>
          <p:cNvSpPr>
            <a:spLocks noChangeArrowheads="1"/>
          </p:cNvSpPr>
          <p:nvPr userDrawn="1"/>
        </p:nvSpPr>
        <p:spPr bwMode="auto">
          <a:xfrm>
            <a:off x="127000" y="3111500"/>
            <a:ext cx="8890000" cy="71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defRPr/>
            </a:pPr>
            <a:r>
              <a:rPr lang="en-US" altLang="en-US" sz="3200"/>
              <a:t>A.) Response A</a:t>
            </a:r>
          </a:p>
        </p:txBody>
      </p:sp>
      <p:sp>
        <p:nvSpPr>
          <p:cNvPr id="3076" name="BShape"/>
          <p:cNvSpPr>
            <a:spLocks noChangeArrowheads="1"/>
          </p:cNvSpPr>
          <p:nvPr userDrawn="1"/>
        </p:nvSpPr>
        <p:spPr bwMode="auto">
          <a:xfrm>
            <a:off x="127000" y="3835400"/>
            <a:ext cx="8890000" cy="71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defRPr/>
            </a:pPr>
            <a:r>
              <a:rPr lang="en-US" altLang="en-US" sz="3200"/>
              <a:t>B.) Response B</a:t>
            </a:r>
          </a:p>
        </p:txBody>
      </p:sp>
      <p:sp>
        <p:nvSpPr>
          <p:cNvPr id="3077" name="CShape"/>
          <p:cNvSpPr>
            <a:spLocks noChangeArrowheads="1"/>
          </p:cNvSpPr>
          <p:nvPr userDrawn="1"/>
        </p:nvSpPr>
        <p:spPr bwMode="auto">
          <a:xfrm>
            <a:off x="127000" y="4559300"/>
            <a:ext cx="8890000" cy="71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defRPr/>
            </a:pPr>
            <a:r>
              <a:rPr lang="en-US" altLang="en-US" sz="3200"/>
              <a:t>C.) Response C</a:t>
            </a:r>
          </a:p>
        </p:txBody>
      </p:sp>
      <p:sp>
        <p:nvSpPr>
          <p:cNvPr id="3078" name="DShape"/>
          <p:cNvSpPr>
            <a:spLocks noChangeArrowheads="1"/>
          </p:cNvSpPr>
          <p:nvPr userDrawn="1"/>
        </p:nvSpPr>
        <p:spPr bwMode="auto">
          <a:xfrm>
            <a:off x="127000" y="5283200"/>
            <a:ext cx="8890000" cy="71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defRPr/>
            </a:pPr>
            <a:r>
              <a:rPr lang="en-US" altLang="en-US" sz="3200"/>
              <a:t>D.) Response D</a:t>
            </a:r>
          </a:p>
        </p:txBody>
      </p:sp>
      <p:sp>
        <p:nvSpPr>
          <p:cNvPr id="3079" name="EShape"/>
          <p:cNvSpPr>
            <a:spLocks noChangeArrowheads="1"/>
          </p:cNvSpPr>
          <p:nvPr userDrawn="1"/>
        </p:nvSpPr>
        <p:spPr bwMode="auto">
          <a:xfrm>
            <a:off x="127000" y="6007100"/>
            <a:ext cx="8890000" cy="71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defRPr/>
            </a:pPr>
            <a:r>
              <a:rPr lang="en-US" altLang="en-US" sz="3200"/>
              <a:t>E.) Response E</a:t>
            </a:r>
          </a:p>
        </p:txBody>
      </p:sp>
      <p:sp>
        <p:nvSpPr>
          <p:cNvPr id="8" name="Percent"/>
          <p:cNvSpPr/>
          <p:nvPr userDrawn="1"/>
        </p:nvSpPr>
        <p:spPr>
          <a:xfrm>
            <a:off x="6350000" y="254000"/>
            <a:ext cx="2540000" cy="508000"/>
          </a:xfrm>
          <a:prstGeom prst="rect">
            <a:avLst/>
          </a:prstGeom>
          <a:solidFill>
            <a:schemeClr val="accent1">
              <a:alpha val="0"/>
            </a:scheme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>
                <a:solidFill>
                  <a:srgbClr val="000000"/>
                </a:solidFill>
              </a:rPr>
              <a:t>Percent Complete 100%</a:t>
            </a:r>
          </a:p>
        </p:txBody>
      </p:sp>
      <p:sp>
        <p:nvSpPr>
          <p:cNvPr id="9" name="Timer"/>
          <p:cNvSpPr/>
          <p:nvPr userDrawn="1"/>
        </p:nvSpPr>
        <p:spPr>
          <a:xfrm>
            <a:off x="254000" y="254000"/>
            <a:ext cx="2540000" cy="508000"/>
          </a:xfrm>
          <a:prstGeom prst="rect">
            <a:avLst/>
          </a:prstGeom>
          <a:solidFill>
            <a:schemeClr val="accent1">
              <a:alpha val="0"/>
            </a:scheme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>
                <a:solidFill>
                  <a:srgbClr val="000000"/>
                </a:solidFill>
              </a:rPr>
              <a:t>00:30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4" r:id="rId1"/>
    <p:sldLayoutId id="2147484075" r:id="rId2"/>
    <p:sldLayoutId id="2147484076" r:id="rId3"/>
    <p:sldLayoutId id="2147484077" r:id="rId4"/>
    <p:sldLayoutId id="2147484078" r:id="rId5"/>
    <p:sldLayoutId id="2147484079" r:id="rId6"/>
    <p:sldLayoutId id="2147484080" r:id="rId7"/>
    <p:sldLayoutId id="2147484081" r:id="rId8"/>
    <p:sldLayoutId id="2147484082" r:id="rId9"/>
    <p:sldLayoutId id="2147484083" r:id="rId10"/>
  </p:sldLayoutIdLst>
  <p:transition spd="slow"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2/4/23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352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  <p:sldLayoutId id="2147484102" r:id="rId6"/>
    <p:sldLayoutId id="2147484103" r:id="rId7"/>
    <p:sldLayoutId id="2147484104" r:id="rId8"/>
    <p:sldLayoutId id="2147484105" r:id="rId9"/>
    <p:sldLayoutId id="2147484106" r:id="rId10"/>
    <p:sldLayoutId id="2147484107" r:id="rId11"/>
  </p:sldLayoutIdLst>
  <p:transition spd="slow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image" Target="../media/image17.wmf"/><Relationship Id="rId7" Type="http://schemas.openxmlformats.org/officeDocument/2006/relationships/image" Target="../media/image19.wmf"/><Relationship Id="rId2" Type="http://schemas.openxmlformats.org/officeDocument/2006/relationships/oleObject" Target="../embeddings/oleObject15.bin"/><Relationship Id="rId1" Type="http://schemas.openxmlformats.org/officeDocument/2006/relationships/slideLayout" Target="../slideLayouts/slideLayout22.x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6.bin"/><Relationship Id="rId9" Type="http://schemas.openxmlformats.org/officeDocument/2006/relationships/image" Target="../media/image20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image" Target="../media/image21.wmf"/><Relationship Id="rId7" Type="http://schemas.openxmlformats.org/officeDocument/2006/relationships/image" Target="../media/image23.wmf"/><Relationship Id="rId2" Type="http://schemas.openxmlformats.org/officeDocument/2006/relationships/oleObject" Target="../embeddings/oleObject19.bin"/><Relationship Id="rId1" Type="http://schemas.openxmlformats.org/officeDocument/2006/relationships/slideLayout" Target="../slideLayouts/slideLayout22.x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22.wmf"/><Relationship Id="rId4" Type="http://schemas.openxmlformats.org/officeDocument/2006/relationships/oleObject" Target="../embeddings/oleObject20.bin"/><Relationship Id="rId9" Type="http://schemas.openxmlformats.org/officeDocument/2006/relationships/image" Target="../media/image24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13" Type="http://schemas.openxmlformats.org/officeDocument/2006/relationships/image" Target="../media/image30.wmf"/><Relationship Id="rId3" Type="http://schemas.openxmlformats.org/officeDocument/2006/relationships/image" Target="../media/image25.wmf"/><Relationship Id="rId7" Type="http://schemas.openxmlformats.org/officeDocument/2006/relationships/image" Target="../media/image27.wmf"/><Relationship Id="rId12" Type="http://schemas.openxmlformats.org/officeDocument/2006/relationships/oleObject" Target="../embeddings/oleObject28.bin"/><Relationship Id="rId2" Type="http://schemas.openxmlformats.org/officeDocument/2006/relationships/oleObject" Target="../embeddings/oleObject23.bin"/><Relationship Id="rId1" Type="http://schemas.openxmlformats.org/officeDocument/2006/relationships/slideLayout" Target="../slideLayouts/slideLayout22.xml"/><Relationship Id="rId6" Type="http://schemas.openxmlformats.org/officeDocument/2006/relationships/oleObject" Target="../embeddings/oleObject25.bin"/><Relationship Id="rId11" Type="http://schemas.openxmlformats.org/officeDocument/2006/relationships/image" Target="../media/image29.wmf"/><Relationship Id="rId5" Type="http://schemas.openxmlformats.org/officeDocument/2006/relationships/image" Target="../media/image26.wmf"/><Relationship Id="rId10" Type="http://schemas.openxmlformats.org/officeDocument/2006/relationships/oleObject" Target="../embeddings/oleObject27.bin"/><Relationship Id="rId4" Type="http://schemas.openxmlformats.org/officeDocument/2006/relationships/oleObject" Target="../embeddings/oleObject24.bin"/><Relationship Id="rId9" Type="http://schemas.openxmlformats.org/officeDocument/2006/relationships/image" Target="../media/image28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3" Type="http://schemas.openxmlformats.org/officeDocument/2006/relationships/image" Target="../media/image31.wmf"/><Relationship Id="rId7" Type="http://schemas.openxmlformats.org/officeDocument/2006/relationships/image" Target="../media/image33.wmf"/><Relationship Id="rId2" Type="http://schemas.openxmlformats.org/officeDocument/2006/relationships/oleObject" Target="../embeddings/oleObject29.bin"/><Relationship Id="rId1" Type="http://schemas.openxmlformats.org/officeDocument/2006/relationships/slideLayout" Target="../slideLayouts/slideLayout22.xml"/><Relationship Id="rId6" Type="http://schemas.openxmlformats.org/officeDocument/2006/relationships/oleObject" Target="../embeddings/oleObject31.bin"/><Relationship Id="rId5" Type="http://schemas.openxmlformats.org/officeDocument/2006/relationships/image" Target="../media/image32.wmf"/><Relationship Id="rId4" Type="http://schemas.openxmlformats.org/officeDocument/2006/relationships/oleObject" Target="../embeddings/oleObject30.bin"/><Relationship Id="rId9" Type="http://schemas.openxmlformats.org/officeDocument/2006/relationships/image" Target="../media/image34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3" Type="http://schemas.openxmlformats.org/officeDocument/2006/relationships/image" Target="../media/image35.wmf"/><Relationship Id="rId7" Type="http://schemas.openxmlformats.org/officeDocument/2006/relationships/image" Target="../media/image37.wmf"/><Relationship Id="rId2" Type="http://schemas.openxmlformats.org/officeDocument/2006/relationships/oleObject" Target="../embeddings/oleObject33.bin"/><Relationship Id="rId1" Type="http://schemas.openxmlformats.org/officeDocument/2006/relationships/slideLayout" Target="../slideLayouts/slideLayout24.xml"/><Relationship Id="rId6" Type="http://schemas.openxmlformats.org/officeDocument/2006/relationships/oleObject" Target="../embeddings/oleObject35.bin"/><Relationship Id="rId5" Type="http://schemas.openxmlformats.org/officeDocument/2006/relationships/image" Target="../media/image36.wmf"/><Relationship Id="rId4" Type="http://schemas.openxmlformats.org/officeDocument/2006/relationships/oleObject" Target="../embeddings/oleObject34.bin"/><Relationship Id="rId9" Type="http://schemas.openxmlformats.org/officeDocument/2006/relationships/image" Target="../media/image38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7.x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image" Target="../media/image9.wmf"/><Relationship Id="rId7" Type="http://schemas.openxmlformats.org/officeDocument/2006/relationships/image" Target="../media/image11.w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27.x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2.wmf"/><Relationship Id="rId5" Type="http://schemas.openxmlformats.org/officeDocument/2006/relationships/image" Target="../media/image10.wmf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10.bin"/><Relationship Id="rId9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oleObject" Target="../embeddings/oleObject14.bin"/><Relationship Id="rId1" Type="http://schemas.openxmlformats.org/officeDocument/2006/relationships/slideLayout" Target="../slideLayouts/slideLayout2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WordArt 4"/>
          <p:cNvSpPr>
            <a:spLocks noChangeArrowheads="1" noChangeShapeType="1" noTextEdit="1"/>
          </p:cNvSpPr>
          <p:nvPr/>
        </p:nvSpPr>
        <p:spPr bwMode="auto">
          <a:xfrm>
            <a:off x="533400" y="2198688"/>
            <a:ext cx="82296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AU" sz="3600" kern="10">
                <a:ln w="381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00FF00">
                    <a:alpha val="50195"/>
                  </a:srgbClr>
                </a:solidFill>
                <a:latin typeface="Arial Black" panose="020B0A04020102020204" pitchFamily="34" charset="0"/>
              </a:rPr>
              <a:t>Equations of Circles</a:t>
            </a:r>
          </a:p>
        </p:txBody>
      </p:sp>
      <p:sp>
        <p:nvSpPr>
          <p:cNvPr id="24579" name="Oval 5"/>
          <p:cNvSpPr>
            <a:spLocks noChangeArrowheads="1"/>
          </p:cNvSpPr>
          <p:nvPr/>
        </p:nvSpPr>
        <p:spPr bwMode="auto">
          <a:xfrm>
            <a:off x="1828800" y="5410200"/>
            <a:ext cx="914400" cy="914400"/>
          </a:xfrm>
          <a:prstGeom prst="ellipse">
            <a:avLst/>
          </a:prstGeom>
          <a:solidFill>
            <a:srgbClr val="00FFFF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4580" name="Oval 6"/>
          <p:cNvSpPr>
            <a:spLocks noChangeArrowheads="1"/>
          </p:cNvSpPr>
          <p:nvPr/>
        </p:nvSpPr>
        <p:spPr bwMode="auto">
          <a:xfrm>
            <a:off x="5029200" y="838200"/>
            <a:ext cx="914400" cy="914400"/>
          </a:xfrm>
          <a:prstGeom prst="ellipse">
            <a:avLst/>
          </a:prstGeom>
          <a:solidFill>
            <a:srgbClr val="00FFFF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4581" name="Oval 7"/>
          <p:cNvSpPr>
            <a:spLocks noChangeArrowheads="1"/>
          </p:cNvSpPr>
          <p:nvPr/>
        </p:nvSpPr>
        <p:spPr bwMode="auto">
          <a:xfrm>
            <a:off x="1371600" y="1295400"/>
            <a:ext cx="914400" cy="914400"/>
          </a:xfrm>
          <a:prstGeom prst="ellipse">
            <a:avLst/>
          </a:prstGeom>
          <a:solidFill>
            <a:srgbClr val="00FFFF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4582" name="Oval 8"/>
          <p:cNvSpPr>
            <a:spLocks noChangeArrowheads="1"/>
          </p:cNvSpPr>
          <p:nvPr/>
        </p:nvSpPr>
        <p:spPr bwMode="auto">
          <a:xfrm>
            <a:off x="6781800" y="3505200"/>
            <a:ext cx="914400" cy="914400"/>
          </a:xfrm>
          <a:prstGeom prst="ellipse">
            <a:avLst/>
          </a:prstGeom>
          <a:solidFill>
            <a:srgbClr val="00FFFF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4583" name="Oval 9"/>
          <p:cNvSpPr>
            <a:spLocks noChangeArrowheads="1"/>
          </p:cNvSpPr>
          <p:nvPr/>
        </p:nvSpPr>
        <p:spPr bwMode="auto">
          <a:xfrm>
            <a:off x="3733800" y="3886200"/>
            <a:ext cx="2133600" cy="20574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4584" name="Oval 10"/>
          <p:cNvSpPr>
            <a:spLocks noChangeArrowheads="1"/>
          </p:cNvSpPr>
          <p:nvPr/>
        </p:nvSpPr>
        <p:spPr bwMode="auto">
          <a:xfrm>
            <a:off x="6705600" y="0"/>
            <a:ext cx="2133600" cy="20574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4585" name="Oval 11"/>
          <p:cNvSpPr>
            <a:spLocks noChangeArrowheads="1"/>
          </p:cNvSpPr>
          <p:nvPr/>
        </p:nvSpPr>
        <p:spPr bwMode="auto">
          <a:xfrm>
            <a:off x="228600" y="3429000"/>
            <a:ext cx="2133600" cy="20574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4586" name="Oval 12"/>
          <p:cNvSpPr>
            <a:spLocks noChangeArrowheads="1"/>
          </p:cNvSpPr>
          <p:nvPr/>
        </p:nvSpPr>
        <p:spPr bwMode="auto">
          <a:xfrm>
            <a:off x="6934200" y="5181600"/>
            <a:ext cx="457200" cy="457200"/>
          </a:xfrm>
          <a:prstGeom prst="ellipse">
            <a:avLst/>
          </a:prstGeom>
          <a:solidFill>
            <a:srgbClr val="99FF33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4587" name="Oval 13"/>
          <p:cNvSpPr>
            <a:spLocks noChangeArrowheads="1"/>
          </p:cNvSpPr>
          <p:nvPr/>
        </p:nvSpPr>
        <p:spPr bwMode="auto">
          <a:xfrm>
            <a:off x="3429000" y="1066800"/>
            <a:ext cx="457200" cy="457200"/>
          </a:xfrm>
          <a:prstGeom prst="ellipse">
            <a:avLst/>
          </a:prstGeom>
          <a:solidFill>
            <a:srgbClr val="99FF33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4588" name="Oval 14"/>
          <p:cNvSpPr>
            <a:spLocks noChangeArrowheads="1"/>
          </p:cNvSpPr>
          <p:nvPr/>
        </p:nvSpPr>
        <p:spPr bwMode="auto">
          <a:xfrm>
            <a:off x="381000" y="533400"/>
            <a:ext cx="457200" cy="457200"/>
          </a:xfrm>
          <a:prstGeom prst="ellipse">
            <a:avLst/>
          </a:prstGeom>
          <a:solidFill>
            <a:srgbClr val="99FF33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152400" y="2298700"/>
            <a:ext cx="3505200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dirty="0">
                <a:latin typeface="+mj-lt"/>
              </a:rPr>
              <a:t>The center is</a:t>
            </a:r>
          </a:p>
          <a:p>
            <a:pPr>
              <a:defRPr/>
            </a:pPr>
            <a:endParaRPr lang="en-US" sz="3200" b="1" dirty="0">
              <a:latin typeface="+mj-lt"/>
            </a:endParaRPr>
          </a:p>
          <a:p>
            <a:pPr>
              <a:defRPr/>
            </a:pPr>
            <a:r>
              <a:rPr lang="en-US" sz="3200" b="1" dirty="0">
                <a:latin typeface="+mj-lt"/>
              </a:rPr>
              <a:t>The radius is</a:t>
            </a:r>
            <a:endParaRPr lang="en-US" sz="3200" b="1" dirty="0">
              <a:solidFill>
                <a:srgbClr val="FF0000"/>
              </a:solidFill>
              <a:latin typeface="+mj-lt"/>
            </a:endParaRPr>
          </a:p>
          <a:p>
            <a:pPr>
              <a:defRPr/>
            </a:pPr>
            <a:endParaRPr lang="en-US" sz="3200" b="1" dirty="0">
              <a:latin typeface="+mj-lt"/>
            </a:endParaRPr>
          </a:p>
          <a:p>
            <a:pPr>
              <a:defRPr/>
            </a:pPr>
            <a:r>
              <a:rPr lang="en-US" sz="3200" b="1" dirty="0">
                <a:latin typeface="+mj-lt"/>
              </a:rPr>
              <a:t>The equation is </a:t>
            </a:r>
          </a:p>
        </p:txBody>
      </p:sp>
      <p:sp>
        <p:nvSpPr>
          <p:cNvPr id="32771" name="Title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b="1"/>
              <a:t>6. Find the center, radius, &amp; equation of the circle.</a:t>
            </a:r>
          </a:p>
        </p:txBody>
      </p:sp>
      <p:pic>
        <p:nvPicPr>
          <p:cNvPr id="32772" name="Picture 2" descr="[image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17" t="4227" r="5180" b="6361"/>
          <a:stretch>
            <a:fillRect/>
          </a:stretch>
        </p:blipFill>
        <p:spPr bwMode="auto">
          <a:xfrm>
            <a:off x="4572000" y="1700213"/>
            <a:ext cx="4564063" cy="450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819400" y="2209800"/>
            <a:ext cx="1828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1" dirty="0">
                <a:solidFill>
                  <a:srgbClr val="FF0000"/>
                </a:solidFill>
                <a:latin typeface="+mj-lt"/>
              </a:rPr>
              <a:t>(1, -3)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819400" y="3316288"/>
            <a:ext cx="18288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1" dirty="0">
                <a:solidFill>
                  <a:srgbClr val="FF0000"/>
                </a:solidFill>
                <a:latin typeface="+mj-lt"/>
              </a:rPr>
              <a:t>7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4800600"/>
            <a:ext cx="4953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1" dirty="0">
                <a:solidFill>
                  <a:srgbClr val="FF0000"/>
                </a:solidFill>
                <a:latin typeface="+mj-lt"/>
              </a:rPr>
              <a:t>(x – 1)</a:t>
            </a:r>
            <a:r>
              <a:rPr lang="en-US" sz="3600" b="1" baseline="30000" dirty="0">
                <a:solidFill>
                  <a:srgbClr val="FF0000"/>
                </a:solidFill>
                <a:latin typeface="+mj-lt"/>
              </a:rPr>
              <a:t>2</a:t>
            </a:r>
            <a:r>
              <a:rPr lang="en-US" sz="3600" b="1" dirty="0">
                <a:solidFill>
                  <a:srgbClr val="FF0000"/>
                </a:solidFill>
                <a:latin typeface="+mj-lt"/>
              </a:rPr>
              <a:t> + (y + 3)</a:t>
            </a:r>
            <a:r>
              <a:rPr lang="en-US" sz="3600" b="1" baseline="30000" dirty="0">
                <a:solidFill>
                  <a:srgbClr val="FF0000"/>
                </a:solidFill>
                <a:latin typeface="+mj-lt"/>
              </a:rPr>
              <a:t>2</a:t>
            </a:r>
            <a:r>
              <a:rPr lang="en-US" sz="3600" b="1" dirty="0">
                <a:solidFill>
                  <a:srgbClr val="FF0000"/>
                </a:solidFill>
                <a:latin typeface="+mj-lt"/>
              </a:rPr>
              <a:t> = 49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4800" b="1"/>
              <a:t>7. Graph the circle, identify the center &amp; radius.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8600" y="1509713"/>
            <a:ext cx="5410200" cy="286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sz="3600" b="1" dirty="0">
                <a:latin typeface="+mj-lt"/>
              </a:rPr>
              <a:t>(x – 3)</a:t>
            </a:r>
            <a:r>
              <a:rPr lang="en-US" sz="3600" b="1" baseline="30000" dirty="0">
                <a:latin typeface="+mj-lt"/>
              </a:rPr>
              <a:t>2</a:t>
            </a:r>
            <a:r>
              <a:rPr lang="en-US" sz="3600" b="1" dirty="0">
                <a:latin typeface="+mj-lt"/>
              </a:rPr>
              <a:t> + (y – 2)</a:t>
            </a:r>
            <a:r>
              <a:rPr lang="en-US" sz="3600" b="1" baseline="30000" dirty="0">
                <a:latin typeface="+mj-lt"/>
              </a:rPr>
              <a:t>2</a:t>
            </a:r>
            <a:r>
              <a:rPr lang="en-US" sz="3600" b="1" dirty="0">
                <a:latin typeface="+mj-lt"/>
              </a:rPr>
              <a:t> = 9</a:t>
            </a:r>
          </a:p>
          <a:p>
            <a:pPr>
              <a:defRPr/>
            </a:pPr>
            <a:endParaRPr lang="en-US" sz="3600" b="1" dirty="0">
              <a:latin typeface="+mj-lt"/>
            </a:endParaRPr>
          </a:p>
          <a:p>
            <a:pPr>
              <a:defRPr/>
            </a:pPr>
            <a:r>
              <a:rPr lang="en-US" sz="3600" b="1" dirty="0">
                <a:latin typeface="+mj-lt"/>
              </a:rPr>
              <a:t>Center  </a:t>
            </a:r>
            <a:r>
              <a:rPr lang="en-US" sz="3600" b="1" dirty="0">
                <a:solidFill>
                  <a:srgbClr val="FF0000"/>
                </a:solidFill>
                <a:latin typeface="+mj-lt"/>
              </a:rPr>
              <a:t>(3, 2)</a:t>
            </a:r>
          </a:p>
          <a:p>
            <a:pPr>
              <a:defRPr/>
            </a:pPr>
            <a:endParaRPr lang="en-US" sz="3600" b="1" dirty="0">
              <a:latin typeface="+mj-lt"/>
            </a:endParaRPr>
          </a:p>
          <a:p>
            <a:pPr>
              <a:defRPr/>
            </a:pPr>
            <a:r>
              <a:rPr lang="en-US" sz="3600" b="1" dirty="0">
                <a:latin typeface="+mj-lt"/>
              </a:rPr>
              <a:t>Radius of </a:t>
            </a:r>
            <a:r>
              <a:rPr lang="en-US" sz="3600" b="1" dirty="0">
                <a:solidFill>
                  <a:srgbClr val="FF0000"/>
                </a:solidFill>
                <a:latin typeface="+mj-lt"/>
              </a:rPr>
              <a:t>3</a:t>
            </a:r>
          </a:p>
        </p:txBody>
      </p:sp>
      <p:pic>
        <p:nvPicPr>
          <p:cNvPr id="33796" name="Picture 2" descr="[image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39" t="3729" r="3831" b="5241"/>
          <a:stretch>
            <a:fillRect/>
          </a:stretch>
        </p:blipFill>
        <p:spPr bwMode="auto">
          <a:xfrm>
            <a:off x="4329113" y="1981200"/>
            <a:ext cx="4816475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1600"/>
          </a:xfrm>
          <a:solidFill>
            <a:srgbClr val="FFFF00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3600" b="1" u="sng" dirty="0">
                <a:solidFill>
                  <a:schemeClr val="accent2">
                    <a:lumMod val="75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Converting from general form to </a:t>
            </a:r>
            <a:r>
              <a:rPr lang="en-US" sz="3600" b="1" u="sng" dirty="0" err="1">
                <a:solidFill>
                  <a:schemeClr val="accent2">
                    <a:lumMod val="75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centre</a:t>
            </a:r>
            <a:r>
              <a:rPr lang="en-US" sz="3600" b="1" u="sng" dirty="0">
                <a:solidFill>
                  <a:schemeClr val="accent2">
                    <a:lumMod val="75000"/>
                  </a:schemeClr>
                </a:solidFill>
                <a:ea typeface="Arial Unicode MS" pitchFamily="34" charset="-128"/>
                <a:cs typeface="Arial Unicode MS" pitchFamily="34" charset="-128"/>
              </a:rPr>
              <a:t>-radius form</a:t>
            </a:r>
            <a:endParaRPr lang="en-US" sz="3600" b="1" dirty="0"/>
          </a:p>
        </p:txBody>
      </p:sp>
      <p:sp>
        <p:nvSpPr>
          <p:cNvPr id="34819" name="Content Placeholder 1"/>
          <p:cNvSpPr>
            <a:spLocks noGrp="1"/>
          </p:cNvSpPr>
          <p:nvPr>
            <p:ph idx="1"/>
          </p:nvPr>
        </p:nvSpPr>
        <p:spPr>
          <a:xfrm>
            <a:off x="304800" y="1646238"/>
            <a:ext cx="8610600" cy="4983162"/>
          </a:xfrm>
        </p:spPr>
        <p:txBody>
          <a:bodyPr/>
          <a:lstStyle/>
          <a:p>
            <a:pPr marL="514350" indent="-514350" eaLnBrk="1" hangingPunct="1">
              <a:buFont typeface="Century Gothic" panose="020B0502020202020204" pitchFamily="34" charset="0"/>
              <a:buAutoNum type="arabicPeriod"/>
            </a:pPr>
            <a:r>
              <a:rPr lang="en-US" altLang="en-US" sz="3600" b="1"/>
              <a:t>Move the x terms together and the y terms together.</a:t>
            </a:r>
          </a:p>
          <a:p>
            <a:pPr marL="514350" indent="-514350" eaLnBrk="1" hangingPunct="1">
              <a:buFont typeface="Century Gothic" panose="020B0502020202020204" pitchFamily="34" charset="0"/>
              <a:buAutoNum type="arabicPeriod"/>
            </a:pPr>
            <a:r>
              <a:rPr lang="en-US" altLang="en-US" sz="3600" b="1"/>
              <a:t>Move C  to the other side.</a:t>
            </a:r>
          </a:p>
          <a:p>
            <a:pPr marL="514350" indent="-514350" eaLnBrk="1" hangingPunct="1">
              <a:buFont typeface="Century Gothic" panose="020B0502020202020204" pitchFamily="34" charset="0"/>
              <a:buAutoNum type="arabicPeriod"/>
            </a:pPr>
            <a:r>
              <a:rPr lang="en-US" altLang="en-US" sz="3600" b="1"/>
              <a:t>Complete the square (as needed) for x.</a:t>
            </a:r>
          </a:p>
          <a:p>
            <a:pPr marL="514350" indent="-514350" eaLnBrk="1" hangingPunct="1">
              <a:buFont typeface="Century Gothic" panose="020B0502020202020204" pitchFamily="34" charset="0"/>
              <a:buAutoNum type="arabicPeriod"/>
            </a:pPr>
            <a:r>
              <a:rPr lang="en-US" altLang="en-US" sz="3600" b="1"/>
              <a:t>Complete the square(as needed) for y.</a:t>
            </a:r>
          </a:p>
          <a:p>
            <a:pPr marL="514350" indent="-514350" eaLnBrk="1" hangingPunct="1">
              <a:buFont typeface="Century Gothic" panose="020B0502020202020204" pitchFamily="34" charset="0"/>
              <a:buAutoNum type="arabicPeriod"/>
            </a:pPr>
            <a:r>
              <a:rPr lang="en-US" altLang="en-US" sz="3600" b="1"/>
              <a:t>Factor the left &amp; simplify the right.</a:t>
            </a:r>
          </a:p>
          <a:p>
            <a:pPr marL="514350" indent="-514350" eaLnBrk="1" hangingPunct="1">
              <a:buFont typeface="Century Gothic" panose="020B0502020202020204" pitchFamily="34" charset="0"/>
              <a:buAutoNum type="arabicPeriod"/>
            </a:pPr>
            <a:endParaRPr lang="en-US" altLang="en-US" sz="3600" b="1"/>
          </a:p>
        </p:txBody>
      </p:sp>
    </p:spTree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32" name="Object 3"/>
          <p:cNvGraphicFramePr>
            <a:graphicFrameLocks noChangeAspect="1"/>
          </p:cNvGraphicFramePr>
          <p:nvPr/>
        </p:nvGraphicFramePr>
        <p:xfrm>
          <a:off x="1400175" y="2133600"/>
          <a:ext cx="521493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422400" imgH="228600" progId="Equation.DSMT4">
                  <p:embed/>
                </p:oleObj>
              </mc:Choice>
              <mc:Fallback>
                <p:oleObj name="Equation" r:id="rId2" imgW="1422400" imgH="228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0175" y="2133600"/>
                        <a:ext cx="5214938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3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8991600" cy="1341438"/>
          </a:xfrm>
        </p:spPr>
        <p:txBody>
          <a:bodyPr/>
          <a:lstStyle/>
          <a:p>
            <a:pPr algn="l" eaLnBrk="1" hangingPunct="1"/>
            <a:r>
              <a:rPr lang="en-US" altLang="en-US" sz="3200" dirty="0"/>
              <a:t>8. Write the </a:t>
            </a:r>
            <a:r>
              <a:rPr lang="en-US" altLang="en-US" sz="3200" b="1" dirty="0" err="1"/>
              <a:t>centre</a:t>
            </a:r>
            <a:r>
              <a:rPr lang="en-US" altLang="en-US" sz="3200" b="1" dirty="0"/>
              <a:t>-radius</a:t>
            </a:r>
            <a:r>
              <a:rPr lang="en-US" altLang="en-US" sz="3200" dirty="0"/>
              <a:t> equation of the circle.  State the center &amp; radius.</a:t>
            </a:r>
          </a:p>
        </p:txBody>
      </p:sp>
      <p:graphicFrame>
        <p:nvGraphicFramePr>
          <p:cNvPr id="35844" name="Object 2"/>
          <p:cNvGraphicFramePr>
            <a:graphicFrameLocks noChangeAspect="1"/>
          </p:cNvGraphicFramePr>
          <p:nvPr/>
        </p:nvGraphicFramePr>
        <p:xfrm>
          <a:off x="1685925" y="1295400"/>
          <a:ext cx="5314950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193800" imgH="228600" progId="Equation.DSMT4">
                  <p:embed/>
                </p:oleObj>
              </mc:Choice>
              <mc:Fallback>
                <p:oleObj name="Equation" r:id="rId4" imgW="1193800" imgH="2286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5925" y="1295400"/>
                        <a:ext cx="5314950" cy="94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2" name="Text Box 7"/>
          <p:cNvSpPr txBox="1">
            <a:spLocks noChangeArrowheads="1"/>
          </p:cNvSpPr>
          <p:nvPr/>
        </p:nvSpPr>
        <p:spPr bwMode="auto">
          <a:xfrm>
            <a:off x="5546725" y="36179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>
              <a:latin typeface="+mj-lt"/>
            </a:endParaRP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990600" y="5562600"/>
            <a:ext cx="7086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4000" b="1" dirty="0">
                <a:solidFill>
                  <a:srgbClr val="FF0000"/>
                </a:solidFill>
                <a:latin typeface="+mj-lt"/>
              </a:rPr>
              <a:t>Center:  (4, 0)   radius:  3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066800" y="4005263"/>
          <a:ext cx="5757863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016000" imgH="228600" progId="Equation.DSMT4">
                  <p:embed/>
                </p:oleObj>
              </mc:Choice>
              <mc:Fallback>
                <p:oleObj name="Equation" r:id="rId6" imgW="1016000" imgH="2286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005263"/>
                        <a:ext cx="5757863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447800" y="3043238"/>
          <a:ext cx="6040438" cy="77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778000" imgH="228600" progId="Equation.DSMT4">
                  <p:embed/>
                </p:oleObj>
              </mc:Choice>
              <mc:Fallback>
                <p:oleObj name="Equation" r:id="rId8" imgW="177800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043238"/>
                        <a:ext cx="6040438" cy="776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32" name="Object 3"/>
          <p:cNvGraphicFramePr>
            <a:graphicFrameLocks noChangeAspect="1"/>
          </p:cNvGraphicFramePr>
          <p:nvPr/>
        </p:nvGraphicFramePr>
        <p:xfrm>
          <a:off x="509588" y="2100263"/>
          <a:ext cx="7262812" cy="1023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981200" imgH="279400" progId="Equation.DSMT4">
                  <p:embed/>
                </p:oleObj>
              </mc:Choice>
              <mc:Fallback>
                <p:oleObj name="Equation" r:id="rId2" imgW="1981200" imgH="2794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100263"/>
                        <a:ext cx="7262812" cy="1023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67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8991600" cy="1341438"/>
          </a:xfrm>
        </p:spPr>
        <p:txBody>
          <a:bodyPr/>
          <a:lstStyle/>
          <a:p>
            <a:pPr algn="l" eaLnBrk="1" hangingPunct="1"/>
            <a:r>
              <a:rPr lang="en-US" altLang="en-US" sz="3200" dirty="0"/>
              <a:t>9. Write the </a:t>
            </a:r>
            <a:r>
              <a:rPr lang="en-US" altLang="en-US" sz="3200" b="1" dirty="0" err="1"/>
              <a:t>centre</a:t>
            </a:r>
            <a:r>
              <a:rPr lang="en-US" altLang="en-US" sz="3200" b="1" dirty="0"/>
              <a:t>-radius</a:t>
            </a:r>
            <a:r>
              <a:rPr lang="en-US" altLang="en-US" sz="3200" dirty="0"/>
              <a:t> equation of the circle.  State the center &amp; radius.</a:t>
            </a:r>
          </a:p>
        </p:txBody>
      </p:sp>
      <p:graphicFrame>
        <p:nvGraphicFramePr>
          <p:cNvPr id="36868" name="Object 2"/>
          <p:cNvGraphicFramePr>
            <a:graphicFrameLocks noChangeAspect="1"/>
          </p:cNvGraphicFramePr>
          <p:nvPr/>
        </p:nvGraphicFramePr>
        <p:xfrm>
          <a:off x="893763" y="1295400"/>
          <a:ext cx="6899275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549400" imgH="228600" progId="Equation.DSMT4">
                  <p:embed/>
                </p:oleObj>
              </mc:Choice>
              <mc:Fallback>
                <p:oleObj name="Equation" r:id="rId4" imgW="1549400" imgH="2286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3763" y="1295400"/>
                        <a:ext cx="6899275" cy="94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2" name="Text Box 7"/>
          <p:cNvSpPr txBox="1">
            <a:spLocks noChangeArrowheads="1"/>
          </p:cNvSpPr>
          <p:nvPr/>
        </p:nvSpPr>
        <p:spPr bwMode="auto">
          <a:xfrm>
            <a:off x="5546725" y="36179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>
              <a:latin typeface="+mj-lt"/>
            </a:endParaRP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990600" y="5562600"/>
            <a:ext cx="7086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4000" b="1" dirty="0">
                <a:solidFill>
                  <a:srgbClr val="FF0000"/>
                </a:solidFill>
                <a:latin typeface="+mj-lt"/>
              </a:rPr>
              <a:t>Center:  (-2, 3)   radius:  4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381000" y="3802063"/>
          <a:ext cx="7989888" cy="158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409700" imgH="279400" progId="Equation.DSMT4">
                  <p:embed/>
                </p:oleObj>
              </mc:Choice>
              <mc:Fallback>
                <p:oleObj name="Equation" r:id="rId6" imgW="1409700" imgH="2794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802063"/>
                        <a:ext cx="7989888" cy="1582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55613" y="3013075"/>
          <a:ext cx="8024812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362200" imgH="279400" progId="Equation.DSMT4">
                  <p:embed/>
                </p:oleObj>
              </mc:Choice>
              <mc:Fallback>
                <p:oleObj name="Equation" r:id="rId8" imgW="2362200" imgH="279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613" y="3013075"/>
                        <a:ext cx="8024812" cy="94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32" name="Object 3"/>
          <p:cNvGraphicFramePr>
            <a:graphicFrameLocks noChangeAspect="1"/>
          </p:cNvGraphicFramePr>
          <p:nvPr/>
        </p:nvGraphicFramePr>
        <p:xfrm>
          <a:off x="277813" y="2651125"/>
          <a:ext cx="7727950" cy="1023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108200" imgH="279400" progId="Equation.DSMT4">
                  <p:embed/>
                </p:oleObj>
              </mc:Choice>
              <mc:Fallback>
                <p:oleObj name="Equation" r:id="rId2" imgW="2108200" imgH="2794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813" y="2651125"/>
                        <a:ext cx="7727950" cy="1023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1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8991600" cy="1341438"/>
          </a:xfrm>
        </p:spPr>
        <p:txBody>
          <a:bodyPr/>
          <a:lstStyle/>
          <a:p>
            <a:pPr algn="l" eaLnBrk="1" hangingPunct="1"/>
            <a:r>
              <a:rPr lang="en-US" altLang="en-US" sz="3200" dirty="0"/>
              <a:t>10. Write the </a:t>
            </a:r>
            <a:r>
              <a:rPr lang="en-US" altLang="en-US" sz="3200" b="1" dirty="0" err="1"/>
              <a:t>centre</a:t>
            </a:r>
            <a:r>
              <a:rPr lang="en-US" altLang="en-US" sz="3200" b="1" dirty="0"/>
              <a:t>-radius</a:t>
            </a:r>
            <a:r>
              <a:rPr lang="en-US" altLang="en-US" sz="3200" dirty="0"/>
              <a:t> equation of the circle.  State the center &amp; radius.</a:t>
            </a:r>
          </a:p>
        </p:txBody>
      </p:sp>
      <p:graphicFrame>
        <p:nvGraphicFramePr>
          <p:cNvPr id="37892" name="Object 2"/>
          <p:cNvGraphicFramePr>
            <a:graphicFrameLocks noChangeAspect="1"/>
          </p:cNvGraphicFramePr>
          <p:nvPr/>
        </p:nvGraphicFramePr>
        <p:xfrm>
          <a:off x="228600" y="1143000"/>
          <a:ext cx="8256588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854200" imgH="228600" progId="Equation.DSMT4">
                  <p:embed/>
                </p:oleObj>
              </mc:Choice>
              <mc:Fallback>
                <p:oleObj name="Equation" r:id="rId4" imgW="1854200" imgH="2286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143000"/>
                        <a:ext cx="8256588" cy="94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2" name="Text Box 7"/>
          <p:cNvSpPr txBox="1">
            <a:spLocks noChangeArrowheads="1"/>
          </p:cNvSpPr>
          <p:nvPr/>
        </p:nvSpPr>
        <p:spPr bwMode="auto">
          <a:xfrm>
            <a:off x="5546725" y="36179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>
              <a:latin typeface="+mj-lt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20650" y="4360863"/>
          <a:ext cx="7843838" cy="158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384300" imgH="279400" progId="Equation.DSMT4">
                  <p:embed/>
                </p:oleObj>
              </mc:Choice>
              <mc:Fallback>
                <p:oleObj name="Equation" r:id="rId6" imgW="1384300" imgH="2794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650" y="4360863"/>
                        <a:ext cx="7843838" cy="1582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54000" y="3641725"/>
          <a:ext cx="8432800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705100" imgH="279400" progId="Equation.DSMT4">
                  <p:embed/>
                </p:oleObj>
              </mc:Choice>
              <mc:Fallback>
                <p:oleObj name="Equation" r:id="rId8" imgW="2705100" imgH="279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000" y="3641725"/>
                        <a:ext cx="8432800" cy="871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765175" y="1870075"/>
          <a:ext cx="7181850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612900" imgH="228600" progId="Equation.DSMT4">
                  <p:embed/>
                </p:oleObj>
              </mc:Choice>
              <mc:Fallback>
                <p:oleObj name="Equation" r:id="rId10" imgW="1612900" imgH="228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5175" y="1870075"/>
                        <a:ext cx="7181850" cy="94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777875" y="5945188"/>
          <a:ext cx="7218363" cy="836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082800" imgH="241300" progId="Equation.DSMT4">
                  <p:embed/>
                </p:oleObj>
              </mc:Choice>
              <mc:Fallback>
                <p:oleObj name="Equation" r:id="rId12" imgW="2082800" imgH="2413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875" y="5945188"/>
                        <a:ext cx="7218363" cy="836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8991600" cy="1341438"/>
          </a:xfrm>
        </p:spPr>
        <p:txBody>
          <a:bodyPr/>
          <a:lstStyle/>
          <a:p>
            <a:pPr algn="l" eaLnBrk="1" hangingPunct="1"/>
            <a:r>
              <a:rPr lang="en-US" altLang="en-US" sz="3200" dirty="0"/>
              <a:t>11. Write the </a:t>
            </a:r>
            <a:r>
              <a:rPr lang="en-US" altLang="en-US" sz="3200" b="1" dirty="0"/>
              <a:t>general </a:t>
            </a:r>
            <a:r>
              <a:rPr lang="en-US" altLang="en-US" sz="3200" dirty="0"/>
              <a:t>form of the equation of the circle given in </a:t>
            </a:r>
            <a:r>
              <a:rPr lang="en-US" altLang="en-US" sz="3200" dirty="0" err="1"/>
              <a:t>centre</a:t>
            </a:r>
            <a:r>
              <a:rPr lang="en-US" altLang="en-US" sz="3200" dirty="0"/>
              <a:t>-radius form.</a:t>
            </a:r>
          </a:p>
        </p:txBody>
      </p:sp>
      <p:sp>
        <p:nvSpPr>
          <p:cNvPr id="16392" name="Text Box 7"/>
          <p:cNvSpPr txBox="1">
            <a:spLocks noChangeArrowheads="1"/>
          </p:cNvSpPr>
          <p:nvPr/>
        </p:nvSpPr>
        <p:spPr bwMode="auto">
          <a:xfrm>
            <a:off x="5546725" y="36179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>
              <a:latin typeface="+mj-lt"/>
            </a:endParaRPr>
          </a:p>
        </p:txBody>
      </p:sp>
      <p:graphicFrame>
        <p:nvGraphicFramePr>
          <p:cNvPr id="38916" name="Object 2"/>
          <p:cNvGraphicFramePr>
            <a:graphicFrameLocks noChangeAspect="1"/>
          </p:cNvGraphicFramePr>
          <p:nvPr/>
        </p:nvGraphicFramePr>
        <p:xfrm>
          <a:off x="1066800" y="1219200"/>
          <a:ext cx="6880225" cy="130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473200" imgH="279400" progId="Equation.DSMT4">
                  <p:embed/>
                </p:oleObj>
              </mc:Choice>
              <mc:Fallback>
                <p:oleObj name="Equation" r:id="rId2" imgW="1473200" imgH="2794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219200"/>
                        <a:ext cx="6880225" cy="1304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55600" y="2647950"/>
          <a:ext cx="7918450" cy="944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917700" imgH="228600" progId="Equation.DSMT4">
                  <p:embed/>
                </p:oleObj>
              </mc:Choice>
              <mc:Fallback>
                <p:oleObj name="Equation" r:id="rId4" imgW="1917700" imgH="2286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600" y="2647950"/>
                        <a:ext cx="7918450" cy="944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61913" y="3657600"/>
          <a:ext cx="8810625" cy="944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133600" imgH="228600" progId="Equation.DSMT4">
                  <p:embed/>
                </p:oleObj>
              </mc:Choice>
              <mc:Fallback>
                <p:oleObj name="Equation" r:id="rId6" imgW="2133600" imgH="2286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13" y="3657600"/>
                        <a:ext cx="8810625" cy="944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914400" y="4953000"/>
          <a:ext cx="7464425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600200" imgH="228600" progId="Equation.DSMT4">
                  <p:embed/>
                </p:oleObj>
              </mc:Choice>
              <mc:Fallback>
                <p:oleObj name="Equation" r:id="rId8" imgW="1600200" imgH="2286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953000"/>
                        <a:ext cx="7464425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77874"/>
          </a:xfrm>
        </p:spPr>
        <p:txBody>
          <a:bodyPr/>
          <a:lstStyle/>
          <a:p>
            <a:r>
              <a:rPr lang="en-AU" b="1" dirty="0">
                <a:solidFill>
                  <a:srgbClr val="3333FF"/>
                </a:solidFill>
              </a:rPr>
              <a:t>Semicircles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4587" y="1403684"/>
            <a:ext cx="3886200" cy="1415716"/>
          </a:xfrm>
        </p:spPr>
        <p:txBody>
          <a:bodyPr/>
          <a:lstStyle/>
          <a:p>
            <a:r>
              <a:rPr lang="en-AU" dirty="0"/>
              <a:t>Given the equation of a circle, we make y the subject.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525963"/>
          </a:xfrm>
        </p:spPr>
        <p:txBody>
          <a:bodyPr/>
          <a:lstStyle/>
          <a:p>
            <a:r>
              <a:rPr lang="en-AU" dirty="0"/>
              <a:t>Example: Write down the equation of the upper and lower semicircle, given 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1312140"/>
              </p:ext>
            </p:extLst>
          </p:nvPr>
        </p:nvGraphicFramePr>
        <p:xfrm>
          <a:off x="5105400" y="3101181"/>
          <a:ext cx="23114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90360" imgH="228600" progId="Equation.DSMT4">
                  <p:embed/>
                </p:oleObj>
              </mc:Choice>
              <mc:Fallback>
                <p:oleObj name="Equation" r:id="rId2" imgW="9903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105400" y="3101181"/>
                        <a:ext cx="231140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38200" y="4343400"/>
            <a:ext cx="7467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Therefore the equation of the upper semicircle is</a:t>
            </a:r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r>
              <a:rPr lang="en-AU" dirty="0"/>
              <a:t>And the equation of the lower semicircle is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5905866"/>
              </p:ext>
            </p:extLst>
          </p:nvPr>
        </p:nvGraphicFramePr>
        <p:xfrm>
          <a:off x="838200" y="2694447"/>
          <a:ext cx="2743200" cy="12945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130040" imgH="533160" progId="Equation.DSMT4">
                  <p:embed/>
                </p:oleObj>
              </mc:Choice>
              <mc:Fallback>
                <p:oleObj name="Equation" r:id="rId4" imgW="1130040" imgH="533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38200" y="2694447"/>
                        <a:ext cx="2743200" cy="12945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9142106"/>
              </p:ext>
            </p:extLst>
          </p:nvPr>
        </p:nvGraphicFramePr>
        <p:xfrm>
          <a:off x="950337" y="4798742"/>
          <a:ext cx="1792863" cy="48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041120" imgH="279360" progId="Equation.DSMT4">
                  <p:embed/>
                </p:oleObj>
              </mc:Choice>
              <mc:Fallback>
                <p:oleObj name="Equation" r:id="rId6" imgW="104112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50337" y="4798742"/>
                        <a:ext cx="1792863" cy="481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0838033"/>
              </p:ext>
            </p:extLst>
          </p:nvPr>
        </p:nvGraphicFramePr>
        <p:xfrm>
          <a:off x="863600" y="5948363"/>
          <a:ext cx="1968500" cy="48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143000" imgH="279360" progId="Equation.DSMT4">
                  <p:embed/>
                </p:oleObj>
              </mc:Choice>
              <mc:Fallback>
                <p:oleObj name="Equation" r:id="rId8" imgW="114300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63600" y="5948363"/>
                        <a:ext cx="1968500" cy="481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771671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28600"/>
            <a:ext cx="4629150" cy="34861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4850" y="3371850"/>
            <a:ext cx="4629150" cy="348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225772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>
            <a:extLst>
              <a:ext uri="{FF2B5EF4-FFF2-40B4-BE49-F238E27FC236}">
                <a16:creationId xmlns:a16="http://schemas.microsoft.com/office/drawing/2014/main" id="{561EEBFA-A123-7A1D-57E0-DD618030B7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0"/>
            <a:ext cx="8583613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60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60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60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60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60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A </a:t>
            </a:r>
            <a:r>
              <a:rPr lang="en-US" altLang="en-US" b="1" i="1" u="sng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circle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 is the set of points </a:t>
            </a:r>
          </a:p>
          <a:p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in a plane which are equal</a:t>
            </a:r>
          </a:p>
          <a:p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distance from  the </a:t>
            </a:r>
            <a:r>
              <a:rPr lang="en-US" altLang="en-US" i="1" u="sng">
                <a:effectLst>
                  <a:outerShdw blurRad="38100" dist="38100" dir="2700000" algn="tl">
                    <a:srgbClr val="000000"/>
                  </a:outerShdw>
                </a:effectLst>
              </a:rPr>
              <a:t>center</a:t>
            </a: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  <p:sp>
        <p:nvSpPr>
          <p:cNvPr id="4101" name="Oval 5">
            <a:extLst>
              <a:ext uri="{FF2B5EF4-FFF2-40B4-BE49-F238E27FC236}">
                <a16:creationId xmlns:a16="http://schemas.microsoft.com/office/drawing/2014/main" id="{A6A5FF7B-B2D8-DD91-AD2F-1869CC2116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47244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4102" name="Line 6">
            <a:extLst>
              <a:ext uri="{FF2B5EF4-FFF2-40B4-BE49-F238E27FC236}">
                <a16:creationId xmlns:a16="http://schemas.microsoft.com/office/drawing/2014/main" id="{97005C7A-7ECE-B171-2640-E74863AD60D5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4800600"/>
            <a:ext cx="1524000" cy="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4107" name="Line 11">
            <a:extLst>
              <a:ext uri="{FF2B5EF4-FFF2-40B4-BE49-F238E27FC236}">
                <a16:creationId xmlns:a16="http://schemas.microsoft.com/office/drawing/2014/main" id="{67FF04B2-26A4-DDE8-67E4-4AC739113DAC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4876800"/>
            <a:ext cx="1371600" cy="53340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4108" name="Line 12">
            <a:extLst>
              <a:ext uri="{FF2B5EF4-FFF2-40B4-BE49-F238E27FC236}">
                <a16:creationId xmlns:a16="http://schemas.microsoft.com/office/drawing/2014/main" id="{132E30E2-F9F4-D980-33AE-195FE943127B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4953000"/>
            <a:ext cx="990600" cy="99060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4109" name="Line 13">
            <a:extLst>
              <a:ext uri="{FF2B5EF4-FFF2-40B4-BE49-F238E27FC236}">
                <a16:creationId xmlns:a16="http://schemas.microsoft.com/office/drawing/2014/main" id="{455438F4-5602-1C59-0FBC-644068F56AC0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5029200"/>
            <a:ext cx="304800" cy="137160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4110" name="Line 14">
            <a:extLst>
              <a:ext uri="{FF2B5EF4-FFF2-40B4-BE49-F238E27FC236}">
                <a16:creationId xmlns:a16="http://schemas.microsoft.com/office/drawing/2014/main" id="{9A3F3B9C-C813-4F53-4054-6BFB803DA7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48000" y="4953000"/>
            <a:ext cx="762000" cy="121920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4111" name="Line 15">
            <a:extLst>
              <a:ext uri="{FF2B5EF4-FFF2-40B4-BE49-F238E27FC236}">
                <a16:creationId xmlns:a16="http://schemas.microsoft.com/office/drawing/2014/main" id="{720F4440-FBD3-BDBF-4F08-903E7C2D937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38400" y="4876800"/>
            <a:ext cx="1371600" cy="60960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4112" name="Line 16">
            <a:extLst>
              <a:ext uri="{FF2B5EF4-FFF2-40B4-BE49-F238E27FC236}">
                <a16:creationId xmlns:a16="http://schemas.microsoft.com/office/drawing/2014/main" id="{89396B63-8021-D2F4-538C-D22E54CD8F19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4800600"/>
            <a:ext cx="1524000" cy="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4113" name="Line 17">
            <a:extLst>
              <a:ext uri="{FF2B5EF4-FFF2-40B4-BE49-F238E27FC236}">
                <a16:creationId xmlns:a16="http://schemas.microsoft.com/office/drawing/2014/main" id="{B7A82BC5-0F19-82D3-B945-73B4E76E0F8F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4114800"/>
            <a:ext cx="1295400" cy="60960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4114" name="Line 18">
            <a:extLst>
              <a:ext uri="{FF2B5EF4-FFF2-40B4-BE49-F238E27FC236}">
                <a16:creationId xmlns:a16="http://schemas.microsoft.com/office/drawing/2014/main" id="{E8FD7D7C-DA19-9FC8-86FD-58E0FD93666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733800" y="3276600"/>
            <a:ext cx="152400" cy="144780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4115" name="Line 19">
            <a:extLst>
              <a:ext uri="{FF2B5EF4-FFF2-40B4-BE49-F238E27FC236}">
                <a16:creationId xmlns:a16="http://schemas.microsoft.com/office/drawing/2014/main" id="{21702B31-FAF5-D505-7DB4-49725CF2EBE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62400" y="3505200"/>
            <a:ext cx="990600" cy="121920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4116" name="Oval 20">
            <a:extLst>
              <a:ext uri="{FF2B5EF4-FFF2-40B4-BE49-F238E27FC236}">
                <a16:creationId xmlns:a16="http://schemas.microsoft.com/office/drawing/2014/main" id="{99FD9FDE-2FD3-A1A9-5BA6-AA17D0860C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200400"/>
            <a:ext cx="3429000" cy="32766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 animBg="1"/>
      <p:bldP spid="41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57188" y="-7938"/>
            <a:ext cx="80772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 b="1" u="sng" dirty="0">
                <a:solidFill>
                  <a:schemeClr val="accent2">
                    <a:lumMod val="60000"/>
                    <a:lumOff val="40000"/>
                  </a:schemeClr>
                </a:solidFill>
                <a:latin typeface="Century Gothic" pitchFamily="34" charset="0"/>
              </a:rPr>
              <a:t>Centre-radius form of a circle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4000" b="1" dirty="0">
                <a:latin typeface="Century Gothic" pitchFamily="34" charset="0"/>
              </a:rPr>
              <a:t>Center is at (h, k)</a:t>
            </a:r>
          </a:p>
        </p:txBody>
      </p:sp>
      <p:grpSp>
        <p:nvGrpSpPr>
          <p:cNvPr id="25603" name="Group 2"/>
          <p:cNvGrpSpPr>
            <a:grpSpLocks/>
          </p:cNvGrpSpPr>
          <p:nvPr/>
        </p:nvGrpSpPr>
        <p:grpSpPr bwMode="auto">
          <a:xfrm>
            <a:off x="533400" y="3657600"/>
            <a:ext cx="2590800" cy="2438400"/>
            <a:chOff x="381000" y="2628900"/>
            <a:chExt cx="3733800" cy="3429000"/>
          </a:xfrm>
        </p:grpSpPr>
        <p:sp>
          <p:nvSpPr>
            <p:cNvPr id="25606" name="Oval 6"/>
            <p:cNvSpPr>
              <a:spLocks noChangeArrowheads="1"/>
            </p:cNvSpPr>
            <p:nvPr/>
          </p:nvSpPr>
          <p:spPr bwMode="auto">
            <a:xfrm>
              <a:off x="381000" y="2628900"/>
              <a:ext cx="3733800" cy="3429000"/>
            </a:xfrm>
            <a:prstGeom prst="ellipse">
              <a:avLst/>
            </a:prstGeom>
            <a:solidFill>
              <a:srgbClr val="00FFFF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 dirty="0">
                <a:latin typeface="Arial" panose="020B0604020202020204" pitchFamily="34" charset="0"/>
              </a:endParaRPr>
            </a:p>
          </p:txBody>
        </p:sp>
        <p:sp>
          <p:nvSpPr>
            <p:cNvPr id="25607" name="Oval 7"/>
            <p:cNvSpPr>
              <a:spLocks noChangeArrowheads="1"/>
            </p:cNvSpPr>
            <p:nvPr/>
          </p:nvSpPr>
          <p:spPr bwMode="auto">
            <a:xfrm>
              <a:off x="2133600" y="4343400"/>
              <a:ext cx="152400" cy="152400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entury Gothic" panose="020B0502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entury Gothic" panose="020B0502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entury Gothic" panose="020B0502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entury Gothic" panose="020B0502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entury Gothic" panose="020B0502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entury Gothic" panose="020B0502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entury Gothic" panose="020B0502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entury Gothic" panose="020B0502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entury Gothic" panose="020B0502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25608" name="Line 9"/>
            <p:cNvSpPr>
              <a:spLocks noChangeShapeType="1"/>
            </p:cNvSpPr>
            <p:nvPr/>
          </p:nvSpPr>
          <p:spPr bwMode="auto">
            <a:xfrm>
              <a:off x="2209800" y="4419600"/>
              <a:ext cx="1219200" cy="1295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graphicFrame>
        <p:nvGraphicFramePr>
          <p:cNvPr id="25604" name="Object 1"/>
          <p:cNvGraphicFramePr>
            <a:graphicFrameLocks noChangeAspect="1"/>
          </p:cNvGraphicFramePr>
          <p:nvPr/>
        </p:nvGraphicFramePr>
        <p:xfrm>
          <a:off x="746125" y="1917700"/>
          <a:ext cx="7102475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459866" imgH="279279" progId="Equation.DSMT4">
                  <p:embed/>
                </p:oleObj>
              </mc:Choice>
              <mc:Fallback>
                <p:oleObj name="Equation" r:id="rId2" imgW="1459866" imgH="279279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125" y="1917700"/>
                        <a:ext cx="7102475" cy="1358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5" name="TextBox 3"/>
          <p:cNvSpPr txBox="1">
            <a:spLocks noChangeArrowheads="1"/>
          </p:cNvSpPr>
          <p:nvPr/>
        </p:nvSpPr>
        <p:spPr bwMode="auto">
          <a:xfrm>
            <a:off x="3505200" y="3534927"/>
            <a:ext cx="5257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i="1" dirty="0"/>
              <a:t>r is the radius of the circle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185123" y="5004584"/>
            <a:ext cx="495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/>
              <a:t>r</a:t>
            </a:r>
          </a:p>
          <a:p>
            <a:endParaRPr lang="en-AU" dirty="0"/>
          </a:p>
        </p:txBody>
      </p:sp>
      <p:sp>
        <p:nvSpPr>
          <p:cNvPr id="3" name="TextBox 2"/>
          <p:cNvSpPr txBox="1"/>
          <p:nvPr/>
        </p:nvSpPr>
        <p:spPr>
          <a:xfrm>
            <a:off x="1223579" y="4448294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/>
              <a:t>(</a:t>
            </a:r>
            <a:r>
              <a:rPr lang="en-AU" b="1" dirty="0" err="1"/>
              <a:t>h,k</a:t>
            </a:r>
            <a:r>
              <a:rPr lang="en-AU" b="1" dirty="0"/>
              <a:t>)</a:t>
            </a:r>
          </a:p>
        </p:txBody>
      </p:sp>
    </p:spTree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3"/>
          <p:cNvSpPr txBox="1">
            <a:spLocks noChangeArrowheads="1"/>
          </p:cNvSpPr>
          <p:nvPr/>
        </p:nvSpPr>
        <p:spPr bwMode="auto">
          <a:xfrm>
            <a:off x="381000" y="1524000"/>
            <a:ext cx="8610600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i="1" dirty="0"/>
              <a:t>Expand the brackets and make the RHS equal to 0.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4000" i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i="1" dirty="0"/>
              <a:t>Every term is on the left side, equal to 0.</a:t>
            </a:r>
          </a:p>
        </p:txBody>
      </p:sp>
      <p:graphicFrame>
        <p:nvGraphicFramePr>
          <p:cNvPr id="26627" name="Object 4"/>
          <p:cNvGraphicFramePr>
            <a:graphicFrameLocks noChangeAspect="1"/>
          </p:cNvGraphicFramePr>
          <p:nvPr/>
        </p:nvGraphicFramePr>
        <p:xfrm>
          <a:off x="71438" y="5203825"/>
          <a:ext cx="8805862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298700" imgH="228600" progId="Equation.DSMT4">
                  <p:embed/>
                </p:oleObj>
              </mc:Choice>
              <mc:Fallback>
                <p:oleObj name="Equation" r:id="rId2" imgW="229870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8" y="5203825"/>
                        <a:ext cx="8805862" cy="81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295400"/>
          </a:xfrm>
          <a:solidFill>
            <a:srgbClr val="FFFF00"/>
          </a:solidFill>
        </p:spPr>
        <p:txBody>
          <a:bodyPr/>
          <a:lstStyle/>
          <a:p>
            <a:pPr eaLnBrk="1" hangingPunct="1">
              <a:defRPr/>
            </a:pPr>
            <a:r>
              <a:rPr lang="en-US" b="1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General Form of a Circle</a:t>
            </a:r>
            <a:endParaRPr lang="en-US" dirty="0"/>
          </a:p>
        </p:txBody>
      </p:sp>
    </p:spTree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3" descr="[image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95400"/>
            <a:ext cx="3429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Text Box 4"/>
          <p:cNvSpPr txBox="1">
            <a:spLocks noChangeArrowheads="1"/>
          </p:cNvSpPr>
          <p:nvPr/>
        </p:nvSpPr>
        <p:spPr bwMode="auto">
          <a:xfrm>
            <a:off x="0" y="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/>
              <a:t>EX 1  Write an equation of a circle with center (3, -2) and a radius of 4.</a:t>
            </a:r>
          </a:p>
        </p:txBody>
      </p:sp>
      <p:graphicFrame>
        <p:nvGraphicFramePr>
          <p:cNvPr id="27652" name="Object 5"/>
          <p:cNvGraphicFramePr>
            <a:graphicFrameLocks noChangeAspect="1"/>
          </p:cNvGraphicFramePr>
          <p:nvPr/>
        </p:nvGraphicFramePr>
        <p:xfrm>
          <a:off x="3743325" y="1363663"/>
          <a:ext cx="48387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435100" imgH="279400" progId="Equation.DSMT4">
                  <p:embed/>
                </p:oleObj>
              </mc:Choice>
              <mc:Fallback>
                <p:oleObj name="Equation" r:id="rId3" imgW="1435100" imgH="279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3325" y="1363663"/>
                        <a:ext cx="4838700" cy="93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0" name="WordArt 6"/>
          <p:cNvSpPr>
            <a:spLocks noChangeArrowheads="1" noChangeShapeType="1" noTextEdit="1"/>
          </p:cNvSpPr>
          <p:nvPr/>
        </p:nvSpPr>
        <p:spPr bwMode="auto">
          <a:xfrm>
            <a:off x="1676400" y="990600"/>
            <a:ext cx="257175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A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Gill Sans Ultra Bold" panose="020B0A02020104020203" pitchFamily="34" charset="0"/>
              </a:rPr>
              <a:t>h</a:t>
            </a:r>
          </a:p>
        </p:txBody>
      </p:sp>
      <p:sp>
        <p:nvSpPr>
          <p:cNvPr id="6151" name="WordArt 7"/>
          <p:cNvSpPr>
            <a:spLocks noChangeArrowheads="1" noChangeShapeType="1" noTextEdit="1"/>
          </p:cNvSpPr>
          <p:nvPr/>
        </p:nvSpPr>
        <p:spPr bwMode="auto">
          <a:xfrm>
            <a:off x="2209800" y="990600"/>
            <a:ext cx="3048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A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Gill Sans Ultra Bold" panose="020B0A02020104020203" pitchFamily="34" charset="0"/>
              </a:rPr>
              <a:t>k</a:t>
            </a:r>
          </a:p>
        </p:txBody>
      </p:sp>
      <p:sp>
        <p:nvSpPr>
          <p:cNvPr id="6152" name="WordArt 8"/>
          <p:cNvSpPr>
            <a:spLocks noChangeArrowheads="1" noChangeShapeType="1" noTextEdit="1"/>
          </p:cNvSpPr>
          <p:nvPr/>
        </p:nvSpPr>
        <p:spPr bwMode="auto">
          <a:xfrm>
            <a:off x="5791200" y="990600"/>
            <a:ext cx="3048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A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Gill Sans Ultra Bold" panose="020B0A02020104020203" pitchFamily="34" charset="0"/>
              </a:rPr>
              <a:t>r</a:t>
            </a:r>
          </a:p>
        </p:txBody>
      </p:sp>
      <p:sp>
        <p:nvSpPr>
          <p:cNvPr id="27656" name="Oval 11"/>
          <p:cNvSpPr>
            <a:spLocks noChangeArrowheads="1"/>
          </p:cNvSpPr>
          <p:nvPr/>
        </p:nvSpPr>
        <p:spPr bwMode="auto">
          <a:xfrm>
            <a:off x="749300" y="2286000"/>
            <a:ext cx="1752600" cy="1676400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7657" name="Oval 12"/>
          <p:cNvSpPr>
            <a:spLocks noChangeArrowheads="1"/>
          </p:cNvSpPr>
          <p:nvPr/>
        </p:nvSpPr>
        <p:spPr bwMode="auto">
          <a:xfrm>
            <a:off x="1576388" y="3086100"/>
            <a:ext cx="74612" cy="74613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3290888" y="2609850"/>
          <a:ext cx="5610225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663700" imgH="304800" progId="Equation.DSMT4">
                  <p:embed/>
                </p:oleObj>
              </mc:Choice>
              <mc:Fallback>
                <p:oleObj name="Equation" r:id="rId5" imgW="1663700" imgH="3048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0888" y="2609850"/>
                        <a:ext cx="5610225" cy="102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381000" y="4419600"/>
          <a:ext cx="8458200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473200" imgH="279400" progId="Equation.DSMT4">
                  <p:embed/>
                </p:oleObj>
              </mc:Choice>
              <mc:Fallback>
                <p:oleObj name="Equation" r:id="rId7" imgW="1473200" imgH="2794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419600"/>
                        <a:ext cx="8458200" cy="160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 animBg="1"/>
      <p:bldP spid="6151" grpId="0" animBg="1"/>
      <p:bldP spid="615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3"/>
          <p:cNvSpPr txBox="1">
            <a:spLocks noChangeArrowheads="1"/>
          </p:cNvSpPr>
          <p:nvPr/>
        </p:nvSpPr>
        <p:spPr bwMode="auto">
          <a:xfrm>
            <a:off x="0" y="0"/>
            <a:ext cx="8915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/>
              <a:t>EX 2  Write an equation of a circle with center (-4, 0) and a </a:t>
            </a:r>
            <a:r>
              <a:rPr lang="en-US" altLang="en-US" b="1" i="1"/>
              <a:t>diameter</a:t>
            </a:r>
            <a:r>
              <a:rPr lang="en-US" altLang="en-US" b="1"/>
              <a:t> of 10.</a:t>
            </a:r>
          </a:p>
        </p:txBody>
      </p:sp>
      <p:sp>
        <p:nvSpPr>
          <p:cNvPr id="7173" name="WordArt 5"/>
          <p:cNvSpPr>
            <a:spLocks noChangeArrowheads="1" noChangeShapeType="1" noTextEdit="1"/>
          </p:cNvSpPr>
          <p:nvPr/>
        </p:nvSpPr>
        <p:spPr bwMode="auto">
          <a:xfrm>
            <a:off x="1676400" y="990600"/>
            <a:ext cx="257175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A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Gill Sans Ultra Bold" panose="020B0A02020104020203" pitchFamily="34" charset="0"/>
              </a:rPr>
              <a:t>h</a:t>
            </a:r>
          </a:p>
        </p:txBody>
      </p:sp>
      <p:sp>
        <p:nvSpPr>
          <p:cNvPr id="7174" name="WordArt 6"/>
          <p:cNvSpPr>
            <a:spLocks noChangeArrowheads="1" noChangeShapeType="1" noTextEdit="1"/>
          </p:cNvSpPr>
          <p:nvPr/>
        </p:nvSpPr>
        <p:spPr bwMode="auto">
          <a:xfrm>
            <a:off x="2209800" y="990600"/>
            <a:ext cx="3048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A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Gill Sans Ultra Bold" panose="020B0A02020104020203" pitchFamily="34" charset="0"/>
              </a:rPr>
              <a:t>k</a:t>
            </a:r>
          </a:p>
        </p:txBody>
      </p:sp>
      <p:sp>
        <p:nvSpPr>
          <p:cNvPr id="7175" name="WordArt 7"/>
          <p:cNvSpPr>
            <a:spLocks noChangeArrowheads="1" noChangeShapeType="1" noTextEdit="1"/>
          </p:cNvSpPr>
          <p:nvPr/>
        </p:nvSpPr>
        <p:spPr bwMode="auto">
          <a:xfrm>
            <a:off x="6400800" y="914400"/>
            <a:ext cx="5334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A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Gill Sans Ultra Bold" panose="020B0A02020104020203" pitchFamily="34" charset="0"/>
              </a:rPr>
              <a:t>2r</a:t>
            </a:r>
          </a:p>
        </p:txBody>
      </p:sp>
      <p:graphicFrame>
        <p:nvGraphicFramePr>
          <p:cNvPr id="28678" name="Object 1"/>
          <p:cNvGraphicFramePr>
            <a:graphicFrameLocks noChangeAspect="1"/>
          </p:cNvGraphicFramePr>
          <p:nvPr/>
        </p:nvGraphicFramePr>
        <p:xfrm>
          <a:off x="1447800" y="1371600"/>
          <a:ext cx="6276975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435100" imgH="279400" progId="Equation.DSMT4">
                  <p:embed/>
                </p:oleObj>
              </mc:Choice>
              <mc:Fallback>
                <p:oleObj name="Equation" r:id="rId2" imgW="1435100" imgH="2794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371600"/>
                        <a:ext cx="6276975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457200" y="2514600"/>
          <a:ext cx="827405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651000" imgH="304800" progId="Equation.DSMT4">
                  <p:embed/>
                </p:oleObj>
              </mc:Choice>
              <mc:Fallback>
                <p:oleObj name="Equation" r:id="rId4" imgW="1651000" imgH="3048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514600"/>
                        <a:ext cx="8274050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28600" y="3810000"/>
          <a:ext cx="8555038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117600" imgH="279400" progId="Equation.DSMT4">
                  <p:embed/>
                </p:oleObj>
              </mc:Choice>
              <mc:Fallback>
                <p:oleObj name="Equation" r:id="rId6" imgW="1117600" imgH="2794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810000"/>
                        <a:ext cx="8555038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 animBg="1"/>
      <p:bldP spid="7174" grpId="0" animBg="1"/>
      <p:bldP spid="717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3"/>
          <p:cNvSpPr txBox="1">
            <a:spLocks noChangeArrowheads="1"/>
          </p:cNvSpPr>
          <p:nvPr/>
        </p:nvSpPr>
        <p:spPr bwMode="auto">
          <a:xfrm>
            <a:off x="0" y="0"/>
            <a:ext cx="8915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/>
              <a:t>EX 3  Write an equation of a circle with center (2, -9) and a </a:t>
            </a:r>
            <a:r>
              <a:rPr lang="en-US" altLang="en-US" b="1" i="1"/>
              <a:t>radius of       </a:t>
            </a:r>
            <a:r>
              <a:rPr lang="en-US" altLang="en-US" b="1"/>
              <a:t>.</a:t>
            </a:r>
          </a:p>
        </p:txBody>
      </p:sp>
      <p:sp>
        <p:nvSpPr>
          <p:cNvPr id="7173" name="WordArt 5"/>
          <p:cNvSpPr>
            <a:spLocks noChangeArrowheads="1" noChangeShapeType="1" noTextEdit="1"/>
          </p:cNvSpPr>
          <p:nvPr/>
        </p:nvSpPr>
        <p:spPr bwMode="auto">
          <a:xfrm>
            <a:off x="1676400" y="990600"/>
            <a:ext cx="257175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A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Gill Sans Ultra Bold" panose="020B0A02020104020203" pitchFamily="34" charset="0"/>
              </a:rPr>
              <a:t>h</a:t>
            </a:r>
          </a:p>
        </p:txBody>
      </p:sp>
      <p:sp>
        <p:nvSpPr>
          <p:cNvPr id="7174" name="WordArt 6"/>
          <p:cNvSpPr>
            <a:spLocks noChangeArrowheads="1" noChangeShapeType="1" noTextEdit="1"/>
          </p:cNvSpPr>
          <p:nvPr/>
        </p:nvSpPr>
        <p:spPr bwMode="auto">
          <a:xfrm>
            <a:off x="2209800" y="990600"/>
            <a:ext cx="3048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A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Gill Sans Ultra Bold" panose="020B0A02020104020203" pitchFamily="34" charset="0"/>
              </a:rPr>
              <a:t>k</a:t>
            </a:r>
          </a:p>
        </p:txBody>
      </p:sp>
      <p:sp>
        <p:nvSpPr>
          <p:cNvPr id="7175" name="WordArt 7"/>
          <p:cNvSpPr>
            <a:spLocks noChangeArrowheads="1" noChangeShapeType="1" noTextEdit="1"/>
          </p:cNvSpPr>
          <p:nvPr/>
        </p:nvSpPr>
        <p:spPr bwMode="auto">
          <a:xfrm>
            <a:off x="6096000" y="1066800"/>
            <a:ext cx="3810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A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Gill Sans Ultra Bold" panose="020B0A02020104020203" pitchFamily="34" charset="0"/>
              </a:rPr>
              <a:t>r</a:t>
            </a:r>
          </a:p>
        </p:txBody>
      </p:sp>
      <p:graphicFrame>
        <p:nvGraphicFramePr>
          <p:cNvPr id="29702" name="Object 8"/>
          <p:cNvGraphicFramePr>
            <a:graphicFrameLocks noChangeAspect="1"/>
          </p:cNvGraphicFramePr>
          <p:nvPr/>
        </p:nvGraphicFramePr>
        <p:xfrm>
          <a:off x="4325938" y="2633663"/>
          <a:ext cx="492125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4151" imgH="215619" progId="Equation.3">
                  <p:embed/>
                </p:oleObj>
              </mc:Choice>
              <mc:Fallback>
                <p:oleObj name="Equation" r:id="rId2" imgW="114151" imgH="215619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5938" y="2633663"/>
                        <a:ext cx="492125" cy="92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3" name="Object 1"/>
          <p:cNvGraphicFramePr>
            <a:graphicFrameLocks noChangeAspect="1"/>
          </p:cNvGraphicFramePr>
          <p:nvPr/>
        </p:nvGraphicFramePr>
        <p:xfrm>
          <a:off x="5715000" y="449263"/>
          <a:ext cx="811213" cy="62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79279" imgH="215806" progId="Equation.DSMT4">
                  <p:embed/>
                </p:oleObj>
              </mc:Choice>
              <mc:Fallback>
                <p:oleObj name="Equation" r:id="rId4" imgW="279279" imgH="215806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449263"/>
                        <a:ext cx="811213" cy="627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082675" y="2667000"/>
          <a:ext cx="751205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841500" imgH="317500" progId="Equation.DSMT4">
                  <p:embed/>
                </p:oleObj>
              </mc:Choice>
              <mc:Fallback>
                <p:oleObj name="Equation" r:id="rId6" imgW="1841500" imgH="3175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2675" y="2667000"/>
                        <a:ext cx="7512050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5" name="Object 1"/>
          <p:cNvGraphicFramePr>
            <a:graphicFrameLocks noChangeAspect="1"/>
          </p:cNvGraphicFramePr>
          <p:nvPr/>
        </p:nvGraphicFramePr>
        <p:xfrm>
          <a:off x="1447800" y="1371600"/>
          <a:ext cx="6276975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435100" imgH="279400" progId="Equation.DSMT4">
                  <p:embed/>
                </p:oleObj>
              </mc:Choice>
              <mc:Fallback>
                <p:oleObj name="Equation" r:id="rId8" imgW="1435100" imgH="2794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371600"/>
                        <a:ext cx="6276975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04800" y="4267200"/>
          <a:ext cx="8705850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384300" imgH="279400" progId="Equation.DSMT4">
                  <p:embed/>
                </p:oleObj>
              </mc:Choice>
              <mc:Fallback>
                <p:oleObj name="Equation" r:id="rId10" imgW="1384300" imgH="279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267200"/>
                        <a:ext cx="8705850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 animBg="1"/>
      <p:bldP spid="7174" grpId="0" animBg="1"/>
      <p:bldP spid="717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/>
              <a:t>EX 4 Find the coordinates of the center and the measure of the radius.</a:t>
            </a:r>
          </a:p>
        </p:txBody>
      </p:sp>
      <p:sp>
        <p:nvSpPr>
          <p:cNvPr id="8201" name="WordArt 9"/>
          <p:cNvSpPr>
            <a:spLocks noChangeArrowheads="1" noChangeShapeType="1" noTextEdit="1"/>
          </p:cNvSpPr>
          <p:nvPr/>
        </p:nvSpPr>
        <p:spPr bwMode="auto">
          <a:xfrm>
            <a:off x="1695450" y="1066800"/>
            <a:ext cx="470535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A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Impact" panose="020B0806030902050204" pitchFamily="34" charset="0"/>
              </a:rPr>
              <a:t>Opposite signs!</a:t>
            </a:r>
          </a:p>
        </p:txBody>
      </p:sp>
      <p:sp>
        <p:nvSpPr>
          <p:cNvPr id="8202" name="WordArt 10"/>
          <p:cNvSpPr>
            <a:spLocks noChangeArrowheads="1" noChangeShapeType="1" noTextEdit="1"/>
          </p:cNvSpPr>
          <p:nvPr/>
        </p:nvSpPr>
        <p:spPr bwMode="auto">
          <a:xfrm>
            <a:off x="533400" y="2514600"/>
            <a:ext cx="4648200" cy="1828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A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800080"/>
                </a:solidFill>
                <a:latin typeface="Goudy Old Style" panose="02020502050305020303" pitchFamily="18" charset="0"/>
              </a:rPr>
              <a:t>(   ,    )</a:t>
            </a:r>
          </a:p>
        </p:txBody>
      </p:sp>
      <p:sp>
        <p:nvSpPr>
          <p:cNvPr id="8203" name="WordArt 11"/>
          <p:cNvSpPr>
            <a:spLocks noChangeArrowheads="1" noChangeShapeType="1" noTextEdit="1"/>
          </p:cNvSpPr>
          <p:nvPr/>
        </p:nvSpPr>
        <p:spPr bwMode="auto">
          <a:xfrm>
            <a:off x="990600" y="2743200"/>
            <a:ext cx="1295400" cy="1371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A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800080"/>
                </a:solidFill>
                <a:latin typeface="Gill Sans Ultra Bold" panose="020B0A02020104020203" pitchFamily="34" charset="0"/>
              </a:rPr>
              <a:t>6</a:t>
            </a:r>
          </a:p>
        </p:txBody>
      </p:sp>
      <p:sp>
        <p:nvSpPr>
          <p:cNvPr id="8204" name="WordArt 12"/>
          <p:cNvSpPr>
            <a:spLocks noChangeArrowheads="1" noChangeShapeType="1" noTextEdit="1"/>
          </p:cNvSpPr>
          <p:nvPr/>
        </p:nvSpPr>
        <p:spPr bwMode="auto">
          <a:xfrm>
            <a:off x="914400" y="4800600"/>
            <a:ext cx="38100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A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Gill Sans Ultra Bold" panose="020B0A02020104020203" pitchFamily="34" charset="0"/>
              </a:rPr>
              <a:t>Radius 5</a:t>
            </a:r>
          </a:p>
        </p:txBody>
      </p:sp>
      <p:sp>
        <p:nvSpPr>
          <p:cNvPr id="8205" name="WordArt 13"/>
          <p:cNvSpPr>
            <a:spLocks noChangeArrowheads="1" noChangeShapeType="1" noTextEdit="1"/>
          </p:cNvSpPr>
          <p:nvPr/>
        </p:nvSpPr>
        <p:spPr bwMode="auto">
          <a:xfrm>
            <a:off x="3124200" y="2819400"/>
            <a:ext cx="1752600" cy="1371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A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800080"/>
                </a:solidFill>
                <a:latin typeface="Gill Sans Ultra Bold" panose="020B0A02020104020203" pitchFamily="34" charset="0"/>
              </a:rPr>
              <a:t>-3</a:t>
            </a:r>
          </a:p>
        </p:txBody>
      </p:sp>
      <p:sp>
        <p:nvSpPr>
          <p:cNvPr id="8206" name="WordArt 14"/>
          <p:cNvSpPr>
            <a:spLocks noChangeArrowheads="1" noChangeShapeType="1" noTextEdit="1"/>
          </p:cNvSpPr>
          <p:nvPr/>
        </p:nvSpPr>
        <p:spPr bwMode="auto">
          <a:xfrm rot="5585972">
            <a:off x="6026150" y="3970338"/>
            <a:ext cx="4035425" cy="7461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AU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Impact" panose="020B0806030902050204" pitchFamily="34" charset="0"/>
              </a:rPr>
              <a:t>Take the square root!</a:t>
            </a:r>
          </a:p>
        </p:txBody>
      </p:sp>
      <p:graphicFrame>
        <p:nvGraphicFramePr>
          <p:cNvPr id="30729" name="Object 4"/>
          <p:cNvGraphicFramePr>
            <a:graphicFrameLocks noChangeAspect="1"/>
          </p:cNvGraphicFramePr>
          <p:nvPr/>
        </p:nvGraphicFramePr>
        <p:xfrm>
          <a:off x="687388" y="1371600"/>
          <a:ext cx="6721475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36700" imgH="279400" progId="Equation.DSMT4">
                  <p:embed/>
                </p:oleObj>
              </mc:Choice>
              <mc:Fallback>
                <p:oleObj name="Equation" r:id="rId2" imgW="1536700" imgH="279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388" y="1371600"/>
                        <a:ext cx="6721475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1" grpId="0" animBg="1"/>
      <p:bldP spid="8202" grpId="0" animBg="1"/>
      <p:bldP spid="8203" grpId="0" animBg="1"/>
      <p:bldP spid="8204" grpId="0" animBg="1"/>
      <p:bldP spid="8205" grpId="0" animBg="1"/>
      <p:bldP spid="820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152400" y="2298700"/>
            <a:ext cx="37338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1" dirty="0">
                <a:latin typeface="+mj-lt"/>
              </a:rPr>
              <a:t>The center is</a:t>
            </a:r>
          </a:p>
          <a:p>
            <a:pPr>
              <a:defRPr/>
            </a:pPr>
            <a:endParaRPr lang="en-US" sz="3600" b="1" dirty="0">
              <a:latin typeface="+mj-lt"/>
            </a:endParaRPr>
          </a:p>
          <a:p>
            <a:pPr>
              <a:defRPr/>
            </a:pPr>
            <a:r>
              <a:rPr lang="en-US" sz="3600" b="1" dirty="0">
                <a:latin typeface="+mj-lt"/>
              </a:rPr>
              <a:t>The radius is </a:t>
            </a:r>
            <a:endParaRPr lang="en-US" sz="3600" b="1" dirty="0">
              <a:solidFill>
                <a:srgbClr val="FF0000"/>
              </a:solidFill>
              <a:latin typeface="+mj-lt"/>
            </a:endParaRPr>
          </a:p>
          <a:p>
            <a:pPr>
              <a:defRPr/>
            </a:pPr>
            <a:endParaRPr lang="en-US" sz="3600" b="1" dirty="0">
              <a:latin typeface="+mj-lt"/>
            </a:endParaRPr>
          </a:p>
          <a:p>
            <a:pPr>
              <a:defRPr/>
            </a:pPr>
            <a:r>
              <a:rPr lang="en-US" sz="3600" b="1" dirty="0">
                <a:latin typeface="+mj-lt"/>
              </a:rPr>
              <a:t>The equation is </a:t>
            </a:r>
          </a:p>
          <a:p>
            <a:pPr>
              <a:defRPr/>
            </a:pPr>
            <a:endParaRPr lang="en-US" sz="36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1747" name="Title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b="1"/>
              <a:t>5. Find the center, radius, &amp; equation of the circle.</a:t>
            </a:r>
          </a:p>
        </p:txBody>
      </p:sp>
      <p:pic>
        <p:nvPicPr>
          <p:cNvPr id="31748" name="Picture 2" descr="[image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98" t="4446" r="4079" b="4936"/>
          <a:stretch>
            <a:fillRect/>
          </a:stretch>
        </p:blipFill>
        <p:spPr bwMode="auto">
          <a:xfrm>
            <a:off x="4267200" y="1600200"/>
            <a:ext cx="4860925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9588" y="2286000"/>
            <a:ext cx="1828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1" dirty="0">
                <a:solidFill>
                  <a:srgbClr val="FF0000"/>
                </a:solidFill>
                <a:latin typeface="+mj-lt"/>
              </a:rPr>
              <a:t>(0, 0)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3049588" y="3392488"/>
            <a:ext cx="18288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1" dirty="0">
                <a:solidFill>
                  <a:srgbClr val="FF0000"/>
                </a:solidFill>
                <a:latin typeface="+mj-lt"/>
              </a:rPr>
              <a:t>12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609600" y="5029200"/>
            <a:ext cx="3810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1" dirty="0">
                <a:solidFill>
                  <a:srgbClr val="FF0000"/>
                </a:solidFill>
                <a:latin typeface="+mj-lt"/>
              </a:rPr>
              <a:t>x</a:t>
            </a:r>
            <a:r>
              <a:rPr lang="en-US" sz="3600" b="1" baseline="30000" dirty="0">
                <a:solidFill>
                  <a:srgbClr val="FF0000"/>
                </a:solidFill>
                <a:latin typeface="+mj-lt"/>
              </a:rPr>
              <a:t>2</a:t>
            </a:r>
            <a:r>
              <a:rPr lang="en-US" sz="3600" b="1" dirty="0">
                <a:solidFill>
                  <a:srgbClr val="FF0000"/>
                </a:solidFill>
                <a:latin typeface="+mj-lt"/>
              </a:rPr>
              <a:t> + y</a:t>
            </a:r>
            <a:r>
              <a:rPr lang="en-US" sz="3600" b="1" baseline="30000" dirty="0">
                <a:solidFill>
                  <a:srgbClr val="FF0000"/>
                </a:solidFill>
                <a:latin typeface="+mj-lt"/>
              </a:rPr>
              <a:t>2</a:t>
            </a:r>
            <a:r>
              <a:rPr lang="en-US" sz="3600" b="1" dirty="0">
                <a:solidFill>
                  <a:srgbClr val="FF0000"/>
                </a:solidFill>
                <a:latin typeface="+mj-lt"/>
              </a:rPr>
              <a:t> = 144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iRespondGraphMaster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iRespondQuestionMaster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1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1404</TotalTime>
  <Words>468</Words>
  <Application>Microsoft Macintosh PowerPoint</Application>
  <PresentationFormat>On-screen Show (4:3)</PresentationFormat>
  <Paragraphs>76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31" baseType="lpstr">
      <vt:lpstr>Arial</vt:lpstr>
      <vt:lpstr>Arial Black</vt:lpstr>
      <vt:lpstr>Calibri</vt:lpstr>
      <vt:lpstr>Calibri Light</vt:lpstr>
      <vt:lpstr>Century Gothic</vt:lpstr>
      <vt:lpstr>Gill Sans Ultra Bold</vt:lpstr>
      <vt:lpstr>Goudy Old Style</vt:lpstr>
      <vt:lpstr>Impact</vt:lpstr>
      <vt:lpstr>Times</vt:lpstr>
      <vt:lpstr>iRespondGraphMaster</vt:lpstr>
      <vt:lpstr>iRespondQuestionMaster</vt:lpstr>
      <vt:lpstr>Office Theme</vt:lpstr>
      <vt:lpstr>Equation</vt:lpstr>
      <vt:lpstr>PowerPoint Presentation</vt:lpstr>
      <vt:lpstr>PowerPoint Presentation</vt:lpstr>
      <vt:lpstr>PowerPoint Presentation</vt:lpstr>
      <vt:lpstr>General Form of a Circle</vt:lpstr>
      <vt:lpstr>PowerPoint Presentation</vt:lpstr>
      <vt:lpstr>PowerPoint Presentation</vt:lpstr>
      <vt:lpstr>PowerPoint Presentation</vt:lpstr>
      <vt:lpstr>PowerPoint Presentation</vt:lpstr>
      <vt:lpstr>5. Find the center, radius, &amp; equation of the circle.</vt:lpstr>
      <vt:lpstr>6. Find the center, radius, &amp; equation of the circle.</vt:lpstr>
      <vt:lpstr>7. Graph the circle, identify the center &amp; radius.</vt:lpstr>
      <vt:lpstr>Converting from general form to centre-radius form</vt:lpstr>
      <vt:lpstr>8. Write the centre-radius equation of the circle.  State the center &amp; radius.</vt:lpstr>
      <vt:lpstr>9. Write the centre-radius equation of the circle.  State the center &amp; radius.</vt:lpstr>
      <vt:lpstr>10. Write the centre-radius equation of the circle.  State the center &amp; radius.</vt:lpstr>
      <vt:lpstr>11. Write the general form of the equation of the circle given in centre-radius form.</vt:lpstr>
      <vt:lpstr>Semicircles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Terry Letterman</cp:lastModifiedBy>
  <cp:revision>65</cp:revision>
  <cp:lastPrinted>2013-10-31T19:33:30Z</cp:lastPrinted>
  <dcterms:created xsi:type="dcterms:W3CDTF">2002-03-04T03:41:38Z</dcterms:created>
  <dcterms:modified xsi:type="dcterms:W3CDTF">2023-02-04T21:22:52Z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AutoReflect">
    <vt:bool>false</vt:bool>
  </property>
  <property fmtid="{D5CDD505-2E9C-101B-9397-08002B2CF9AE}" pid="4" name="KeepGraph">
    <vt:bool>false</vt:bool>
  </property>
  <property fmtid="{D5CDD505-2E9C-101B-9397-08002B2CF9AE}" pid="5" name="ShowPercent">
    <vt:bool>true</vt:bool>
  </property>
</Properties>
</file>