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91" r:id="rId2"/>
    <p:sldId id="257" r:id="rId3"/>
    <p:sldId id="293" r:id="rId4"/>
    <p:sldId id="256" r:id="rId5"/>
    <p:sldId id="292" r:id="rId6"/>
    <p:sldId id="262" r:id="rId7"/>
    <p:sldId id="261" r:id="rId8"/>
    <p:sldId id="259" r:id="rId9"/>
    <p:sldId id="275" r:id="rId10"/>
    <p:sldId id="294" r:id="rId11"/>
    <p:sldId id="276" r:id="rId12"/>
    <p:sldId id="301" r:id="rId13"/>
    <p:sldId id="278" r:id="rId14"/>
    <p:sldId id="297" r:id="rId15"/>
    <p:sldId id="302" r:id="rId16"/>
    <p:sldId id="298" r:id="rId17"/>
    <p:sldId id="324" r:id="rId18"/>
    <p:sldId id="326" r:id="rId19"/>
    <p:sldId id="329" r:id="rId20"/>
    <p:sldId id="330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035D"/>
    <a:srgbClr val="FF33CC"/>
    <a:srgbClr val="0052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43"/>
    <p:restoredTop sz="94694"/>
  </p:normalViewPr>
  <p:slideViewPr>
    <p:cSldViewPr>
      <p:cViewPr varScale="1">
        <p:scale>
          <a:sx n="121" d="100"/>
          <a:sy n="121" d="100"/>
        </p:scale>
        <p:origin x="696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08873FC-85F5-47BA-B725-7D18E23A2BD0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DFB189D9-D562-40BA-86C2-7E1234670FBB}">
      <dgm:prSet phldrT="[Text]"/>
      <dgm:spPr/>
      <dgm:t>
        <a:bodyPr/>
        <a:lstStyle/>
        <a:p>
          <a:r>
            <a:rPr lang="en-US" b="1">
              <a:solidFill>
                <a:schemeClr val="tx1"/>
              </a:solidFill>
            </a:rPr>
            <a:t>Degrees</a:t>
          </a:r>
          <a:endParaRPr lang="en-US" b="1" dirty="0">
            <a:solidFill>
              <a:schemeClr val="tx1"/>
            </a:solidFill>
          </a:endParaRPr>
        </a:p>
      </dgm:t>
    </dgm:pt>
    <dgm:pt modelId="{1DC98B56-270B-4594-AF30-07D9AA2F3135}" type="parTrans" cxnId="{8061DE06-0244-48EB-AED6-69435C203FEB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9C4F8F73-CD6F-4D74-9FF8-ED3CA100E99D}" type="sibTrans" cxnId="{8061DE06-0244-48EB-AED6-69435C203FEB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E42EE3E7-F7C1-4C8D-81F4-B4895E2895DC}">
      <dgm:prSet phldrT="[Text]"/>
      <dgm:spPr/>
      <dgm:t>
        <a:bodyPr/>
        <a:lstStyle/>
        <a:p>
          <a:r>
            <a:rPr lang="en-US" b="1">
              <a:solidFill>
                <a:schemeClr val="tx1"/>
              </a:solidFill>
            </a:rPr>
            <a:t>Radians</a:t>
          </a:r>
          <a:endParaRPr lang="en-US" b="1" dirty="0">
            <a:solidFill>
              <a:schemeClr val="tx1"/>
            </a:solidFill>
          </a:endParaRPr>
        </a:p>
      </dgm:t>
    </dgm:pt>
    <dgm:pt modelId="{F1CF2D31-4706-44A7-BB80-DE22DAAFBE1E}" type="parTrans" cxnId="{60635FFA-A860-4119-969D-C80EFAD85FD6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DF1EB998-6CB7-4A3C-B5A0-9840ECFB0F27}" type="sibTrans" cxnId="{60635FFA-A860-4119-969D-C80EFAD85FD6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53EE9D77-904D-405A-B36E-3B144C8B960A}">
      <dgm:prSet phldrT="[Text]"/>
      <dgm:spPr/>
      <dgm:t>
        <a:bodyPr/>
        <a:lstStyle/>
        <a:p>
          <a:r>
            <a:rPr lang="en-US" b="1">
              <a:solidFill>
                <a:schemeClr val="tx1"/>
              </a:solidFill>
            </a:rPr>
            <a:t>Coterminal Angles</a:t>
          </a:r>
          <a:endParaRPr lang="en-US" b="1" dirty="0">
            <a:solidFill>
              <a:schemeClr val="tx1"/>
            </a:solidFill>
          </a:endParaRPr>
        </a:p>
      </dgm:t>
    </dgm:pt>
    <dgm:pt modelId="{767A8C08-04F9-404F-AB8E-C9A45D4E4657}" type="parTrans" cxnId="{3FFC0128-FFEB-4C14-BA81-26A893C0509E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F93AF774-D514-4B8D-B83A-24B1E9A741C4}" type="sibTrans" cxnId="{3FFC0128-FFEB-4C14-BA81-26A893C0509E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01D37185-673E-4903-995B-4B594DE5C12C}">
      <dgm:prSet phldrT="[Text]"/>
      <dgm:spPr/>
      <dgm:t>
        <a:bodyPr/>
        <a:lstStyle/>
        <a:p>
          <a:r>
            <a:rPr lang="en-US" b="1">
              <a:solidFill>
                <a:schemeClr val="tx1"/>
              </a:solidFill>
            </a:rPr>
            <a:t>Arc Length</a:t>
          </a:r>
          <a:endParaRPr lang="en-US" b="1" dirty="0">
            <a:solidFill>
              <a:schemeClr val="tx1"/>
            </a:solidFill>
          </a:endParaRPr>
        </a:p>
      </dgm:t>
    </dgm:pt>
    <dgm:pt modelId="{5683CE1A-3E5B-429B-825D-7C25603E8320}" type="parTrans" cxnId="{9392F50B-16CF-476C-8BB4-DF9C32A203F8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4BE24979-A4B8-4A08-AAC1-D1A777493B6A}" type="sibTrans" cxnId="{9392F50B-16CF-476C-8BB4-DF9C32A203F8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57B74752-E00D-464B-8778-9024F9A9C16A}">
      <dgm:prSet phldrT="[Text]"/>
      <dgm:spPr/>
      <dgm:t>
        <a:bodyPr/>
        <a:lstStyle/>
        <a:p>
          <a:r>
            <a:rPr lang="en-US" b="1">
              <a:solidFill>
                <a:schemeClr val="tx1"/>
              </a:solidFill>
            </a:rPr>
            <a:t>Unit Circle</a:t>
          </a:r>
          <a:endParaRPr lang="en-US" b="1" dirty="0">
            <a:solidFill>
              <a:schemeClr val="tx1"/>
            </a:solidFill>
          </a:endParaRPr>
        </a:p>
      </dgm:t>
    </dgm:pt>
    <dgm:pt modelId="{7866F957-FD40-4665-83C8-588494093E54}" type="parTrans" cxnId="{184C3A5D-2AA0-49F7-BBC1-91BBCCFC4C8C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712B710E-4DE7-4F70-A52F-9506159E0D63}" type="sibTrans" cxnId="{184C3A5D-2AA0-49F7-BBC1-91BBCCFC4C8C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451484BF-B0BA-4F5A-850A-C04EAB4B2070}">
      <dgm:prSet/>
      <dgm:spPr/>
      <dgm:t>
        <a:bodyPr/>
        <a:lstStyle/>
        <a:p>
          <a:r>
            <a:rPr lang="en-US" b="1">
              <a:solidFill>
                <a:schemeClr val="tx1"/>
              </a:solidFill>
            </a:rPr>
            <a:t>Points on the Unit Circle</a:t>
          </a:r>
          <a:endParaRPr lang="en-US" b="1" dirty="0">
            <a:solidFill>
              <a:schemeClr val="tx1"/>
            </a:solidFill>
          </a:endParaRPr>
        </a:p>
      </dgm:t>
    </dgm:pt>
    <dgm:pt modelId="{F8BDD948-4080-4C96-B391-C80728CEB680}" type="parTrans" cxnId="{9B85445C-A648-49BC-8F8E-67D372696238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590678CF-7A94-4349-B091-D2DED3689D6A}" type="sibTrans" cxnId="{9B85445C-A648-49BC-8F8E-67D372696238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1696271D-5C63-4570-BE62-79983926CB3C}">
      <dgm:prSet/>
      <dgm:spPr/>
      <dgm:t>
        <a:bodyPr/>
        <a:lstStyle/>
        <a:p>
          <a:r>
            <a:rPr lang="en-US" b="1">
              <a:solidFill>
                <a:schemeClr val="tx1"/>
              </a:solidFill>
            </a:rPr>
            <a:t>Trig Ratios</a:t>
          </a:r>
          <a:endParaRPr lang="en-US" b="1" dirty="0">
            <a:solidFill>
              <a:schemeClr val="tx1"/>
            </a:solidFill>
          </a:endParaRPr>
        </a:p>
      </dgm:t>
    </dgm:pt>
    <dgm:pt modelId="{DB0AA74F-6D59-4356-97AD-051DACEACE99}" type="parTrans" cxnId="{DF679D56-C69B-4D7F-B908-3227F76EA77F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A1F84555-809A-433B-8931-96990E3B9B25}" type="sibTrans" cxnId="{DF679D56-C69B-4D7F-B908-3227F76EA77F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A30EAEAA-2D78-416D-AC99-E7D6375F24EC}">
      <dgm:prSet/>
      <dgm:spPr/>
      <dgm:t>
        <a:bodyPr/>
        <a:lstStyle/>
        <a:p>
          <a:r>
            <a:rPr lang="en-US" b="1">
              <a:solidFill>
                <a:schemeClr val="tx1"/>
              </a:solidFill>
            </a:rPr>
            <a:t>Solving Problems</a:t>
          </a:r>
          <a:endParaRPr lang="en-US" b="1" dirty="0">
            <a:solidFill>
              <a:schemeClr val="tx1"/>
            </a:solidFill>
          </a:endParaRPr>
        </a:p>
      </dgm:t>
    </dgm:pt>
    <dgm:pt modelId="{AE77E1C8-483D-44B5-BE81-B8E673C1A4CE}" type="parTrans" cxnId="{EF672EA2-E806-4428-B32B-B196B03C0D59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AC86B815-50DD-42D1-AE29-2A295CC02BD2}" type="sibTrans" cxnId="{EF672EA2-E806-4428-B32B-B196B03C0D59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352A87A2-2255-43CF-BDB1-24FCD6709F29}">
      <dgm:prSet/>
      <dgm:spPr/>
      <dgm:t>
        <a:bodyPr/>
        <a:lstStyle/>
        <a:p>
          <a:r>
            <a:rPr lang="en-US" b="1">
              <a:solidFill>
                <a:schemeClr val="tx1"/>
              </a:solidFill>
            </a:rPr>
            <a:t>Solving Equations</a:t>
          </a:r>
          <a:endParaRPr lang="en-US" b="1" dirty="0">
            <a:solidFill>
              <a:schemeClr val="tx1"/>
            </a:solidFill>
          </a:endParaRPr>
        </a:p>
      </dgm:t>
    </dgm:pt>
    <dgm:pt modelId="{EA45934C-BA0B-4217-AC0D-880222099B85}" type="parTrans" cxnId="{3FA40C2B-8D55-473D-A7AC-6D04D6F0E939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8F5248AD-2E9B-4F3C-96FC-72FDD7A7DA75}" type="sibTrans" cxnId="{3FA40C2B-8D55-473D-A7AC-6D04D6F0E939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72EA3FC4-2FFE-4DA5-B40C-1B333BEE4384}" type="pres">
      <dgm:prSet presAssocID="{A08873FC-85F5-47BA-B725-7D18E23A2BD0}" presName="diagram" presStyleCnt="0">
        <dgm:presLayoutVars>
          <dgm:dir/>
          <dgm:resizeHandles val="exact"/>
        </dgm:presLayoutVars>
      </dgm:prSet>
      <dgm:spPr/>
    </dgm:pt>
    <dgm:pt modelId="{72A9F0CE-A5B5-455E-89CB-CF9E4E66E86A}" type="pres">
      <dgm:prSet presAssocID="{DFB189D9-D562-40BA-86C2-7E1234670FBB}" presName="node" presStyleLbl="node1" presStyleIdx="0" presStyleCnt="9">
        <dgm:presLayoutVars>
          <dgm:bulletEnabled val="1"/>
        </dgm:presLayoutVars>
      </dgm:prSet>
      <dgm:spPr/>
    </dgm:pt>
    <dgm:pt modelId="{4786EB6A-A04D-49D9-BC48-78ED00C3A58F}" type="pres">
      <dgm:prSet presAssocID="{9C4F8F73-CD6F-4D74-9FF8-ED3CA100E99D}" presName="sibTrans" presStyleCnt="0"/>
      <dgm:spPr/>
    </dgm:pt>
    <dgm:pt modelId="{795A3931-7064-4889-887B-476E6572811A}" type="pres">
      <dgm:prSet presAssocID="{E42EE3E7-F7C1-4C8D-81F4-B4895E2895DC}" presName="node" presStyleLbl="node1" presStyleIdx="1" presStyleCnt="9">
        <dgm:presLayoutVars>
          <dgm:bulletEnabled val="1"/>
        </dgm:presLayoutVars>
      </dgm:prSet>
      <dgm:spPr/>
    </dgm:pt>
    <dgm:pt modelId="{7B7DA9FC-1B84-46BD-B49A-52ABF3EB508F}" type="pres">
      <dgm:prSet presAssocID="{DF1EB998-6CB7-4A3C-B5A0-9840ECFB0F27}" presName="sibTrans" presStyleCnt="0"/>
      <dgm:spPr/>
    </dgm:pt>
    <dgm:pt modelId="{58912FDF-477F-4423-850C-2F9771FF56C6}" type="pres">
      <dgm:prSet presAssocID="{53EE9D77-904D-405A-B36E-3B144C8B960A}" presName="node" presStyleLbl="node1" presStyleIdx="2" presStyleCnt="9">
        <dgm:presLayoutVars>
          <dgm:bulletEnabled val="1"/>
        </dgm:presLayoutVars>
      </dgm:prSet>
      <dgm:spPr/>
    </dgm:pt>
    <dgm:pt modelId="{7704C837-1A87-4003-A3C7-FE7172156064}" type="pres">
      <dgm:prSet presAssocID="{F93AF774-D514-4B8D-B83A-24B1E9A741C4}" presName="sibTrans" presStyleCnt="0"/>
      <dgm:spPr/>
    </dgm:pt>
    <dgm:pt modelId="{A56F9301-CD87-43B7-99C8-54AB154342BA}" type="pres">
      <dgm:prSet presAssocID="{01D37185-673E-4903-995B-4B594DE5C12C}" presName="node" presStyleLbl="node1" presStyleIdx="3" presStyleCnt="9">
        <dgm:presLayoutVars>
          <dgm:bulletEnabled val="1"/>
        </dgm:presLayoutVars>
      </dgm:prSet>
      <dgm:spPr/>
    </dgm:pt>
    <dgm:pt modelId="{B8652599-D6D6-46D6-9C68-1C2D21412C09}" type="pres">
      <dgm:prSet presAssocID="{4BE24979-A4B8-4A08-AAC1-D1A777493B6A}" presName="sibTrans" presStyleCnt="0"/>
      <dgm:spPr/>
    </dgm:pt>
    <dgm:pt modelId="{AD8BEFF0-1264-41F7-99B3-D35D778B329C}" type="pres">
      <dgm:prSet presAssocID="{57B74752-E00D-464B-8778-9024F9A9C16A}" presName="node" presStyleLbl="node1" presStyleIdx="4" presStyleCnt="9">
        <dgm:presLayoutVars>
          <dgm:bulletEnabled val="1"/>
        </dgm:presLayoutVars>
      </dgm:prSet>
      <dgm:spPr/>
    </dgm:pt>
    <dgm:pt modelId="{44AE6DA1-0536-4103-A94B-1899D47531B3}" type="pres">
      <dgm:prSet presAssocID="{712B710E-4DE7-4F70-A52F-9506159E0D63}" presName="sibTrans" presStyleCnt="0"/>
      <dgm:spPr/>
    </dgm:pt>
    <dgm:pt modelId="{9026D0E4-D491-4074-8D54-E567614B7843}" type="pres">
      <dgm:prSet presAssocID="{451484BF-B0BA-4F5A-850A-C04EAB4B2070}" presName="node" presStyleLbl="node1" presStyleIdx="5" presStyleCnt="9">
        <dgm:presLayoutVars>
          <dgm:bulletEnabled val="1"/>
        </dgm:presLayoutVars>
      </dgm:prSet>
      <dgm:spPr/>
    </dgm:pt>
    <dgm:pt modelId="{65997D2B-7E88-40EC-835F-5948CAE0CA8E}" type="pres">
      <dgm:prSet presAssocID="{590678CF-7A94-4349-B091-D2DED3689D6A}" presName="sibTrans" presStyleCnt="0"/>
      <dgm:spPr/>
    </dgm:pt>
    <dgm:pt modelId="{78334336-6BE1-4D83-ABAB-C9C83E7F77CD}" type="pres">
      <dgm:prSet presAssocID="{1696271D-5C63-4570-BE62-79983926CB3C}" presName="node" presStyleLbl="node1" presStyleIdx="6" presStyleCnt="9">
        <dgm:presLayoutVars>
          <dgm:bulletEnabled val="1"/>
        </dgm:presLayoutVars>
      </dgm:prSet>
      <dgm:spPr/>
    </dgm:pt>
    <dgm:pt modelId="{61D7FC36-F502-4AA7-BCD2-45C2EC7ADF11}" type="pres">
      <dgm:prSet presAssocID="{A1F84555-809A-433B-8931-96990E3B9B25}" presName="sibTrans" presStyleCnt="0"/>
      <dgm:spPr/>
    </dgm:pt>
    <dgm:pt modelId="{79481194-0D71-49D1-8438-3426BA0D86DA}" type="pres">
      <dgm:prSet presAssocID="{A30EAEAA-2D78-416D-AC99-E7D6375F24EC}" presName="node" presStyleLbl="node1" presStyleIdx="7" presStyleCnt="9">
        <dgm:presLayoutVars>
          <dgm:bulletEnabled val="1"/>
        </dgm:presLayoutVars>
      </dgm:prSet>
      <dgm:spPr/>
    </dgm:pt>
    <dgm:pt modelId="{922EE4A8-741C-4437-918E-AA83D930A6E4}" type="pres">
      <dgm:prSet presAssocID="{AC86B815-50DD-42D1-AE29-2A295CC02BD2}" presName="sibTrans" presStyleCnt="0"/>
      <dgm:spPr/>
    </dgm:pt>
    <dgm:pt modelId="{D930C5F2-B0E4-48DD-B0A6-547D5F7098AF}" type="pres">
      <dgm:prSet presAssocID="{352A87A2-2255-43CF-BDB1-24FCD6709F29}" presName="node" presStyleLbl="node1" presStyleIdx="8" presStyleCnt="9">
        <dgm:presLayoutVars>
          <dgm:bulletEnabled val="1"/>
        </dgm:presLayoutVars>
      </dgm:prSet>
      <dgm:spPr/>
    </dgm:pt>
  </dgm:ptLst>
  <dgm:cxnLst>
    <dgm:cxn modelId="{8061DE06-0244-48EB-AED6-69435C203FEB}" srcId="{A08873FC-85F5-47BA-B725-7D18E23A2BD0}" destId="{DFB189D9-D562-40BA-86C2-7E1234670FBB}" srcOrd="0" destOrd="0" parTransId="{1DC98B56-270B-4594-AF30-07D9AA2F3135}" sibTransId="{9C4F8F73-CD6F-4D74-9FF8-ED3CA100E99D}"/>
    <dgm:cxn modelId="{9392F50B-16CF-476C-8BB4-DF9C32A203F8}" srcId="{A08873FC-85F5-47BA-B725-7D18E23A2BD0}" destId="{01D37185-673E-4903-995B-4B594DE5C12C}" srcOrd="3" destOrd="0" parTransId="{5683CE1A-3E5B-429B-825D-7C25603E8320}" sibTransId="{4BE24979-A4B8-4A08-AAC1-D1A777493B6A}"/>
    <dgm:cxn modelId="{3FFC0128-FFEB-4C14-BA81-26A893C0509E}" srcId="{A08873FC-85F5-47BA-B725-7D18E23A2BD0}" destId="{53EE9D77-904D-405A-B36E-3B144C8B960A}" srcOrd="2" destOrd="0" parTransId="{767A8C08-04F9-404F-AB8E-C9A45D4E4657}" sibTransId="{F93AF774-D514-4B8D-B83A-24B1E9A741C4}"/>
    <dgm:cxn modelId="{529FB628-04B4-4DE1-A100-A190DE3F09A4}" type="presOf" srcId="{E42EE3E7-F7C1-4C8D-81F4-B4895E2895DC}" destId="{795A3931-7064-4889-887B-476E6572811A}" srcOrd="0" destOrd="0" presId="urn:microsoft.com/office/officeart/2005/8/layout/default"/>
    <dgm:cxn modelId="{3FA40C2B-8D55-473D-A7AC-6D04D6F0E939}" srcId="{A08873FC-85F5-47BA-B725-7D18E23A2BD0}" destId="{352A87A2-2255-43CF-BDB1-24FCD6709F29}" srcOrd="8" destOrd="0" parTransId="{EA45934C-BA0B-4217-AC0D-880222099B85}" sibTransId="{8F5248AD-2E9B-4F3C-96FC-72FDD7A7DA75}"/>
    <dgm:cxn modelId="{8C179452-8288-4A7D-8402-1CB62BC64D71}" type="presOf" srcId="{A08873FC-85F5-47BA-B725-7D18E23A2BD0}" destId="{72EA3FC4-2FFE-4DA5-B40C-1B333BEE4384}" srcOrd="0" destOrd="0" presId="urn:microsoft.com/office/officeart/2005/8/layout/default"/>
    <dgm:cxn modelId="{B3C57154-F736-49A0-9583-D9A509D3E584}" type="presOf" srcId="{01D37185-673E-4903-995B-4B594DE5C12C}" destId="{A56F9301-CD87-43B7-99C8-54AB154342BA}" srcOrd="0" destOrd="0" presId="urn:microsoft.com/office/officeart/2005/8/layout/default"/>
    <dgm:cxn modelId="{DF679D56-C69B-4D7F-B908-3227F76EA77F}" srcId="{A08873FC-85F5-47BA-B725-7D18E23A2BD0}" destId="{1696271D-5C63-4570-BE62-79983926CB3C}" srcOrd="6" destOrd="0" parTransId="{DB0AA74F-6D59-4356-97AD-051DACEACE99}" sibTransId="{A1F84555-809A-433B-8931-96990E3B9B25}"/>
    <dgm:cxn modelId="{9B85445C-A648-49BC-8F8E-67D372696238}" srcId="{A08873FC-85F5-47BA-B725-7D18E23A2BD0}" destId="{451484BF-B0BA-4F5A-850A-C04EAB4B2070}" srcOrd="5" destOrd="0" parTransId="{F8BDD948-4080-4C96-B391-C80728CEB680}" sibTransId="{590678CF-7A94-4349-B091-D2DED3689D6A}"/>
    <dgm:cxn modelId="{184C3A5D-2AA0-49F7-BBC1-91BBCCFC4C8C}" srcId="{A08873FC-85F5-47BA-B725-7D18E23A2BD0}" destId="{57B74752-E00D-464B-8778-9024F9A9C16A}" srcOrd="4" destOrd="0" parTransId="{7866F957-FD40-4665-83C8-588494093E54}" sibTransId="{712B710E-4DE7-4F70-A52F-9506159E0D63}"/>
    <dgm:cxn modelId="{6614E664-5B7D-45DE-BD12-3CD4341806CE}" type="presOf" srcId="{DFB189D9-D562-40BA-86C2-7E1234670FBB}" destId="{72A9F0CE-A5B5-455E-89CB-CF9E4E66E86A}" srcOrd="0" destOrd="0" presId="urn:microsoft.com/office/officeart/2005/8/layout/default"/>
    <dgm:cxn modelId="{881DBB66-2FE0-406E-AAF9-C9BB44A1BB86}" type="presOf" srcId="{A30EAEAA-2D78-416D-AC99-E7D6375F24EC}" destId="{79481194-0D71-49D1-8438-3426BA0D86DA}" srcOrd="0" destOrd="0" presId="urn:microsoft.com/office/officeart/2005/8/layout/default"/>
    <dgm:cxn modelId="{A663FF6D-C032-4CE3-BC78-85D73D0C1491}" type="presOf" srcId="{352A87A2-2255-43CF-BDB1-24FCD6709F29}" destId="{D930C5F2-B0E4-48DD-B0A6-547D5F7098AF}" srcOrd="0" destOrd="0" presId="urn:microsoft.com/office/officeart/2005/8/layout/default"/>
    <dgm:cxn modelId="{EF672EA2-E806-4428-B32B-B196B03C0D59}" srcId="{A08873FC-85F5-47BA-B725-7D18E23A2BD0}" destId="{A30EAEAA-2D78-416D-AC99-E7D6375F24EC}" srcOrd="7" destOrd="0" parTransId="{AE77E1C8-483D-44B5-BE81-B8E673C1A4CE}" sibTransId="{AC86B815-50DD-42D1-AE29-2A295CC02BD2}"/>
    <dgm:cxn modelId="{26EEB0A7-9E2C-4F06-A73F-9B5B6D73CC61}" type="presOf" srcId="{451484BF-B0BA-4F5A-850A-C04EAB4B2070}" destId="{9026D0E4-D491-4074-8D54-E567614B7843}" srcOrd="0" destOrd="0" presId="urn:microsoft.com/office/officeart/2005/8/layout/default"/>
    <dgm:cxn modelId="{406BCBA8-AE19-487E-990A-DA4E19895D01}" type="presOf" srcId="{1696271D-5C63-4570-BE62-79983926CB3C}" destId="{78334336-6BE1-4D83-ABAB-C9C83E7F77CD}" srcOrd="0" destOrd="0" presId="urn:microsoft.com/office/officeart/2005/8/layout/default"/>
    <dgm:cxn modelId="{39750FF0-2D5C-4EA9-BA86-0B94B3A09400}" type="presOf" srcId="{53EE9D77-904D-405A-B36E-3B144C8B960A}" destId="{58912FDF-477F-4423-850C-2F9771FF56C6}" srcOrd="0" destOrd="0" presId="urn:microsoft.com/office/officeart/2005/8/layout/default"/>
    <dgm:cxn modelId="{AC92F6F6-6A37-4246-9C48-69A570017A26}" type="presOf" srcId="{57B74752-E00D-464B-8778-9024F9A9C16A}" destId="{AD8BEFF0-1264-41F7-99B3-D35D778B329C}" srcOrd="0" destOrd="0" presId="urn:microsoft.com/office/officeart/2005/8/layout/default"/>
    <dgm:cxn modelId="{60635FFA-A860-4119-969D-C80EFAD85FD6}" srcId="{A08873FC-85F5-47BA-B725-7D18E23A2BD0}" destId="{E42EE3E7-F7C1-4C8D-81F4-B4895E2895DC}" srcOrd="1" destOrd="0" parTransId="{F1CF2D31-4706-44A7-BB80-DE22DAAFBE1E}" sibTransId="{DF1EB998-6CB7-4A3C-B5A0-9840ECFB0F27}"/>
    <dgm:cxn modelId="{BAF4800F-5FAC-4E06-ACDA-2A57A1141DE4}" type="presParOf" srcId="{72EA3FC4-2FFE-4DA5-B40C-1B333BEE4384}" destId="{72A9F0CE-A5B5-455E-89CB-CF9E4E66E86A}" srcOrd="0" destOrd="0" presId="urn:microsoft.com/office/officeart/2005/8/layout/default"/>
    <dgm:cxn modelId="{A2EA08BD-F97B-4E35-8106-1683A84700B5}" type="presParOf" srcId="{72EA3FC4-2FFE-4DA5-B40C-1B333BEE4384}" destId="{4786EB6A-A04D-49D9-BC48-78ED00C3A58F}" srcOrd="1" destOrd="0" presId="urn:microsoft.com/office/officeart/2005/8/layout/default"/>
    <dgm:cxn modelId="{10102266-B1F6-4DE9-82B0-C84D6DB5643E}" type="presParOf" srcId="{72EA3FC4-2FFE-4DA5-B40C-1B333BEE4384}" destId="{795A3931-7064-4889-887B-476E6572811A}" srcOrd="2" destOrd="0" presId="urn:microsoft.com/office/officeart/2005/8/layout/default"/>
    <dgm:cxn modelId="{95289250-AAF7-4C3C-A274-BBC7477D5EF7}" type="presParOf" srcId="{72EA3FC4-2FFE-4DA5-B40C-1B333BEE4384}" destId="{7B7DA9FC-1B84-46BD-B49A-52ABF3EB508F}" srcOrd="3" destOrd="0" presId="urn:microsoft.com/office/officeart/2005/8/layout/default"/>
    <dgm:cxn modelId="{11188DDB-4FD8-424C-8392-CD6CAD18217C}" type="presParOf" srcId="{72EA3FC4-2FFE-4DA5-B40C-1B333BEE4384}" destId="{58912FDF-477F-4423-850C-2F9771FF56C6}" srcOrd="4" destOrd="0" presId="urn:microsoft.com/office/officeart/2005/8/layout/default"/>
    <dgm:cxn modelId="{64897208-AAE2-489F-825D-17D4BBCAD16C}" type="presParOf" srcId="{72EA3FC4-2FFE-4DA5-B40C-1B333BEE4384}" destId="{7704C837-1A87-4003-A3C7-FE7172156064}" srcOrd="5" destOrd="0" presId="urn:microsoft.com/office/officeart/2005/8/layout/default"/>
    <dgm:cxn modelId="{59CB754B-9E8F-4171-8F90-33E414D17E8C}" type="presParOf" srcId="{72EA3FC4-2FFE-4DA5-B40C-1B333BEE4384}" destId="{A56F9301-CD87-43B7-99C8-54AB154342BA}" srcOrd="6" destOrd="0" presId="urn:microsoft.com/office/officeart/2005/8/layout/default"/>
    <dgm:cxn modelId="{0AA7FF04-7FB4-4355-98C9-FF2ACB1AC784}" type="presParOf" srcId="{72EA3FC4-2FFE-4DA5-B40C-1B333BEE4384}" destId="{B8652599-D6D6-46D6-9C68-1C2D21412C09}" srcOrd="7" destOrd="0" presId="urn:microsoft.com/office/officeart/2005/8/layout/default"/>
    <dgm:cxn modelId="{416A6A3F-80EF-43A9-BE67-3FFBC54D17F2}" type="presParOf" srcId="{72EA3FC4-2FFE-4DA5-B40C-1B333BEE4384}" destId="{AD8BEFF0-1264-41F7-99B3-D35D778B329C}" srcOrd="8" destOrd="0" presId="urn:microsoft.com/office/officeart/2005/8/layout/default"/>
    <dgm:cxn modelId="{19AE6692-4336-4904-A7EE-E724A6EF0AF6}" type="presParOf" srcId="{72EA3FC4-2FFE-4DA5-B40C-1B333BEE4384}" destId="{44AE6DA1-0536-4103-A94B-1899D47531B3}" srcOrd="9" destOrd="0" presId="urn:microsoft.com/office/officeart/2005/8/layout/default"/>
    <dgm:cxn modelId="{939CD1ED-276B-4D96-86CC-255F733C71E8}" type="presParOf" srcId="{72EA3FC4-2FFE-4DA5-B40C-1B333BEE4384}" destId="{9026D0E4-D491-4074-8D54-E567614B7843}" srcOrd="10" destOrd="0" presId="urn:microsoft.com/office/officeart/2005/8/layout/default"/>
    <dgm:cxn modelId="{124E4EB1-D5FA-4DC8-9AF6-0FB6F636C52C}" type="presParOf" srcId="{72EA3FC4-2FFE-4DA5-B40C-1B333BEE4384}" destId="{65997D2B-7E88-40EC-835F-5948CAE0CA8E}" srcOrd="11" destOrd="0" presId="urn:microsoft.com/office/officeart/2005/8/layout/default"/>
    <dgm:cxn modelId="{538200CA-F765-4ACD-8A4A-0B4FE51DA4F8}" type="presParOf" srcId="{72EA3FC4-2FFE-4DA5-B40C-1B333BEE4384}" destId="{78334336-6BE1-4D83-ABAB-C9C83E7F77CD}" srcOrd="12" destOrd="0" presId="urn:microsoft.com/office/officeart/2005/8/layout/default"/>
    <dgm:cxn modelId="{2F5182CC-AE88-43B1-B288-7ABB2EAFE7EF}" type="presParOf" srcId="{72EA3FC4-2FFE-4DA5-B40C-1B333BEE4384}" destId="{61D7FC36-F502-4AA7-BCD2-45C2EC7ADF11}" srcOrd="13" destOrd="0" presId="urn:microsoft.com/office/officeart/2005/8/layout/default"/>
    <dgm:cxn modelId="{258F398E-051B-4CDB-8407-7498AF97B725}" type="presParOf" srcId="{72EA3FC4-2FFE-4DA5-B40C-1B333BEE4384}" destId="{79481194-0D71-49D1-8438-3426BA0D86DA}" srcOrd="14" destOrd="0" presId="urn:microsoft.com/office/officeart/2005/8/layout/default"/>
    <dgm:cxn modelId="{F4252F81-D843-42DA-A033-E4C80391C9BE}" type="presParOf" srcId="{72EA3FC4-2FFE-4DA5-B40C-1B333BEE4384}" destId="{922EE4A8-741C-4437-918E-AA83D930A6E4}" srcOrd="15" destOrd="0" presId="urn:microsoft.com/office/officeart/2005/8/layout/default"/>
    <dgm:cxn modelId="{85B5D69B-A5D4-48CC-B24A-AA4A8678F219}" type="presParOf" srcId="{72EA3FC4-2FFE-4DA5-B40C-1B333BEE4384}" destId="{D930C5F2-B0E4-48DD-B0A6-547D5F7098AF}" srcOrd="1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A9F0CE-A5B5-455E-89CB-CF9E4E66E86A}">
      <dsp:nvSpPr>
        <dsp:cNvPr id="0" name=""/>
        <dsp:cNvSpPr/>
      </dsp:nvSpPr>
      <dsp:spPr>
        <a:xfrm>
          <a:off x="0" y="428944"/>
          <a:ext cx="2571749" cy="154305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b="1" kern="1200">
              <a:solidFill>
                <a:schemeClr val="tx1"/>
              </a:solidFill>
            </a:rPr>
            <a:t>Degrees</a:t>
          </a:r>
          <a:endParaRPr lang="en-US" sz="3300" b="1" kern="1200" dirty="0">
            <a:solidFill>
              <a:schemeClr val="tx1"/>
            </a:solidFill>
          </a:endParaRPr>
        </a:p>
      </dsp:txBody>
      <dsp:txXfrm>
        <a:off x="0" y="428944"/>
        <a:ext cx="2571749" cy="1543050"/>
      </dsp:txXfrm>
    </dsp:sp>
    <dsp:sp modelId="{795A3931-7064-4889-887B-476E6572811A}">
      <dsp:nvSpPr>
        <dsp:cNvPr id="0" name=""/>
        <dsp:cNvSpPr/>
      </dsp:nvSpPr>
      <dsp:spPr>
        <a:xfrm>
          <a:off x="2828925" y="428944"/>
          <a:ext cx="2571749" cy="1543050"/>
        </a:xfrm>
        <a:prstGeom prst="rect">
          <a:avLst/>
        </a:prstGeom>
        <a:solidFill>
          <a:schemeClr val="accent5">
            <a:hueOff val="-1241735"/>
            <a:satOff val="4976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b="1" kern="1200">
              <a:solidFill>
                <a:schemeClr val="tx1"/>
              </a:solidFill>
            </a:rPr>
            <a:t>Radians</a:t>
          </a:r>
          <a:endParaRPr lang="en-US" sz="3300" b="1" kern="1200" dirty="0">
            <a:solidFill>
              <a:schemeClr val="tx1"/>
            </a:solidFill>
          </a:endParaRPr>
        </a:p>
      </dsp:txBody>
      <dsp:txXfrm>
        <a:off x="2828925" y="428944"/>
        <a:ext cx="2571749" cy="1543050"/>
      </dsp:txXfrm>
    </dsp:sp>
    <dsp:sp modelId="{58912FDF-477F-4423-850C-2F9771FF56C6}">
      <dsp:nvSpPr>
        <dsp:cNvPr id="0" name=""/>
        <dsp:cNvSpPr/>
      </dsp:nvSpPr>
      <dsp:spPr>
        <a:xfrm>
          <a:off x="5657849" y="428944"/>
          <a:ext cx="2571749" cy="1543050"/>
        </a:xfrm>
        <a:prstGeom prst="rect">
          <a:avLst/>
        </a:prstGeom>
        <a:solidFill>
          <a:schemeClr val="accent5">
            <a:hueOff val="-2483469"/>
            <a:satOff val="9953"/>
            <a:lumOff val="215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b="1" kern="1200">
              <a:solidFill>
                <a:schemeClr val="tx1"/>
              </a:solidFill>
            </a:rPr>
            <a:t>Coterminal Angles</a:t>
          </a:r>
          <a:endParaRPr lang="en-US" sz="3300" b="1" kern="1200" dirty="0">
            <a:solidFill>
              <a:schemeClr val="tx1"/>
            </a:solidFill>
          </a:endParaRPr>
        </a:p>
      </dsp:txBody>
      <dsp:txXfrm>
        <a:off x="5657849" y="428944"/>
        <a:ext cx="2571749" cy="1543050"/>
      </dsp:txXfrm>
    </dsp:sp>
    <dsp:sp modelId="{A56F9301-CD87-43B7-99C8-54AB154342BA}">
      <dsp:nvSpPr>
        <dsp:cNvPr id="0" name=""/>
        <dsp:cNvSpPr/>
      </dsp:nvSpPr>
      <dsp:spPr>
        <a:xfrm>
          <a:off x="0" y="2229169"/>
          <a:ext cx="2571749" cy="1543050"/>
        </a:xfrm>
        <a:prstGeom prst="rect">
          <a:avLst/>
        </a:prstGeom>
        <a:solidFill>
          <a:schemeClr val="accent5">
            <a:hueOff val="-3725204"/>
            <a:satOff val="14929"/>
            <a:lumOff val="323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b="1" kern="1200">
              <a:solidFill>
                <a:schemeClr val="tx1"/>
              </a:solidFill>
            </a:rPr>
            <a:t>Arc Length</a:t>
          </a:r>
          <a:endParaRPr lang="en-US" sz="3300" b="1" kern="1200" dirty="0">
            <a:solidFill>
              <a:schemeClr val="tx1"/>
            </a:solidFill>
          </a:endParaRPr>
        </a:p>
      </dsp:txBody>
      <dsp:txXfrm>
        <a:off x="0" y="2229169"/>
        <a:ext cx="2571749" cy="1543050"/>
      </dsp:txXfrm>
    </dsp:sp>
    <dsp:sp modelId="{AD8BEFF0-1264-41F7-99B3-D35D778B329C}">
      <dsp:nvSpPr>
        <dsp:cNvPr id="0" name=""/>
        <dsp:cNvSpPr/>
      </dsp:nvSpPr>
      <dsp:spPr>
        <a:xfrm>
          <a:off x="2828925" y="2229169"/>
          <a:ext cx="2571749" cy="1543050"/>
        </a:xfrm>
        <a:prstGeom prst="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b="1" kern="1200">
              <a:solidFill>
                <a:schemeClr val="tx1"/>
              </a:solidFill>
            </a:rPr>
            <a:t>Unit Circle</a:t>
          </a:r>
          <a:endParaRPr lang="en-US" sz="3300" b="1" kern="1200" dirty="0">
            <a:solidFill>
              <a:schemeClr val="tx1"/>
            </a:solidFill>
          </a:endParaRPr>
        </a:p>
      </dsp:txBody>
      <dsp:txXfrm>
        <a:off x="2828925" y="2229169"/>
        <a:ext cx="2571749" cy="1543050"/>
      </dsp:txXfrm>
    </dsp:sp>
    <dsp:sp modelId="{9026D0E4-D491-4074-8D54-E567614B7843}">
      <dsp:nvSpPr>
        <dsp:cNvPr id="0" name=""/>
        <dsp:cNvSpPr/>
      </dsp:nvSpPr>
      <dsp:spPr>
        <a:xfrm>
          <a:off x="5657849" y="2229169"/>
          <a:ext cx="2571749" cy="1543050"/>
        </a:xfrm>
        <a:prstGeom prst="rect">
          <a:avLst/>
        </a:prstGeom>
        <a:solidFill>
          <a:schemeClr val="accent5">
            <a:hueOff val="-6208672"/>
            <a:satOff val="24882"/>
            <a:lumOff val="539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b="1" kern="1200">
              <a:solidFill>
                <a:schemeClr val="tx1"/>
              </a:solidFill>
            </a:rPr>
            <a:t>Points on the Unit Circle</a:t>
          </a:r>
          <a:endParaRPr lang="en-US" sz="3300" b="1" kern="1200" dirty="0">
            <a:solidFill>
              <a:schemeClr val="tx1"/>
            </a:solidFill>
          </a:endParaRPr>
        </a:p>
      </dsp:txBody>
      <dsp:txXfrm>
        <a:off x="5657849" y="2229169"/>
        <a:ext cx="2571749" cy="1543050"/>
      </dsp:txXfrm>
    </dsp:sp>
    <dsp:sp modelId="{78334336-6BE1-4D83-ABAB-C9C83E7F77CD}">
      <dsp:nvSpPr>
        <dsp:cNvPr id="0" name=""/>
        <dsp:cNvSpPr/>
      </dsp:nvSpPr>
      <dsp:spPr>
        <a:xfrm>
          <a:off x="0" y="4029394"/>
          <a:ext cx="2571749" cy="1543050"/>
        </a:xfrm>
        <a:prstGeom prst="rect">
          <a:avLst/>
        </a:prstGeom>
        <a:solidFill>
          <a:schemeClr val="accent5">
            <a:hueOff val="-7450407"/>
            <a:satOff val="29858"/>
            <a:lumOff val="647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b="1" kern="1200">
              <a:solidFill>
                <a:schemeClr val="tx1"/>
              </a:solidFill>
            </a:rPr>
            <a:t>Trig Ratios</a:t>
          </a:r>
          <a:endParaRPr lang="en-US" sz="3300" b="1" kern="1200" dirty="0">
            <a:solidFill>
              <a:schemeClr val="tx1"/>
            </a:solidFill>
          </a:endParaRPr>
        </a:p>
      </dsp:txBody>
      <dsp:txXfrm>
        <a:off x="0" y="4029394"/>
        <a:ext cx="2571749" cy="1543050"/>
      </dsp:txXfrm>
    </dsp:sp>
    <dsp:sp modelId="{79481194-0D71-49D1-8438-3426BA0D86DA}">
      <dsp:nvSpPr>
        <dsp:cNvPr id="0" name=""/>
        <dsp:cNvSpPr/>
      </dsp:nvSpPr>
      <dsp:spPr>
        <a:xfrm>
          <a:off x="2828925" y="4029394"/>
          <a:ext cx="2571749" cy="1543050"/>
        </a:xfrm>
        <a:prstGeom prst="rect">
          <a:avLst/>
        </a:prstGeom>
        <a:solidFill>
          <a:schemeClr val="accent5">
            <a:hueOff val="-8692142"/>
            <a:satOff val="34835"/>
            <a:lumOff val="754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b="1" kern="1200">
              <a:solidFill>
                <a:schemeClr val="tx1"/>
              </a:solidFill>
            </a:rPr>
            <a:t>Solving Problems</a:t>
          </a:r>
          <a:endParaRPr lang="en-US" sz="3300" b="1" kern="1200" dirty="0">
            <a:solidFill>
              <a:schemeClr val="tx1"/>
            </a:solidFill>
          </a:endParaRPr>
        </a:p>
      </dsp:txBody>
      <dsp:txXfrm>
        <a:off x="2828925" y="4029394"/>
        <a:ext cx="2571749" cy="1543050"/>
      </dsp:txXfrm>
    </dsp:sp>
    <dsp:sp modelId="{D930C5F2-B0E4-48DD-B0A6-547D5F7098AF}">
      <dsp:nvSpPr>
        <dsp:cNvPr id="0" name=""/>
        <dsp:cNvSpPr/>
      </dsp:nvSpPr>
      <dsp:spPr>
        <a:xfrm>
          <a:off x="5657849" y="4029394"/>
          <a:ext cx="2571749" cy="1543050"/>
        </a:xfrm>
        <a:prstGeom prst="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b="1" kern="1200">
              <a:solidFill>
                <a:schemeClr val="tx1"/>
              </a:solidFill>
            </a:rPr>
            <a:t>Solving Equations</a:t>
          </a:r>
          <a:endParaRPr lang="en-US" sz="3300" b="1" kern="1200" dirty="0">
            <a:solidFill>
              <a:schemeClr val="tx1"/>
            </a:solidFill>
          </a:endParaRPr>
        </a:p>
      </dsp:txBody>
      <dsp:txXfrm>
        <a:off x="5657849" y="4029394"/>
        <a:ext cx="2571749" cy="15430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86E7CB-7E2D-4EDE-99D9-6EDE8EE0338C}" type="datetimeFigureOut">
              <a:rPr lang="en-US" smtClean="0"/>
              <a:t>2/4/23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37428D-8197-4FD7-AC2B-E4BB18A16F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9259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E3B5F6-55B5-4DB9-9DF8-EF38BB96829D}" type="slidenum">
              <a:rPr lang="en-US"/>
              <a:pPr/>
              <a:t>6</a:t>
            </a:fld>
            <a:endParaRPr lang="en-US"/>
          </a:p>
        </p:txBody>
      </p:sp>
      <p:sp>
        <p:nvSpPr>
          <p:cNvPr id="133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F611A2-6B6F-46E6-8D29-78A1B5EE1F36}" type="slidenum">
              <a:rPr lang="en-US"/>
              <a:pPr/>
              <a:t>7</a:t>
            </a:fld>
            <a:endParaRPr lang="en-US"/>
          </a:p>
        </p:txBody>
      </p:sp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01E69C-EEB0-47FC-B220-654CA58854BE}" type="slidenum">
              <a:rPr lang="en-US"/>
              <a:pPr/>
              <a:t>9</a:t>
            </a:fld>
            <a:endParaRPr lang="en-US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45C622-53C8-4973-BB03-3FDD4F3B4B36}" type="slidenum">
              <a:rPr lang="en-US"/>
              <a:pPr/>
              <a:t>11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9pPr>
          </a:lstStyle>
          <a:p>
            <a:fld id="{E1981FAF-0C88-428B-9D18-0A1B13692355}" type="slidenum">
              <a:rPr lang="en-US" sz="1200"/>
              <a:pPr/>
              <a:t>13</a:t>
            </a:fld>
            <a:endParaRPr lang="en-US" sz="120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" pitchFamily="2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F611A2-6B6F-46E6-8D29-78A1B5EE1F36}" type="slidenum">
              <a:rPr lang="en-US"/>
              <a:pPr/>
              <a:t>14</a:t>
            </a:fld>
            <a:endParaRPr lang="en-US"/>
          </a:p>
        </p:txBody>
      </p:sp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>
            <a:extLst>
              <a:ext uri="{FF2B5EF4-FFF2-40B4-BE49-F238E27FC236}">
                <a16:creationId xmlns:a16="http://schemas.microsoft.com/office/drawing/2014/main" id="{A53FE40A-F645-45A7-875A-64C752128EC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FCFF2E2-202B-4461-8A3F-5F6EB86DC68A}" type="slidenum">
              <a:rPr lang="en-US" altLang="en-US" sz="1200"/>
              <a:pPr eaLnBrk="1" hangingPunct="1"/>
              <a:t>15</a:t>
            </a:fld>
            <a:endParaRPr lang="en-US" altLang="en-US" sz="1200"/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9427FF7C-2849-46E3-86FB-DA12505D75D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9212559F-28A2-4831-926F-0A95D137D0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>
                <a:latin typeface="Arial" panose="020B0604020202020204" pitchFamily="34" charset="0"/>
              </a:rPr>
              <a:t>Find second measure by difference from 2</a:t>
            </a:r>
            <a:r>
              <a:rPr lang="el-GR" altLang="en-US" i="1">
                <a:latin typeface="Century Gothic" panose="020B0502020202020204" pitchFamily="34" charset="0"/>
              </a:rPr>
              <a:t>π</a:t>
            </a:r>
            <a:r>
              <a:rPr lang="en-US" altLang="en-US">
                <a:latin typeface="Century Gothic" panose="020B0502020202020204" pitchFamily="34" charset="0"/>
              </a:rPr>
              <a:t>.</a:t>
            </a:r>
            <a:endParaRPr lang="el-GR" altLang="en-US">
              <a:latin typeface="Century Gothic" panose="020B0502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45C622-53C8-4973-BB03-3FDD4F3B4B36}" type="slidenum">
              <a:rPr lang="en-US"/>
              <a:pPr/>
              <a:t>16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9D6C5-F43C-466A-8EDD-788A3A080A75}" type="datetime1">
              <a:rPr lang="en-US" smtClean="0"/>
              <a:t>2/4/23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Math 30-1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C2F69-FF35-4124-B7E7-F0C3CDEF7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114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E0A9D-0700-46B3-AAC8-9A829D9D3248}" type="datetime1">
              <a:rPr lang="en-US" smtClean="0"/>
              <a:t>2/4/23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Math 30-1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C2F69-FF35-4124-B7E7-F0C3CDEF7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007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57E52-FF8F-4611-B2B3-6E1A81C59322}" type="datetime1">
              <a:rPr lang="en-US" smtClean="0"/>
              <a:t>2/4/23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Math 30-1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C2F69-FF35-4124-B7E7-F0C3CDEF7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96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16DB5-8AAF-4186-9FB0-0B547A7E3ABE}" type="datetime1">
              <a:rPr lang="en-US" smtClean="0"/>
              <a:t>2/4/23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Math 30-1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C2F69-FF35-4124-B7E7-F0C3CDEF7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898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D6CE7-1E85-40C4-9BA7-EFE1658FE937}" type="datetime1">
              <a:rPr lang="en-US" smtClean="0"/>
              <a:t>2/4/23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Math 30-1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C2F69-FF35-4124-B7E7-F0C3CDEF7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402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420D3-3C41-4D45-84E5-CEDD4B60175D}" type="datetime1">
              <a:rPr lang="en-US" smtClean="0"/>
              <a:t>2/4/23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Math 30-1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C2F69-FF35-4124-B7E7-F0C3CDEF7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827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965D8-E278-4A3F-9D0F-B5A3F3EB7BB1}" type="datetime1">
              <a:rPr lang="en-US" smtClean="0"/>
              <a:t>2/4/23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Math 30-1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C2F69-FF35-4124-B7E7-F0C3CDEF7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953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E3B5B-893D-45A5-8457-38AB2F2FB17E}" type="datetime1">
              <a:rPr lang="en-US" smtClean="0"/>
              <a:t>2/4/23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Math 30-1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C2F69-FF35-4124-B7E7-F0C3CDEF7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029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64746-01B3-43BD-A128-D631A99F63A1}" type="datetime1">
              <a:rPr lang="en-US" smtClean="0"/>
              <a:t>2/4/23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Math 30-1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C2F69-FF35-4124-B7E7-F0C3CDEF7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173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610FF-8CA0-46DF-A7DA-AE730A621552}" type="datetime1">
              <a:rPr lang="en-US" smtClean="0"/>
              <a:t>2/4/23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Math 30-1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C2F69-FF35-4124-B7E7-F0C3CDEF7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51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98138-CC64-47F9-B271-23970F90CF64}" type="datetime1">
              <a:rPr lang="en-US" smtClean="0"/>
              <a:t>2/4/23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Math 30-1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C2F69-FF35-4124-B7E7-F0C3CDEF7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069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5C7DB6-141C-4E9D-A256-6ACD2DC38E27}" type="datetime1">
              <a:rPr lang="en-US" smtClean="0"/>
              <a:t>2/4/23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Math 30-1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EC2F69-FF35-4124-B7E7-F0C3CDEF7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317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24.bin"/><Relationship Id="rId4" Type="http://schemas.openxmlformats.org/officeDocument/2006/relationships/image" Target="../media/image28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3" Type="http://schemas.openxmlformats.org/officeDocument/2006/relationships/image" Target="../media/image32.png"/><Relationship Id="rId7" Type="http://schemas.openxmlformats.org/officeDocument/2006/relationships/oleObject" Target="../embeddings/oleObject27.bin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3.wmf"/><Relationship Id="rId5" Type="http://schemas.openxmlformats.org/officeDocument/2006/relationships/oleObject" Target="../embeddings/oleObject26.bin"/><Relationship Id="rId4" Type="http://schemas.openxmlformats.org/officeDocument/2006/relationships/image" Target="../media/image31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13" Type="http://schemas.openxmlformats.org/officeDocument/2006/relationships/oleObject" Target="../embeddings/oleObject33.bin"/><Relationship Id="rId18" Type="http://schemas.openxmlformats.org/officeDocument/2006/relationships/image" Target="../media/image42.wmf"/><Relationship Id="rId26" Type="http://schemas.openxmlformats.org/officeDocument/2006/relationships/image" Target="../media/image46.wmf"/><Relationship Id="rId3" Type="http://schemas.openxmlformats.org/officeDocument/2006/relationships/oleObject" Target="../embeddings/oleObject28.bin"/><Relationship Id="rId21" Type="http://schemas.openxmlformats.org/officeDocument/2006/relationships/oleObject" Target="../embeddings/oleObject37.bin"/><Relationship Id="rId7" Type="http://schemas.openxmlformats.org/officeDocument/2006/relationships/oleObject" Target="../embeddings/oleObject30.bin"/><Relationship Id="rId12" Type="http://schemas.openxmlformats.org/officeDocument/2006/relationships/image" Target="../media/image39.wmf"/><Relationship Id="rId17" Type="http://schemas.openxmlformats.org/officeDocument/2006/relationships/oleObject" Target="../embeddings/oleObject35.bin"/><Relationship Id="rId25" Type="http://schemas.openxmlformats.org/officeDocument/2006/relationships/oleObject" Target="../embeddings/oleObject39.bin"/><Relationship Id="rId2" Type="http://schemas.openxmlformats.org/officeDocument/2006/relationships/notesSlide" Target="../notesSlides/notesSlide6.xml"/><Relationship Id="rId16" Type="http://schemas.openxmlformats.org/officeDocument/2006/relationships/image" Target="../media/image41.wmf"/><Relationship Id="rId20" Type="http://schemas.openxmlformats.org/officeDocument/2006/relationships/image" Target="../media/image43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6.wmf"/><Relationship Id="rId11" Type="http://schemas.openxmlformats.org/officeDocument/2006/relationships/oleObject" Target="../embeddings/oleObject32.bin"/><Relationship Id="rId24" Type="http://schemas.openxmlformats.org/officeDocument/2006/relationships/image" Target="../media/image45.wmf"/><Relationship Id="rId5" Type="http://schemas.openxmlformats.org/officeDocument/2006/relationships/oleObject" Target="../embeddings/oleObject29.bin"/><Relationship Id="rId15" Type="http://schemas.openxmlformats.org/officeDocument/2006/relationships/oleObject" Target="../embeddings/oleObject34.bin"/><Relationship Id="rId23" Type="http://schemas.openxmlformats.org/officeDocument/2006/relationships/oleObject" Target="../embeddings/oleObject38.bin"/><Relationship Id="rId10" Type="http://schemas.openxmlformats.org/officeDocument/2006/relationships/image" Target="../media/image38.wmf"/><Relationship Id="rId19" Type="http://schemas.openxmlformats.org/officeDocument/2006/relationships/oleObject" Target="../embeddings/oleObject36.bin"/><Relationship Id="rId4" Type="http://schemas.openxmlformats.org/officeDocument/2006/relationships/image" Target="../media/image35.wmf"/><Relationship Id="rId9" Type="http://schemas.openxmlformats.org/officeDocument/2006/relationships/oleObject" Target="../embeddings/oleObject31.bin"/><Relationship Id="rId14" Type="http://schemas.openxmlformats.org/officeDocument/2006/relationships/image" Target="../media/image40.wmf"/><Relationship Id="rId22" Type="http://schemas.openxmlformats.org/officeDocument/2006/relationships/image" Target="../media/image44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wmf"/><Relationship Id="rId3" Type="http://schemas.openxmlformats.org/officeDocument/2006/relationships/oleObject" Target="../embeddings/oleObject40.bin"/><Relationship Id="rId7" Type="http://schemas.openxmlformats.org/officeDocument/2006/relationships/oleObject" Target="../embeddings/oleObject42.bin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8.wmf"/><Relationship Id="rId5" Type="http://schemas.openxmlformats.org/officeDocument/2006/relationships/oleObject" Target="../embeddings/oleObject41.bin"/><Relationship Id="rId4" Type="http://schemas.openxmlformats.org/officeDocument/2006/relationships/image" Target="../media/image47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wmf"/><Relationship Id="rId13" Type="http://schemas.openxmlformats.org/officeDocument/2006/relationships/oleObject" Target="../embeddings/oleObject48.bin"/><Relationship Id="rId18" Type="http://schemas.openxmlformats.org/officeDocument/2006/relationships/image" Target="../media/image57.wmf"/><Relationship Id="rId26" Type="http://schemas.openxmlformats.org/officeDocument/2006/relationships/image" Target="../media/image61.wmf"/><Relationship Id="rId3" Type="http://schemas.openxmlformats.org/officeDocument/2006/relationships/oleObject" Target="../embeddings/oleObject43.bin"/><Relationship Id="rId21" Type="http://schemas.openxmlformats.org/officeDocument/2006/relationships/oleObject" Target="../embeddings/oleObject52.bin"/><Relationship Id="rId7" Type="http://schemas.openxmlformats.org/officeDocument/2006/relationships/oleObject" Target="../embeddings/oleObject45.bin"/><Relationship Id="rId12" Type="http://schemas.openxmlformats.org/officeDocument/2006/relationships/image" Target="../media/image54.wmf"/><Relationship Id="rId17" Type="http://schemas.openxmlformats.org/officeDocument/2006/relationships/oleObject" Target="../embeddings/oleObject50.bin"/><Relationship Id="rId25" Type="http://schemas.openxmlformats.org/officeDocument/2006/relationships/oleObject" Target="../embeddings/oleObject54.bin"/><Relationship Id="rId2" Type="http://schemas.openxmlformats.org/officeDocument/2006/relationships/notesSlide" Target="../notesSlides/notesSlide8.xml"/><Relationship Id="rId16" Type="http://schemas.openxmlformats.org/officeDocument/2006/relationships/image" Target="../media/image56.wmf"/><Relationship Id="rId20" Type="http://schemas.openxmlformats.org/officeDocument/2006/relationships/image" Target="../media/image58.wmf"/><Relationship Id="rId29" Type="http://schemas.openxmlformats.org/officeDocument/2006/relationships/oleObject" Target="../embeddings/oleObject56.bin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1.wmf"/><Relationship Id="rId11" Type="http://schemas.openxmlformats.org/officeDocument/2006/relationships/oleObject" Target="../embeddings/oleObject47.bin"/><Relationship Id="rId24" Type="http://schemas.openxmlformats.org/officeDocument/2006/relationships/image" Target="../media/image60.wmf"/><Relationship Id="rId32" Type="http://schemas.openxmlformats.org/officeDocument/2006/relationships/image" Target="../media/image64.wmf"/><Relationship Id="rId5" Type="http://schemas.openxmlformats.org/officeDocument/2006/relationships/oleObject" Target="../embeddings/oleObject44.bin"/><Relationship Id="rId15" Type="http://schemas.openxmlformats.org/officeDocument/2006/relationships/oleObject" Target="../embeddings/oleObject49.bin"/><Relationship Id="rId23" Type="http://schemas.openxmlformats.org/officeDocument/2006/relationships/oleObject" Target="../embeddings/oleObject53.bin"/><Relationship Id="rId28" Type="http://schemas.openxmlformats.org/officeDocument/2006/relationships/image" Target="../media/image62.wmf"/><Relationship Id="rId10" Type="http://schemas.openxmlformats.org/officeDocument/2006/relationships/image" Target="../media/image53.wmf"/><Relationship Id="rId19" Type="http://schemas.openxmlformats.org/officeDocument/2006/relationships/oleObject" Target="../embeddings/oleObject51.bin"/><Relationship Id="rId31" Type="http://schemas.openxmlformats.org/officeDocument/2006/relationships/oleObject" Target="../embeddings/oleObject57.bin"/><Relationship Id="rId4" Type="http://schemas.openxmlformats.org/officeDocument/2006/relationships/image" Target="../media/image50.wmf"/><Relationship Id="rId9" Type="http://schemas.openxmlformats.org/officeDocument/2006/relationships/oleObject" Target="../embeddings/oleObject46.bin"/><Relationship Id="rId14" Type="http://schemas.openxmlformats.org/officeDocument/2006/relationships/image" Target="../media/image55.wmf"/><Relationship Id="rId22" Type="http://schemas.openxmlformats.org/officeDocument/2006/relationships/image" Target="../media/image59.wmf"/><Relationship Id="rId27" Type="http://schemas.openxmlformats.org/officeDocument/2006/relationships/oleObject" Target="../embeddings/oleObject55.bin"/><Relationship Id="rId30" Type="http://schemas.openxmlformats.org/officeDocument/2006/relationships/image" Target="../media/image63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.wmf"/><Relationship Id="rId2" Type="http://schemas.openxmlformats.org/officeDocument/2006/relationships/oleObject" Target="../embeddings/oleObject58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6.wmf"/><Relationship Id="rId4" Type="http://schemas.openxmlformats.org/officeDocument/2006/relationships/oleObject" Target="../embeddings/oleObject59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7.wmf"/><Relationship Id="rId2" Type="http://schemas.openxmlformats.org/officeDocument/2006/relationships/oleObject" Target="../embeddings/oleObject60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8.wmf"/><Relationship Id="rId4" Type="http://schemas.openxmlformats.org/officeDocument/2006/relationships/oleObject" Target="../embeddings/oleObject61.bin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5.bin"/><Relationship Id="rId3" Type="http://schemas.openxmlformats.org/officeDocument/2006/relationships/image" Target="../media/image69.wmf"/><Relationship Id="rId7" Type="http://schemas.openxmlformats.org/officeDocument/2006/relationships/image" Target="../media/image71.wmf"/><Relationship Id="rId2" Type="http://schemas.openxmlformats.org/officeDocument/2006/relationships/oleObject" Target="../embeddings/oleObject62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64.bin"/><Relationship Id="rId5" Type="http://schemas.openxmlformats.org/officeDocument/2006/relationships/image" Target="../media/image70.wmf"/><Relationship Id="rId4" Type="http://schemas.openxmlformats.org/officeDocument/2006/relationships/oleObject" Target="../embeddings/oleObject63.bin"/><Relationship Id="rId9" Type="http://schemas.openxmlformats.org/officeDocument/2006/relationships/image" Target="../media/image72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image" Target="../media/image4.wmf"/><Relationship Id="rId7" Type="http://schemas.openxmlformats.org/officeDocument/2006/relationships/image" Target="../media/image6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2.bin"/><Relationship Id="rId9" Type="http://schemas.openxmlformats.org/officeDocument/2006/relationships/image" Target="../media/image7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4.1_178_IA.sw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11.bin"/><Relationship Id="rId18" Type="http://schemas.openxmlformats.org/officeDocument/2006/relationships/image" Target="../media/image16.wmf"/><Relationship Id="rId26" Type="http://schemas.openxmlformats.org/officeDocument/2006/relationships/image" Target="../media/image20.wmf"/><Relationship Id="rId3" Type="http://schemas.openxmlformats.org/officeDocument/2006/relationships/oleObject" Target="../embeddings/oleObject6.bin"/><Relationship Id="rId21" Type="http://schemas.openxmlformats.org/officeDocument/2006/relationships/oleObject" Target="../embeddings/oleObject15.bin"/><Relationship Id="rId34" Type="http://schemas.openxmlformats.org/officeDocument/2006/relationships/image" Target="../media/image24.wmf"/><Relationship Id="rId7" Type="http://schemas.openxmlformats.org/officeDocument/2006/relationships/oleObject" Target="../embeddings/oleObject8.bin"/><Relationship Id="rId12" Type="http://schemas.openxmlformats.org/officeDocument/2006/relationships/image" Target="../media/image13.wmf"/><Relationship Id="rId17" Type="http://schemas.openxmlformats.org/officeDocument/2006/relationships/oleObject" Target="../embeddings/oleObject13.bin"/><Relationship Id="rId25" Type="http://schemas.openxmlformats.org/officeDocument/2006/relationships/oleObject" Target="../embeddings/oleObject17.bin"/><Relationship Id="rId33" Type="http://schemas.openxmlformats.org/officeDocument/2006/relationships/oleObject" Target="../embeddings/oleObject21.bin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5.wmf"/><Relationship Id="rId20" Type="http://schemas.openxmlformats.org/officeDocument/2006/relationships/image" Target="../media/image17.wmf"/><Relationship Id="rId29" Type="http://schemas.openxmlformats.org/officeDocument/2006/relationships/oleObject" Target="../embeddings/oleObject19.bin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10.bin"/><Relationship Id="rId24" Type="http://schemas.openxmlformats.org/officeDocument/2006/relationships/image" Target="../media/image19.wmf"/><Relationship Id="rId32" Type="http://schemas.openxmlformats.org/officeDocument/2006/relationships/image" Target="../media/image23.wmf"/><Relationship Id="rId5" Type="http://schemas.openxmlformats.org/officeDocument/2006/relationships/oleObject" Target="../embeddings/oleObject7.bin"/><Relationship Id="rId15" Type="http://schemas.openxmlformats.org/officeDocument/2006/relationships/oleObject" Target="../embeddings/oleObject12.bin"/><Relationship Id="rId23" Type="http://schemas.openxmlformats.org/officeDocument/2006/relationships/oleObject" Target="../embeddings/oleObject16.bin"/><Relationship Id="rId28" Type="http://schemas.openxmlformats.org/officeDocument/2006/relationships/image" Target="../media/image21.wmf"/><Relationship Id="rId36" Type="http://schemas.openxmlformats.org/officeDocument/2006/relationships/image" Target="../media/image25.wmf"/><Relationship Id="rId10" Type="http://schemas.openxmlformats.org/officeDocument/2006/relationships/image" Target="../media/image12.wmf"/><Relationship Id="rId19" Type="http://schemas.openxmlformats.org/officeDocument/2006/relationships/oleObject" Target="../embeddings/oleObject14.bin"/><Relationship Id="rId31" Type="http://schemas.openxmlformats.org/officeDocument/2006/relationships/oleObject" Target="../embeddings/oleObject20.bin"/><Relationship Id="rId4" Type="http://schemas.openxmlformats.org/officeDocument/2006/relationships/image" Target="../media/image9.wmf"/><Relationship Id="rId9" Type="http://schemas.openxmlformats.org/officeDocument/2006/relationships/oleObject" Target="../embeddings/oleObject9.bin"/><Relationship Id="rId14" Type="http://schemas.openxmlformats.org/officeDocument/2006/relationships/image" Target="../media/image14.wmf"/><Relationship Id="rId22" Type="http://schemas.openxmlformats.org/officeDocument/2006/relationships/image" Target="../media/image18.wmf"/><Relationship Id="rId27" Type="http://schemas.openxmlformats.org/officeDocument/2006/relationships/oleObject" Target="../embeddings/oleObject18.bin"/><Relationship Id="rId30" Type="http://schemas.openxmlformats.org/officeDocument/2006/relationships/image" Target="../media/image22.wmf"/><Relationship Id="rId35" Type="http://schemas.openxmlformats.org/officeDocument/2006/relationships/oleObject" Target="../embeddings/oleObject22.bin"/><Relationship Id="rId8" Type="http://schemas.openxmlformats.org/officeDocument/2006/relationships/image" Target="../media/image11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4.1_170_IA.sw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127" y="228600"/>
            <a:ext cx="2476500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2396836" y="2331143"/>
            <a:ext cx="370782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bg2">
                    <a:lumMod val="10000"/>
                  </a:schemeClr>
                </a:solidFill>
              </a:rPr>
              <a:t>Botanical Name</a:t>
            </a:r>
          </a:p>
          <a:p>
            <a:r>
              <a:rPr lang="en-US" sz="2400" b="1" i="1" dirty="0">
                <a:solidFill>
                  <a:schemeClr val="accent6">
                    <a:lumMod val="50000"/>
                  </a:schemeClr>
                </a:solidFill>
              </a:rPr>
              <a:t>Narcissus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</a:rPr>
              <a:t> 'Trigonometry' </a:t>
            </a:r>
          </a:p>
          <a:p>
            <a:r>
              <a:rPr lang="en-US" sz="2400" b="1" dirty="0">
                <a:solidFill>
                  <a:schemeClr val="bg2">
                    <a:lumMod val="10000"/>
                  </a:schemeClr>
                </a:solidFill>
              </a:rPr>
              <a:t>Plant Common Name</a:t>
            </a:r>
          </a:p>
          <a:p>
            <a:r>
              <a:rPr lang="en-US" sz="2400" b="1" dirty="0">
                <a:solidFill>
                  <a:schemeClr val="accent6">
                    <a:lumMod val="50000"/>
                  </a:schemeClr>
                </a:solidFill>
              </a:rPr>
              <a:t>Trigonometry Daffodil</a:t>
            </a:r>
          </a:p>
        </p:txBody>
      </p:sp>
      <p:sp>
        <p:nvSpPr>
          <p:cNvPr id="3" name="Rectangle 2"/>
          <p:cNvSpPr/>
          <p:nvPr/>
        </p:nvSpPr>
        <p:spPr>
          <a:xfrm>
            <a:off x="152400" y="4038600"/>
            <a:ext cx="899159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The flowers of a Trigonometry Daffodil are of almost geometric precision with their repeating patterns.</a:t>
            </a:r>
          </a:p>
        </p:txBody>
      </p:sp>
      <p:pic>
        <p:nvPicPr>
          <p:cNvPr id="18438" name="Picture 6" descr="http://www.ringhaddy-daffodils.com/acatalog/product-cosin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96548"/>
            <a:ext cx="2381250" cy="3019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440" name="Picture 8" descr="http://www.ringhaddy-daffodils.com/acatalog/product-trigonometry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96548"/>
            <a:ext cx="1676400" cy="2789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152399" y="5167745"/>
            <a:ext cx="899159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Repeating patterns occur in sound, light, tides, time, and nature. </a:t>
            </a:r>
          </a:p>
          <a:p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To analyse these repeating, cyclical patterns, we need to study the cyclical functions branch of trigonometry.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Math 30-1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C2F69-FF35-4124-B7E7-F0C3CDEF76B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42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4018" y="304800"/>
            <a:ext cx="46299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</a:rPr>
              <a:t>Coterminal Angles in General Form</a:t>
            </a:r>
          </a:p>
        </p:txBody>
      </p:sp>
      <p:sp>
        <p:nvSpPr>
          <p:cNvPr id="3" name="Rectangle 2"/>
          <p:cNvSpPr/>
          <p:nvPr/>
        </p:nvSpPr>
        <p:spPr>
          <a:xfrm>
            <a:off x="436418" y="1066800"/>
            <a:ext cx="802178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52F6"/>
                </a:solidFill>
              </a:rPr>
              <a:t>By adding or subtracting multiples of one full rotation, you can write an infinite number of angles that are </a:t>
            </a:r>
            <a:r>
              <a:rPr lang="en-US" sz="2400" b="1" dirty="0" err="1">
                <a:solidFill>
                  <a:srgbClr val="0052F6"/>
                </a:solidFill>
              </a:rPr>
              <a:t>coterminal</a:t>
            </a:r>
            <a:r>
              <a:rPr lang="en-US" sz="2400" b="1" dirty="0">
                <a:solidFill>
                  <a:srgbClr val="0052F6"/>
                </a:solidFill>
              </a:rPr>
              <a:t> with any given angle.</a:t>
            </a:r>
          </a:p>
        </p:txBody>
      </p:sp>
      <p:sp>
        <p:nvSpPr>
          <p:cNvPr id="4" name="Rectangle 3"/>
          <p:cNvSpPr/>
          <p:nvPr/>
        </p:nvSpPr>
        <p:spPr>
          <a:xfrm>
            <a:off x="583303" y="2514600"/>
            <a:ext cx="568995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>
                <a:solidFill>
                  <a:srgbClr val="FF0000"/>
                </a:solidFill>
              </a:rPr>
              <a:t>θ</a:t>
            </a:r>
            <a:r>
              <a:rPr lang="en-US" sz="2400" b="1" dirty="0">
                <a:solidFill>
                  <a:srgbClr val="FF0000"/>
                </a:solidFill>
              </a:rPr>
              <a:t> ± (360°)</a:t>
            </a:r>
            <a:r>
              <a:rPr lang="en-US" sz="2400" b="1" i="1" dirty="0">
                <a:solidFill>
                  <a:srgbClr val="FF0000"/>
                </a:solidFill>
              </a:rPr>
              <a:t>n</a:t>
            </a:r>
            <a:r>
              <a:rPr lang="en-US" sz="2400" b="1" dirty="0">
                <a:solidFill>
                  <a:srgbClr val="FF0000"/>
                </a:solidFill>
              </a:rPr>
              <a:t>,  where </a:t>
            </a:r>
            <a:r>
              <a:rPr lang="en-US" sz="2400" b="1" i="1" dirty="0">
                <a:solidFill>
                  <a:srgbClr val="FF0000"/>
                </a:solidFill>
              </a:rPr>
              <a:t>n</a:t>
            </a:r>
            <a:r>
              <a:rPr lang="en-US" sz="2400" b="1" dirty="0">
                <a:solidFill>
                  <a:srgbClr val="FF0000"/>
                </a:solidFill>
              </a:rPr>
              <a:t> is any natural number</a:t>
            </a:r>
            <a:endParaRPr lang="en-US" sz="2400" dirty="0">
              <a:solidFill>
                <a:srgbClr val="FF0000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436418" y="3276600"/>
            <a:ext cx="5848769" cy="1568451"/>
            <a:chOff x="436418" y="3276600"/>
            <a:chExt cx="5848769" cy="1568451"/>
          </a:xfrm>
        </p:grpSpPr>
        <p:sp>
          <p:nvSpPr>
            <p:cNvPr id="5" name="Rectangle 4"/>
            <p:cNvSpPr/>
            <p:nvPr/>
          </p:nvSpPr>
          <p:spPr>
            <a:xfrm>
              <a:off x="1752600" y="3585075"/>
              <a:ext cx="4532587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b="1" dirty="0">
                  <a:solidFill>
                    <a:srgbClr val="FF33CC"/>
                  </a:solidFill>
                </a:rPr>
                <a:t>Why must </a:t>
              </a:r>
              <a:r>
                <a:rPr lang="en-US" sz="2400" b="1" i="1" dirty="0">
                  <a:solidFill>
                    <a:srgbClr val="FF33CC"/>
                  </a:solidFill>
                </a:rPr>
                <a:t>n </a:t>
              </a:r>
              <a:r>
                <a:rPr lang="en-US" sz="2400" b="1" dirty="0">
                  <a:solidFill>
                    <a:srgbClr val="FF33CC"/>
                  </a:solidFill>
                </a:rPr>
                <a:t>be a natural number?</a:t>
              </a:r>
              <a:endParaRPr lang="en-US" sz="2400" dirty="0">
                <a:solidFill>
                  <a:srgbClr val="FF33CC"/>
                </a:solidFill>
              </a:endParaRPr>
            </a:p>
          </p:txBody>
        </p: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6418" y="3276600"/>
              <a:ext cx="1176338" cy="1568451"/>
            </a:xfrm>
            <a:prstGeom prst="rect">
              <a:avLst/>
            </a:prstGeom>
          </p:spPr>
        </p:pic>
      </p:grp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Math 30-1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C2F69-FF35-4124-B7E7-F0C3CDEF76B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233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1525588" y="0"/>
            <a:ext cx="725416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b="1" u="sng" dirty="0">
                <a:solidFill>
                  <a:schemeClr val="accent2"/>
                </a:solidFill>
              </a:rPr>
              <a:t>Sketching Angles and Listing Coterminal Angles </a:t>
            </a:r>
            <a:endParaRPr lang="en-US" sz="2800" b="1" dirty="0">
              <a:solidFill>
                <a:schemeClr val="accent2"/>
              </a:solidFill>
            </a:endParaRP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0" y="457200"/>
            <a:ext cx="8996363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000" b="1" dirty="0"/>
              <a:t>Sketch the following angles in standard position. Identify all </a:t>
            </a:r>
            <a:r>
              <a:rPr lang="en-US" sz="2000" b="1" dirty="0" err="1"/>
              <a:t>coterminal</a:t>
            </a:r>
            <a:r>
              <a:rPr lang="en-US" sz="2000" b="1" dirty="0"/>
              <a:t> angles within the domain  -720° </a:t>
            </a:r>
            <a:r>
              <a:rPr lang="en-US" sz="2000" b="1" u="sng" dirty="0"/>
              <a:t>&lt;</a:t>
            </a:r>
            <a:r>
              <a:rPr lang="en-US" sz="2000" b="1" dirty="0"/>
              <a:t> </a:t>
            </a:r>
            <a:r>
              <a:rPr lang="el-GR" sz="2000" b="1" dirty="0"/>
              <a:t>θ</a:t>
            </a:r>
            <a:r>
              <a:rPr lang="en-US" sz="2000" b="1" dirty="0"/>
              <a:t> </a:t>
            </a:r>
            <a:r>
              <a:rPr lang="en-US" sz="2000" b="1" u="sng" dirty="0"/>
              <a:t>&lt;</a:t>
            </a:r>
            <a:r>
              <a:rPr lang="en-US" sz="2000" b="1" dirty="0"/>
              <a:t> 720° . Express each angle in general form.</a:t>
            </a: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76200" y="1584325"/>
            <a:ext cx="1149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CC0000"/>
                </a:solidFill>
              </a:rPr>
              <a:t>a)</a:t>
            </a:r>
            <a:r>
              <a:rPr lang="en-US"/>
              <a:t>  150</a:t>
            </a:r>
            <a:r>
              <a:rPr lang="en-US" baseline="30000"/>
              <a:t>0</a:t>
            </a:r>
            <a:endParaRPr lang="en-US"/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3108325" y="1584325"/>
            <a:ext cx="12684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CC0000"/>
                </a:solidFill>
              </a:rPr>
              <a:t>b)</a:t>
            </a:r>
            <a:r>
              <a:rPr lang="en-US"/>
              <a:t>  -240</a:t>
            </a:r>
            <a:r>
              <a:rPr lang="en-US" baseline="30000"/>
              <a:t>0</a:t>
            </a:r>
            <a:endParaRPr lang="en-US"/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6232525" y="1600200"/>
            <a:ext cx="11318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CC0000"/>
                </a:solidFill>
              </a:rPr>
              <a:t>c)</a:t>
            </a:r>
            <a:r>
              <a:rPr lang="en-US"/>
              <a:t>  570</a:t>
            </a:r>
            <a:r>
              <a:rPr lang="en-US" baseline="30000"/>
              <a:t>0</a:t>
            </a:r>
            <a:endParaRPr lang="en-US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7696200" y="2146300"/>
            <a:ext cx="0" cy="1600200"/>
          </a:xfrm>
          <a:prstGeom prst="line">
            <a:avLst/>
          </a:prstGeom>
          <a:noFill/>
          <a:ln w="28575">
            <a:solidFill>
              <a:srgbClr val="339933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1" name="Line 11"/>
          <p:cNvSpPr>
            <a:spLocks noChangeShapeType="1"/>
          </p:cNvSpPr>
          <p:nvPr/>
        </p:nvSpPr>
        <p:spPr bwMode="auto">
          <a:xfrm>
            <a:off x="6553200" y="2892425"/>
            <a:ext cx="2286000" cy="0"/>
          </a:xfrm>
          <a:prstGeom prst="line">
            <a:avLst/>
          </a:prstGeom>
          <a:noFill/>
          <a:ln w="28575">
            <a:solidFill>
              <a:srgbClr val="339933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2" name="Line 12"/>
          <p:cNvSpPr>
            <a:spLocks noChangeShapeType="1"/>
          </p:cNvSpPr>
          <p:nvPr/>
        </p:nvSpPr>
        <p:spPr bwMode="auto">
          <a:xfrm>
            <a:off x="4559300" y="2133600"/>
            <a:ext cx="0" cy="1600200"/>
          </a:xfrm>
          <a:prstGeom prst="line">
            <a:avLst/>
          </a:prstGeom>
          <a:noFill/>
          <a:ln w="28575">
            <a:solidFill>
              <a:srgbClr val="339933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3" name="Line 13"/>
          <p:cNvSpPr>
            <a:spLocks noChangeShapeType="1"/>
          </p:cNvSpPr>
          <p:nvPr/>
        </p:nvSpPr>
        <p:spPr bwMode="auto">
          <a:xfrm>
            <a:off x="3429000" y="2895600"/>
            <a:ext cx="2286000" cy="0"/>
          </a:xfrm>
          <a:prstGeom prst="line">
            <a:avLst/>
          </a:prstGeom>
          <a:noFill/>
          <a:ln w="28575">
            <a:solidFill>
              <a:srgbClr val="339933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4" name="Line 14"/>
          <p:cNvSpPr>
            <a:spLocks noChangeShapeType="1"/>
          </p:cNvSpPr>
          <p:nvPr/>
        </p:nvSpPr>
        <p:spPr bwMode="auto">
          <a:xfrm>
            <a:off x="1295400" y="2120900"/>
            <a:ext cx="0" cy="1600200"/>
          </a:xfrm>
          <a:prstGeom prst="line">
            <a:avLst/>
          </a:prstGeom>
          <a:noFill/>
          <a:ln w="28575">
            <a:solidFill>
              <a:srgbClr val="339933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5" name="Line 15"/>
          <p:cNvSpPr>
            <a:spLocks noChangeShapeType="1"/>
          </p:cNvSpPr>
          <p:nvPr/>
        </p:nvSpPr>
        <p:spPr bwMode="auto">
          <a:xfrm>
            <a:off x="228600" y="2882900"/>
            <a:ext cx="2286000" cy="0"/>
          </a:xfrm>
          <a:prstGeom prst="line">
            <a:avLst/>
          </a:prstGeom>
          <a:noFill/>
          <a:ln w="28575">
            <a:solidFill>
              <a:srgbClr val="339933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7" name="Line 17"/>
          <p:cNvSpPr>
            <a:spLocks noChangeShapeType="1"/>
          </p:cNvSpPr>
          <p:nvPr/>
        </p:nvSpPr>
        <p:spPr bwMode="auto">
          <a:xfrm flipH="1" flipV="1">
            <a:off x="469900" y="2273300"/>
            <a:ext cx="838200" cy="6096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9" name="Arc 19"/>
          <p:cNvSpPr>
            <a:spLocks/>
          </p:cNvSpPr>
          <p:nvPr/>
        </p:nvSpPr>
        <p:spPr bwMode="auto">
          <a:xfrm>
            <a:off x="1047750" y="2532063"/>
            <a:ext cx="554038" cy="304800"/>
          </a:xfrm>
          <a:custGeom>
            <a:avLst/>
            <a:gdLst>
              <a:gd name="G0" fmla="+- 17565 0 0"/>
              <a:gd name="G1" fmla="+- 21600 0 0"/>
              <a:gd name="G2" fmla="+- 21600 0 0"/>
              <a:gd name="T0" fmla="*/ 0 w 39165"/>
              <a:gd name="T1" fmla="*/ 9031 h 21600"/>
              <a:gd name="T2" fmla="*/ 39165 w 39165"/>
              <a:gd name="T3" fmla="*/ 21600 h 21600"/>
              <a:gd name="T4" fmla="*/ 17565 w 39165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165" h="21600" fill="none" extrusionOk="0">
                <a:moveTo>
                  <a:pt x="-1" y="9030"/>
                </a:moveTo>
                <a:cubicBezTo>
                  <a:pt x="4054" y="3362"/>
                  <a:pt x="10595" y="-1"/>
                  <a:pt x="17565" y="0"/>
                </a:cubicBezTo>
                <a:cubicBezTo>
                  <a:pt x="29494" y="0"/>
                  <a:pt x="39165" y="9670"/>
                  <a:pt x="39165" y="21600"/>
                </a:cubicBezTo>
              </a:path>
              <a:path w="39165" h="21600" stroke="0" extrusionOk="0">
                <a:moveTo>
                  <a:pt x="-1" y="9030"/>
                </a:moveTo>
                <a:cubicBezTo>
                  <a:pt x="4054" y="3362"/>
                  <a:pt x="10595" y="-1"/>
                  <a:pt x="17565" y="0"/>
                </a:cubicBezTo>
                <a:cubicBezTo>
                  <a:pt x="29494" y="0"/>
                  <a:pt x="39165" y="9670"/>
                  <a:pt x="39165" y="21600"/>
                </a:cubicBezTo>
                <a:lnTo>
                  <a:pt x="17565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40" name="Line 20"/>
          <p:cNvSpPr>
            <a:spLocks noChangeShapeType="1"/>
          </p:cNvSpPr>
          <p:nvPr/>
        </p:nvSpPr>
        <p:spPr bwMode="auto">
          <a:xfrm flipH="1" flipV="1">
            <a:off x="4241800" y="2133600"/>
            <a:ext cx="304800" cy="7620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43" name="Arc 23"/>
          <p:cNvSpPr>
            <a:spLocks/>
          </p:cNvSpPr>
          <p:nvPr/>
        </p:nvSpPr>
        <p:spPr bwMode="auto">
          <a:xfrm flipH="1" flipV="1">
            <a:off x="4267200" y="2667000"/>
            <a:ext cx="573088" cy="457200"/>
          </a:xfrm>
          <a:custGeom>
            <a:avLst/>
            <a:gdLst>
              <a:gd name="G0" fmla="+- 21543 0 0"/>
              <a:gd name="G1" fmla="+- 21600 0 0"/>
              <a:gd name="G2" fmla="+- 21600 0 0"/>
              <a:gd name="T0" fmla="*/ 0 w 43143"/>
              <a:gd name="T1" fmla="*/ 20040 h 40102"/>
              <a:gd name="T2" fmla="*/ 32688 w 43143"/>
              <a:gd name="T3" fmla="*/ 40102 h 40102"/>
              <a:gd name="T4" fmla="*/ 21543 w 43143"/>
              <a:gd name="T5" fmla="*/ 21600 h 40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43" h="40102" fill="none" extrusionOk="0">
                <a:moveTo>
                  <a:pt x="-1" y="20039"/>
                </a:moveTo>
                <a:cubicBezTo>
                  <a:pt x="817" y="8745"/>
                  <a:pt x="10218" y="-1"/>
                  <a:pt x="21543" y="0"/>
                </a:cubicBezTo>
                <a:cubicBezTo>
                  <a:pt x="33472" y="0"/>
                  <a:pt x="43143" y="9670"/>
                  <a:pt x="43143" y="21600"/>
                </a:cubicBezTo>
                <a:cubicBezTo>
                  <a:pt x="43143" y="29173"/>
                  <a:pt x="39176" y="36194"/>
                  <a:pt x="32688" y="40102"/>
                </a:cubicBezTo>
              </a:path>
              <a:path w="43143" h="40102" stroke="0" extrusionOk="0">
                <a:moveTo>
                  <a:pt x="-1" y="20039"/>
                </a:moveTo>
                <a:cubicBezTo>
                  <a:pt x="817" y="8745"/>
                  <a:pt x="10218" y="-1"/>
                  <a:pt x="21543" y="0"/>
                </a:cubicBezTo>
                <a:cubicBezTo>
                  <a:pt x="33472" y="0"/>
                  <a:pt x="43143" y="9670"/>
                  <a:pt x="43143" y="21600"/>
                </a:cubicBezTo>
                <a:cubicBezTo>
                  <a:pt x="43143" y="29173"/>
                  <a:pt x="39176" y="36194"/>
                  <a:pt x="32688" y="40102"/>
                </a:cubicBezTo>
                <a:lnTo>
                  <a:pt x="21543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44" name="Line 24"/>
          <p:cNvSpPr>
            <a:spLocks noChangeShapeType="1"/>
          </p:cNvSpPr>
          <p:nvPr/>
        </p:nvSpPr>
        <p:spPr bwMode="auto">
          <a:xfrm flipH="1">
            <a:off x="6858000" y="2895600"/>
            <a:ext cx="838200" cy="3048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49" name="Text Box 29"/>
          <p:cNvSpPr txBox="1">
            <a:spLocks noChangeArrowheads="1"/>
          </p:cNvSpPr>
          <p:nvPr/>
        </p:nvSpPr>
        <p:spPr bwMode="auto">
          <a:xfrm>
            <a:off x="76200" y="3886200"/>
            <a:ext cx="1629805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 dirty="0"/>
              <a:t>Positive</a:t>
            </a:r>
          </a:p>
          <a:p>
            <a:endParaRPr lang="en-US" sz="2000" b="1" dirty="0"/>
          </a:p>
          <a:p>
            <a:r>
              <a:rPr lang="en-US" sz="2000" b="1" dirty="0"/>
              <a:t>Negative</a:t>
            </a:r>
          </a:p>
          <a:p>
            <a:endParaRPr lang="en-US" sz="2000" b="1" dirty="0"/>
          </a:p>
          <a:p>
            <a:r>
              <a:rPr lang="en-US" sz="2000" b="1" dirty="0"/>
              <a:t>General Form</a:t>
            </a:r>
          </a:p>
        </p:txBody>
      </p:sp>
      <p:sp>
        <p:nvSpPr>
          <p:cNvPr id="5152" name="Text Box 32"/>
          <p:cNvSpPr txBox="1">
            <a:spLocks noChangeArrowheads="1"/>
          </p:cNvSpPr>
          <p:nvPr/>
        </p:nvSpPr>
        <p:spPr bwMode="auto">
          <a:xfrm>
            <a:off x="1382155" y="3886200"/>
            <a:ext cx="66075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CC0000"/>
                </a:solidFill>
              </a:rPr>
              <a:t>510</a:t>
            </a:r>
            <a:r>
              <a:rPr lang="en-US" sz="2000" b="1" baseline="30000" dirty="0">
                <a:solidFill>
                  <a:srgbClr val="CC0000"/>
                </a:solidFill>
              </a:rPr>
              <a:t>0</a:t>
            </a:r>
            <a:endParaRPr lang="en-US" sz="2000" b="1" dirty="0">
              <a:solidFill>
                <a:srgbClr val="CC0000"/>
              </a:solidFill>
            </a:endParaRPr>
          </a:p>
        </p:txBody>
      </p:sp>
      <p:sp>
        <p:nvSpPr>
          <p:cNvPr id="5153" name="Text Box 33"/>
          <p:cNvSpPr txBox="1">
            <a:spLocks noChangeArrowheads="1"/>
          </p:cNvSpPr>
          <p:nvPr/>
        </p:nvSpPr>
        <p:spPr bwMode="auto">
          <a:xfrm>
            <a:off x="1219200" y="4554315"/>
            <a:ext cx="85472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CC0000"/>
                </a:solidFill>
              </a:rPr>
              <a:t>  -210</a:t>
            </a:r>
            <a:r>
              <a:rPr lang="en-US" sz="2000" b="1" baseline="30000" dirty="0">
                <a:solidFill>
                  <a:srgbClr val="CC0000"/>
                </a:solidFill>
              </a:rPr>
              <a:t>0</a:t>
            </a:r>
            <a:endParaRPr lang="en-US" sz="2000" b="1" dirty="0">
              <a:solidFill>
                <a:srgbClr val="CC0000"/>
              </a:solidFill>
            </a:endParaRPr>
          </a:p>
        </p:txBody>
      </p:sp>
      <p:sp>
        <p:nvSpPr>
          <p:cNvPr id="5156" name="Text Box 36"/>
          <p:cNvSpPr txBox="1">
            <a:spLocks noChangeArrowheads="1"/>
          </p:cNvSpPr>
          <p:nvPr/>
        </p:nvSpPr>
        <p:spPr bwMode="auto">
          <a:xfrm>
            <a:off x="4419600" y="3904992"/>
            <a:ext cx="66075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CC0000"/>
                </a:solidFill>
              </a:rPr>
              <a:t>120</a:t>
            </a:r>
            <a:r>
              <a:rPr lang="en-US" sz="2000" b="1" baseline="30000" dirty="0">
                <a:solidFill>
                  <a:srgbClr val="CC0000"/>
                </a:solidFill>
              </a:rPr>
              <a:t>0</a:t>
            </a:r>
            <a:endParaRPr lang="en-US" sz="2000" b="1" dirty="0">
              <a:solidFill>
                <a:srgbClr val="CC0000"/>
              </a:solidFill>
            </a:endParaRPr>
          </a:p>
        </p:txBody>
      </p:sp>
      <p:sp>
        <p:nvSpPr>
          <p:cNvPr id="5157" name="Text Box 37"/>
          <p:cNvSpPr txBox="1">
            <a:spLocks noChangeArrowheads="1"/>
          </p:cNvSpPr>
          <p:nvPr/>
        </p:nvSpPr>
        <p:spPr bwMode="auto">
          <a:xfrm>
            <a:off x="4887212" y="4501753"/>
            <a:ext cx="73930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CC0000"/>
                </a:solidFill>
              </a:rPr>
              <a:t>-600</a:t>
            </a:r>
            <a:r>
              <a:rPr lang="en-US" sz="2000" b="1" baseline="30000" dirty="0">
                <a:solidFill>
                  <a:srgbClr val="CC0000"/>
                </a:solidFill>
              </a:rPr>
              <a:t>0</a:t>
            </a:r>
            <a:endParaRPr lang="en-US" sz="2000" b="1" dirty="0">
              <a:solidFill>
                <a:srgbClr val="CC0000"/>
              </a:solidFill>
            </a:endParaRPr>
          </a:p>
        </p:txBody>
      </p:sp>
      <p:sp>
        <p:nvSpPr>
          <p:cNvPr id="5159" name="Text Box 39"/>
          <p:cNvSpPr txBox="1">
            <a:spLocks noChangeArrowheads="1"/>
          </p:cNvSpPr>
          <p:nvPr/>
        </p:nvSpPr>
        <p:spPr bwMode="auto">
          <a:xfrm>
            <a:off x="7644177" y="3875232"/>
            <a:ext cx="66075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CC0000"/>
                </a:solidFill>
              </a:rPr>
              <a:t>210</a:t>
            </a:r>
            <a:r>
              <a:rPr lang="en-US" sz="2000" b="1" baseline="30000" dirty="0">
                <a:solidFill>
                  <a:srgbClr val="CC0000"/>
                </a:solidFill>
              </a:rPr>
              <a:t>0</a:t>
            </a:r>
            <a:endParaRPr lang="en-US" sz="2000" b="1" dirty="0">
              <a:solidFill>
                <a:srgbClr val="CC0000"/>
              </a:solidFill>
            </a:endParaRPr>
          </a:p>
        </p:txBody>
      </p:sp>
      <p:sp>
        <p:nvSpPr>
          <p:cNvPr id="5160" name="Text Box 40"/>
          <p:cNvSpPr txBox="1">
            <a:spLocks noChangeArrowheads="1"/>
          </p:cNvSpPr>
          <p:nvPr/>
        </p:nvSpPr>
        <p:spPr bwMode="auto">
          <a:xfrm>
            <a:off x="7543800" y="4495800"/>
            <a:ext cx="73930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CC0000"/>
                </a:solidFill>
              </a:rPr>
              <a:t>-150</a:t>
            </a:r>
            <a:r>
              <a:rPr lang="en-US" sz="2000" b="1" baseline="30000" dirty="0">
                <a:solidFill>
                  <a:srgbClr val="CC0000"/>
                </a:solidFill>
              </a:rPr>
              <a:t>0</a:t>
            </a:r>
            <a:endParaRPr lang="en-US" sz="2000" b="1" dirty="0">
              <a:solidFill>
                <a:srgbClr val="CC0000"/>
              </a:solidFill>
            </a:endParaRPr>
          </a:p>
        </p:txBody>
      </p:sp>
      <p:sp>
        <p:nvSpPr>
          <p:cNvPr id="5163" name="Freeform 43"/>
          <p:cNvSpPr>
            <a:spLocks/>
          </p:cNvSpPr>
          <p:nvPr/>
        </p:nvSpPr>
        <p:spPr bwMode="auto">
          <a:xfrm>
            <a:off x="7300913" y="2590800"/>
            <a:ext cx="649287" cy="544513"/>
          </a:xfrm>
          <a:custGeom>
            <a:avLst/>
            <a:gdLst>
              <a:gd name="T0" fmla="*/ 345 w 409"/>
              <a:gd name="T1" fmla="*/ 192 h 343"/>
              <a:gd name="T2" fmla="*/ 297 w 409"/>
              <a:gd name="T3" fmla="*/ 96 h 343"/>
              <a:gd name="T4" fmla="*/ 153 w 409"/>
              <a:gd name="T5" fmla="*/ 96 h 343"/>
              <a:gd name="T6" fmla="*/ 105 w 409"/>
              <a:gd name="T7" fmla="*/ 192 h 343"/>
              <a:gd name="T8" fmla="*/ 153 w 409"/>
              <a:gd name="T9" fmla="*/ 288 h 343"/>
              <a:gd name="T10" fmla="*/ 297 w 409"/>
              <a:gd name="T11" fmla="*/ 336 h 343"/>
              <a:gd name="T12" fmla="*/ 393 w 409"/>
              <a:gd name="T13" fmla="*/ 240 h 343"/>
              <a:gd name="T14" fmla="*/ 393 w 409"/>
              <a:gd name="T15" fmla="*/ 144 h 343"/>
              <a:gd name="T16" fmla="*/ 345 w 409"/>
              <a:gd name="T17" fmla="*/ 48 h 343"/>
              <a:gd name="T18" fmla="*/ 201 w 409"/>
              <a:gd name="T19" fmla="*/ 0 h 343"/>
              <a:gd name="T20" fmla="*/ 57 w 409"/>
              <a:gd name="T21" fmla="*/ 48 h 343"/>
              <a:gd name="T22" fmla="*/ 9 w 409"/>
              <a:gd name="T23" fmla="*/ 144 h 343"/>
              <a:gd name="T24" fmla="*/ 9 w 409"/>
              <a:gd name="T25" fmla="*/ 240 h 343"/>
              <a:gd name="T26" fmla="*/ 9 w 409"/>
              <a:gd name="T27" fmla="*/ 288 h 3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409" h="343">
                <a:moveTo>
                  <a:pt x="345" y="192"/>
                </a:moveTo>
                <a:cubicBezTo>
                  <a:pt x="337" y="152"/>
                  <a:pt x="329" y="112"/>
                  <a:pt x="297" y="96"/>
                </a:cubicBezTo>
                <a:cubicBezTo>
                  <a:pt x="265" y="80"/>
                  <a:pt x="185" y="80"/>
                  <a:pt x="153" y="96"/>
                </a:cubicBezTo>
                <a:cubicBezTo>
                  <a:pt x="121" y="112"/>
                  <a:pt x="105" y="160"/>
                  <a:pt x="105" y="192"/>
                </a:cubicBezTo>
                <a:cubicBezTo>
                  <a:pt x="105" y="224"/>
                  <a:pt x="121" y="264"/>
                  <a:pt x="153" y="288"/>
                </a:cubicBezTo>
                <a:cubicBezTo>
                  <a:pt x="185" y="312"/>
                  <a:pt x="257" y="343"/>
                  <a:pt x="297" y="336"/>
                </a:cubicBezTo>
                <a:cubicBezTo>
                  <a:pt x="336" y="328"/>
                  <a:pt x="377" y="272"/>
                  <a:pt x="393" y="240"/>
                </a:cubicBezTo>
                <a:cubicBezTo>
                  <a:pt x="409" y="208"/>
                  <a:pt x="401" y="176"/>
                  <a:pt x="393" y="144"/>
                </a:cubicBezTo>
                <a:cubicBezTo>
                  <a:pt x="384" y="111"/>
                  <a:pt x="377" y="72"/>
                  <a:pt x="345" y="48"/>
                </a:cubicBezTo>
                <a:cubicBezTo>
                  <a:pt x="313" y="24"/>
                  <a:pt x="249" y="0"/>
                  <a:pt x="201" y="0"/>
                </a:cubicBezTo>
                <a:cubicBezTo>
                  <a:pt x="153" y="0"/>
                  <a:pt x="89" y="24"/>
                  <a:pt x="57" y="48"/>
                </a:cubicBezTo>
                <a:cubicBezTo>
                  <a:pt x="25" y="72"/>
                  <a:pt x="17" y="111"/>
                  <a:pt x="9" y="144"/>
                </a:cubicBezTo>
                <a:cubicBezTo>
                  <a:pt x="0" y="176"/>
                  <a:pt x="9" y="216"/>
                  <a:pt x="9" y="240"/>
                </a:cubicBezTo>
                <a:cubicBezTo>
                  <a:pt x="9" y="264"/>
                  <a:pt x="9" y="276"/>
                  <a:pt x="9" y="28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5166" name="Object 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7288153"/>
              </p:ext>
            </p:extLst>
          </p:nvPr>
        </p:nvGraphicFramePr>
        <p:xfrm>
          <a:off x="252413" y="5780088"/>
          <a:ext cx="2162175" cy="427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155600" imgH="228600" progId="Equation.DSMT4">
                  <p:embed/>
                </p:oleObj>
              </mc:Choice>
              <mc:Fallback>
                <p:oleObj name="Equation" r:id="rId3" imgW="11556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413" y="5780088"/>
                        <a:ext cx="2162175" cy="427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67" name="Object 4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6986049"/>
              </p:ext>
            </p:extLst>
          </p:nvPr>
        </p:nvGraphicFramePr>
        <p:xfrm>
          <a:off x="3433763" y="5780088"/>
          <a:ext cx="2352675" cy="427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257120" imgH="228600" progId="Equation.DSMT4">
                  <p:embed/>
                </p:oleObj>
              </mc:Choice>
              <mc:Fallback>
                <p:oleObj name="Equation" r:id="rId5" imgW="125712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33763" y="5780088"/>
                        <a:ext cx="2352675" cy="427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68" name="Object 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7720425"/>
              </p:ext>
            </p:extLst>
          </p:nvPr>
        </p:nvGraphicFramePr>
        <p:xfrm>
          <a:off x="6337300" y="5780088"/>
          <a:ext cx="2185988" cy="427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168200" imgH="228600" progId="Equation.DSMT4">
                  <p:embed/>
                </p:oleObj>
              </mc:Choice>
              <mc:Fallback>
                <p:oleObj name="Equation" r:id="rId7" imgW="11682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37300" y="5780088"/>
                        <a:ext cx="2185988" cy="427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Text Box 29"/>
          <p:cNvSpPr txBox="1">
            <a:spLocks noChangeArrowheads="1"/>
          </p:cNvSpPr>
          <p:nvPr/>
        </p:nvSpPr>
        <p:spPr bwMode="auto">
          <a:xfrm>
            <a:off x="3217410" y="3886200"/>
            <a:ext cx="1629805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 dirty="0"/>
              <a:t>Positive</a:t>
            </a:r>
          </a:p>
          <a:p>
            <a:endParaRPr lang="en-US" sz="2000" b="1" dirty="0"/>
          </a:p>
          <a:p>
            <a:r>
              <a:rPr lang="en-US" sz="2000" b="1" dirty="0"/>
              <a:t>Negative</a:t>
            </a:r>
          </a:p>
          <a:p>
            <a:endParaRPr lang="en-US" sz="2000" b="1" dirty="0"/>
          </a:p>
          <a:p>
            <a:r>
              <a:rPr lang="en-US" sz="2000" b="1" dirty="0"/>
              <a:t>General Form</a:t>
            </a:r>
          </a:p>
        </p:txBody>
      </p:sp>
      <p:sp>
        <p:nvSpPr>
          <p:cNvPr id="33" name="Text Box 29"/>
          <p:cNvSpPr txBox="1">
            <a:spLocks noChangeArrowheads="1"/>
          </p:cNvSpPr>
          <p:nvPr/>
        </p:nvSpPr>
        <p:spPr bwMode="auto">
          <a:xfrm>
            <a:off x="6358620" y="3886200"/>
            <a:ext cx="1629805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 dirty="0"/>
              <a:t>Positive</a:t>
            </a:r>
          </a:p>
          <a:p>
            <a:endParaRPr lang="en-US" sz="2000" b="1" dirty="0"/>
          </a:p>
          <a:p>
            <a:r>
              <a:rPr lang="en-US" sz="2000" b="1" dirty="0"/>
              <a:t>Negative</a:t>
            </a:r>
          </a:p>
          <a:p>
            <a:endParaRPr lang="en-US" sz="2000" b="1" dirty="0"/>
          </a:p>
          <a:p>
            <a:r>
              <a:rPr lang="en-US" sz="2000" b="1" dirty="0"/>
              <a:t>General Form</a:t>
            </a:r>
          </a:p>
        </p:txBody>
      </p:sp>
      <p:sp>
        <p:nvSpPr>
          <p:cNvPr id="34" name="Text Box 33"/>
          <p:cNvSpPr txBox="1">
            <a:spLocks noChangeArrowheads="1"/>
          </p:cNvSpPr>
          <p:nvPr/>
        </p:nvSpPr>
        <p:spPr bwMode="auto">
          <a:xfrm>
            <a:off x="2008910" y="4554315"/>
            <a:ext cx="92044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CC0000"/>
                </a:solidFill>
              </a:rPr>
              <a:t> , -570</a:t>
            </a:r>
            <a:r>
              <a:rPr lang="en-US" sz="2000" b="1" baseline="30000" dirty="0">
                <a:solidFill>
                  <a:srgbClr val="CC0000"/>
                </a:solidFill>
              </a:rPr>
              <a:t>0</a:t>
            </a:r>
            <a:endParaRPr lang="en-US" sz="2000" b="1" dirty="0">
              <a:solidFill>
                <a:srgbClr val="CC0000"/>
              </a:solidFill>
            </a:endParaRPr>
          </a:p>
        </p:txBody>
      </p:sp>
      <p:sp>
        <p:nvSpPr>
          <p:cNvPr id="35" name="Text Box 36"/>
          <p:cNvSpPr txBox="1">
            <a:spLocks noChangeArrowheads="1"/>
          </p:cNvSpPr>
          <p:nvPr/>
        </p:nvSpPr>
        <p:spPr bwMode="auto">
          <a:xfrm>
            <a:off x="5029200" y="3904992"/>
            <a:ext cx="78418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CC0000"/>
                </a:solidFill>
              </a:rPr>
              <a:t>, 480</a:t>
            </a:r>
            <a:r>
              <a:rPr lang="en-US" sz="2000" b="1" baseline="30000" dirty="0">
                <a:solidFill>
                  <a:srgbClr val="CC0000"/>
                </a:solidFill>
              </a:rPr>
              <a:t>0</a:t>
            </a:r>
            <a:endParaRPr lang="en-US" sz="2000" b="1" dirty="0">
              <a:solidFill>
                <a:srgbClr val="CC0000"/>
              </a:solidFill>
            </a:endParaRPr>
          </a:p>
        </p:txBody>
      </p:sp>
      <p:sp>
        <p:nvSpPr>
          <p:cNvPr id="36" name="Text Box 40"/>
          <p:cNvSpPr txBox="1">
            <a:spLocks noChangeArrowheads="1"/>
          </p:cNvSpPr>
          <p:nvPr/>
        </p:nvSpPr>
        <p:spPr bwMode="auto">
          <a:xfrm>
            <a:off x="8268999" y="4495800"/>
            <a:ext cx="73930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CC0000"/>
                </a:solidFill>
              </a:rPr>
              <a:t>-510</a:t>
            </a:r>
            <a:r>
              <a:rPr lang="en-US" sz="2000" b="1" baseline="30000" dirty="0">
                <a:solidFill>
                  <a:srgbClr val="CC0000"/>
                </a:solidFill>
              </a:rPr>
              <a:t>0</a:t>
            </a:r>
            <a:endParaRPr lang="en-US" sz="2000" b="1" dirty="0">
              <a:solidFill>
                <a:srgbClr val="CC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Math 30-1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C2F69-FF35-4124-B7E7-F0C3CDEF76B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458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5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5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5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5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5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5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5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5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5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500"/>
                                        <p:tgtEl>
                                          <p:spTgt spid="5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7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1" dur="5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 nodeType="clickPar">
                      <p:stCondLst>
                        <p:cond delay="indefinite"/>
                      </p:stCondLst>
                      <p:childTnLst>
                        <p:par>
                          <p:cTn id="1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6" dur="500"/>
                                        <p:tgtEl>
                                          <p:spTgt spid="5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8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0" dur="500"/>
                                        <p:tgtEl>
                                          <p:spTgt spid="5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51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51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 nodeType="clickPar">
                      <p:stCondLst>
                        <p:cond delay="indefinite"/>
                      </p:stCondLst>
                      <p:childTnLst>
                        <p:par>
                          <p:cTn id="1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5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5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 nodeType="clickPar">
                      <p:stCondLst>
                        <p:cond delay="indefinite"/>
                      </p:stCondLst>
                      <p:childTnLst>
                        <p:par>
                          <p:cTn id="1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1" dur="500"/>
                                        <p:tgtEl>
                                          <p:spTgt spid="5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autoUpdateAnimBg="0"/>
      <p:bldP spid="5125" grpId="0" autoUpdateAnimBg="0"/>
      <p:bldP spid="5126" grpId="0" autoUpdateAnimBg="0"/>
      <p:bldP spid="5127" grpId="0" autoUpdateAnimBg="0"/>
      <p:bldP spid="5129" grpId="0" autoUpdateAnimBg="0"/>
      <p:bldP spid="5130" grpId="0" animBg="1"/>
      <p:bldP spid="5131" grpId="0" animBg="1"/>
      <p:bldP spid="5132" grpId="0" animBg="1"/>
      <p:bldP spid="5133" grpId="0" animBg="1"/>
      <p:bldP spid="5134" grpId="0" animBg="1"/>
      <p:bldP spid="5135" grpId="0" animBg="1"/>
      <p:bldP spid="5137" grpId="0" animBg="1"/>
      <p:bldP spid="5139" grpId="0" animBg="1"/>
      <p:bldP spid="5140" grpId="0" animBg="1"/>
      <p:bldP spid="5143" grpId="0" animBg="1"/>
      <p:bldP spid="5144" grpId="0" animBg="1"/>
      <p:bldP spid="5149" grpId="0" autoUpdateAnimBg="0"/>
      <p:bldP spid="5152" grpId="0" autoUpdateAnimBg="0"/>
      <p:bldP spid="5153" grpId="0" autoUpdateAnimBg="0"/>
      <p:bldP spid="5156" grpId="0" autoUpdateAnimBg="0"/>
      <p:bldP spid="5157" grpId="0" autoUpdateAnimBg="0"/>
      <p:bldP spid="5159" grpId="0" autoUpdateAnimBg="0"/>
      <p:bldP spid="5160" grpId="0" autoUpdateAnimBg="0"/>
      <p:bldP spid="5163" grpId="0" animBg="1"/>
      <p:bldP spid="32" grpId="0" autoUpdateAnimBg="0"/>
      <p:bldP spid="33" grpId="0" autoUpdateAnimBg="0"/>
      <p:bldP spid="34" grpId="0" autoUpdateAnimBg="0"/>
      <p:bldP spid="35" grpId="0" autoUpdateAnimBg="0"/>
      <p:bldP spid="36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B2B2257A-F204-42E3-8A87-63C325BA5A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Unit Circle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A1369D41-E4EC-4F16-B3E7-7F1C0B0EAA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>
            <a:normAutofit fontScale="85000" lnSpcReduction="20000"/>
          </a:bodyPr>
          <a:lstStyle/>
          <a:p>
            <a:pPr eaLnBrk="1" hangingPunct="1">
              <a:tabLst>
                <a:tab pos="457200" algn="l"/>
                <a:tab pos="1371600" algn="l"/>
                <a:tab pos="1547813" algn="l"/>
              </a:tabLst>
            </a:pPr>
            <a:r>
              <a:rPr lang="en-US" altLang="en-US"/>
              <a:t>The two historical perspectives of trigonometry incorporate different methods of introducing the trigonometric functions.</a:t>
            </a:r>
            <a:br>
              <a:rPr lang="en-US" altLang="en-US"/>
            </a:br>
            <a:br>
              <a:rPr lang="en-US" altLang="en-US"/>
            </a:br>
            <a:r>
              <a:rPr lang="en-US" altLang="en-US"/>
              <a:t>Our first introduction to these functions is based on the unit circle.</a:t>
            </a:r>
          </a:p>
          <a:p>
            <a:pPr eaLnBrk="1" hangingPunct="1">
              <a:tabLst>
                <a:tab pos="457200" algn="l"/>
                <a:tab pos="1371600" algn="l"/>
                <a:tab pos="1547813" algn="l"/>
              </a:tabLst>
            </a:pPr>
            <a:endParaRPr lang="en-US" altLang="en-US"/>
          </a:p>
          <a:p>
            <a:pPr eaLnBrk="1" hangingPunct="1">
              <a:tabLst>
                <a:tab pos="457200" algn="l"/>
                <a:tab pos="1371600" algn="l"/>
                <a:tab pos="1547813" algn="l"/>
              </a:tabLst>
            </a:pPr>
            <a:r>
              <a:rPr lang="en-US" altLang="en-US"/>
              <a:t>Consider the </a:t>
            </a:r>
            <a:r>
              <a:rPr lang="en-US" altLang="en-US" b="1"/>
              <a:t>unit circle </a:t>
            </a:r>
            <a:r>
              <a:rPr lang="en-US" altLang="en-US"/>
              <a:t>given by</a:t>
            </a:r>
          </a:p>
          <a:p>
            <a:pPr eaLnBrk="1" hangingPunct="1">
              <a:tabLst>
                <a:tab pos="457200" algn="l"/>
                <a:tab pos="1371600" algn="l"/>
                <a:tab pos="1547813" algn="l"/>
              </a:tabLst>
            </a:pPr>
            <a:endParaRPr lang="en-US" altLang="en-US" sz="1200"/>
          </a:p>
          <a:p>
            <a:pPr eaLnBrk="1" hangingPunct="1">
              <a:tabLst>
                <a:tab pos="457200" algn="l"/>
                <a:tab pos="1371600" algn="l"/>
                <a:tab pos="1547813" algn="l"/>
              </a:tabLst>
            </a:pPr>
            <a:r>
              <a:rPr lang="en-US" altLang="en-US"/>
              <a:t>             </a:t>
            </a:r>
            <a:r>
              <a:rPr lang="en-US" altLang="en-US" i="1"/>
              <a:t>x</a:t>
            </a:r>
            <a:r>
              <a:rPr lang="en-US" altLang="en-US" baseline="30000"/>
              <a:t>2 </a:t>
            </a:r>
            <a:r>
              <a:rPr lang="en-US" altLang="en-US"/>
              <a:t>+ </a:t>
            </a:r>
            <a:r>
              <a:rPr lang="en-US" altLang="en-US" i="1"/>
              <a:t>y</a:t>
            </a:r>
            <a:r>
              <a:rPr lang="en-US" altLang="en-US" baseline="30000"/>
              <a:t>2</a:t>
            </a:r>
            <a:r>
              <a:rPr lang="en-US" altLang="en-US"/>
              <a:t> = 1</a:t>
            </a:r>
          </a:p>
          <a:p>
            <a:pPr eaLnBrk="1" hangingPunct="1">
              <a:tabLst>
                <a:tab pos="457200" algn="l"/>
                <a:tab pos="1371600" algn="l"/>
                <a:tab pos="1547813" algn="l"/>
              </a:tabLst>
            </a:pPr>
            <a:endParaRPr lang="en-US" altLang="en-US" sz="1200"/>
          </a:p>
          <a:p>
            <a:pPr eaLnBrk="1" hangingPunct="1">
              <a:tabLst>
                <a:tab pos="457200" algn="l"/>
                <a:tab pos="1371600" algn="l"/>
                <a:tab pos="1547813" algn="l"/>
              </a:tabLst>
            </a:pPr>
            <a:r>
              <a:rPr lang="en-US" altLang="en-US"/>
              <a:t>It is called the unit circle because it has</a:t>
            </a:r>
          </a:p>
          <a:p>
            <a:pPr eaLnBrk="1" hangingPunct="1">
              <a:tabLst>
                <a:tab pos="457200" algn="l"/>
                <a:tab pos="1371600" algn="l"/>
                <a:tab pos="1547813" algn="l"/>
              </a:tabLst>
            </a:pPr>
            <a:r>
              <a:rPr lang="en-US" altLang="en-US"/>
              <a:t>a radius of one unit.</a:t>
            </a:r>
          </a:p>
        </p:txBody>
      </p:sp>
      <p:pic>
        <p:nvPicPr>
          <p:cNvPr id="5124" name="Picture 12">
            <a:extLst>
              <a:ext uri="{FF2B5EF4-FFF2-40B4-BE49-F238E27FC236}">
                <a16:creationId xmlns:a16="http://schemas.microsoft.com/office/drawing/2014/main" id="{8AE3817E-9C6D-4264-9333-F4986CBD4B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5500" y="3689350"/>
            <a:ext cx="2605088" cy="2557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Rectangle 13">
            <a:extLst>
              <a:ext uri="{FF2B5EF4-FFF2-40B4-BE49-F238E27FC236}">
                <a16:creationId xmlns:a16="http://schemas.microsoft.com/office/drawing/2014/main" id="{8E6350D9-74ED-4FEB-B12F-5A9FC03C3F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600" y="6319838"/>
            <a:ext cx="989013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200" b="1" baseline="0"/>
              <a:t>Figure 4.18</a:t>
            </a:r>
          </a:p>
        </p:txBody>
      </p:sp>
      <p:sp>
        <p:nvSpPr>
          <p:cNvPr id="5126" name="Rectangle 16">
            <a:extLst>
              <a:ext uri="{FF2B5EF4-FFF2-40B4-BE49-F238E27FC236}">
                <a16:creationId xmlns:a16="http://schemas.microsoft.com/office/drawing/2014/main" id="{6555B5A6-B0F9-4090-8D33-C140D7DCC7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49663" y="4433888"/>
            <a:ext cx="10747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>
                <a:solidFill>
                  <a:srgbClr val="ED008C"/>
                </a:solidFill>
              </a:rPr>
              <a:t>Unit circle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3235325" y="14288"/>
            <a:ext cx="2703513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9pPr>
          </a:lstStyle>
          <a:p>
            <a:r>
              <a:rPr lang="en-US" sz="2800" u="sng" dirty="0">
                <a:solidFill>
                  <a:srgbClr val="006600"/>
                </a:solidFill>
                <a:latin typeface="+mn-lt"/>
              </a:rPr>
              <a:t>Radian Measure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544513" y="593725"/>
            <a:ext cx="83708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9pPr>
          </a:lstStyle>
          <a:p>
            <a:r>
              <a:rPr lang="en-US" dirty="0">
                <a:latin typeface="+mn-lt"/>
              </a:rPr>
              <a:t>One  </a:t>
            </a:r>
            <a:r>
              <a:rPr lang="en-US" dirty="0">
                <a:solidFill>
                  <a:srgbClr val="CC0000"/>
                </a:solidFill>
                <a:latin typeface="+mn-lt"/>
              </a:rPr>
              <a:t>radian</a:t>
            </a:r>
            <a:r>
              <a:rPr lang="en-US" dirty="0">
                <a:latin typeface="+mn-lt"/>
              </a:rPr>
              <a:t> is the measure of the central angle subtended in a circle by an arc of equal length to the radius.</a:t>
            </a:r>
          </a:p>
        </p:txBody>
      </p:sp>
      <p:sp>
        <p:nvSpPr>
          <p:cNvPr id="25622" name="Text Box 22"/>
          <p:cNvSpPr txBox="1">
            <a:spLocks noChangeArrowheads="1"/>
          </p:cNvSpPr>
          <p:nvPr/>
        </p:nvSpPr>
        <p:spPr bwMode="auto">
          <a:xfrm>
            <a:off x="3697714" y="3773430"/>
            <a:ext cx="354943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8" charset="0"/>
                <a:ea typeface="ＭＳ Ｐゴシック" pitchFamily="34" charset="-128"/>
              </a:defRPr>
            </a:lvl9pPr>
          </a:lstStyle>
          <a:p>
            <a:r>
              <a:rPr lang="en-US" dirty="0"/>
              <a:t>Therefore, </a:t>
            </a:r>
            <a:r>
              <a:rPr lang="en-US" dirty="0">
                <a:solidFill>
                  <a:srgbClr val="CC0000"/>
                </a:solidFill>
              </a:rPr>
              <a:t>2</a:t>
            </a:r>
            <a:r>
              <a:rPr lang="en-US" dirty="0">
                <a:solidFill>
                  <a:srgbClr val="C00000"/>
                </a:solidFill>
              </a:rPr>
              <a:t>π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CC0000"/>
                </a:solidFill>
              </a:rPr>
              <a:t>rad = 360</a:t>
            </a:r>
            <a:r>
              <a:rPr lang="en-US" baseline="30000" dirty="0">
                <a:solidFill>
                  <a:srgbClr val="CC0000"/>
                </a:solidFill>
              </a:rPr>
              <a:t>0</a:t>
            </a:r>
            <a:r>
              <a:rPr lang="en-US" dirty="0">
                <a:solidFill>
                  <a:srgbClr val="CC0000"/>
                </a:solidFill>
              </a:rPr>
              <a:t>.</a:t>
            </a:r>
            <a:endParaRPr lang="en-US" baseline="30000" dirty="0">
              <a:solidFill>
                <a:srgbClr val="CC0000"/>
              </a:solidFill>
            </a:endParaRPr>
          </a:p>
          <a:p>
            <a:r>
              <a:rPr lang="en-US" dirty="0">
                <a:solidFill>
                  <a:schemeClr val="accent2"/>
                </a:solidFill>
              </a:rPr>
              <a:t>              Or,</a:t>
            </a:r>
            <a:r>
              <a:rPr lang="en-US" dirty="0">
                <a:solidFill>
                  <a:srgbClr val="C00000"/>
                </a:solidFill>
              </a:rPr>
              <a:t> π  </a:t>
            </a:r>
            <a:r>
              <a:rPr lang="en-US" dirty="0">
                <a:solidFill>
                  <a:srgbClr val="CC0000"/>
                </a:solidFill>
              </a:rPr>
              <a:t>rad = 180</a:t>
            </a:r>
            <a:r>
              <a:rPr lang="en-US" baseline="30000" dirty="0">
                <a:solidFill>
                  <a:srgbClr val="CC0000"/>
                </a:solidFill>
              </a:rPr>
              <a:t>0</a:t>
            </a:r>
            <a:r>
              <a:rPr lang="en-US" dirty="0"/>
              <a:t>.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1828800" y="5357518"/>
            <a:ext cx="6102576" cy="1038225"/>
            <a:chOff x="1839310" y="4283075"/>
            <a:chExt cx="6102576" cy="1038225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39310" y="4283075"/>
              <a:ext cx="1041226" cy="1038225"/>
            </a:xfrm>
            <a:prstGeom prst="rect">
              <a:avLst/>
            </a:prstGeom>
          </p:spPr>
        </p:pic>
        <p:sp>
          <p:nvSpPr>
            <p:cNvPr id="25" name="Text Box 22"/>
            <p:cNvSpPr txBox="1">
              <a:spLocks noChangeArrowheads="1"/>
            </p:cNvSpPr>
            <p:nvPr/>
          </p:nvSpPr>
          <p:spPr bwMode="auto">
            <a:xfrm>
              <a:off x="3023997" y="4421306"/>
              <a:ext cx="4917889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" pitchFamily="28" charset="0"/>
                  <a:ea typeface="ＭＳ Ｐゴシック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" pitchFamily="28" charset="0"/>
                  <a:ea typeface="ＭＳ Ｐゴシック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" pitchFamily="28" charset="0"/>
                  <a:ea typeface="ＭＳ Ｐゴシック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" pitchFamily="28" charset="0"/>
                  <a:ea typeface="ＭＳ Ｐゴシック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" pitchFamily="28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8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8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8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8" charset="0"/>
                  <a:ea typeface="ＭＳ Ｐゴシック" pitchFamily="34" charset="-128"/>
                </a:defRPr>
              </a:lvl9pPr>
            </a:lstStyle>
            <a:p>
              <a:r>
                <a:rPr lang="en-US" dirty="0">
                  <a:latin typeface="+mn-lt"/>
                </a:rPr>
                <a:t>Angle measures without units are considered to be in radians.</a:t>
              </a:r>
            </a:p>
          </p:txBody>
        </p:sp>
      </p:grp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Math 30-1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C2F69-FF35-4124-B7E7-F0C3CDEF76BF}" type="slidenum">
              <a:rPr lang="en-US" smtClean="0"/>
              <a:t>13</a:t>
            </a:fld>
            <a:endParaRPr lang="en-US"/>
          </a:p>
        </p:txBody>
      </p:sp>
      <p:pic>
        <p:nvPicPr>
          <p:cNvPr id="7" name="Picture 12">
            <a:extLst>
              <a:ext uri="{FF2B5EF4-FFF2-40B4-BE49-F238E27FC236}">
                <a16:creationId xmlns:a16="http://schemas.microsoft.com/office/drawing/2014/main" id="{0B9F3C12-1588-8C97-E578-0EEFA3DD0B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92" y="1600200"/>
            <a:ext cx="3593981" cy="35282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DF738589-C8B0-0A6C-B88B-98796C808CC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722491"/>
              </p:ext>
            </p:extLst>
          </p:nvPr>
        </p:nvGraphicFramePr>
        <p:xfrm>
          <a:off x="4519931" y="2051727"/>
          <a:ext cx="1905000" cy="56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558800" imgH="165100" progId="Equation.DSMT4">
                  <p:embed/>
                </p:oleObj>
              </mc:Choice>
              <mc:Fallback>
                <p:oleObj name="Equation" r:id="rId5" imgW="558800" imgH="165100" progId="Equation.DSMT4">
                  <p:embed/>
                  <p:pic>
                    <p:nvPicPr>
                      <p:cNvPr id="2663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9931" y="2051727"/>
                        <a:ext cx="1905000" cy="563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4">
            <a:extLst>
              <a:ext uri="{FF2B5EF4-FFF2-40B4-BE49-F238E27FC236}">
                <a16:creationId xmlns:a16="http://schemas.microsoft.com/office/drawing/2014/main" id="{712C8306-647A-7123-BDD0-496546FB05F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5821782"/>
              </p:ext>
            </p:extLst>
          </p:nvPr>
        </p:nvGraphicFramePr>
        <p:xfrm>
          <a:off x="3948430" y="2926358"/>
          <a:ext cx="3048000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168400" imgH="203200" progId="Equation.DSMT4">
                  <p:embed/>
                </p:oleObj>
              </mc:Choice>
              <mc:Fallback>
                <p:oleObj name="Equation" r:id="rId7" imgW="1168400" imgH="203200" progId="Equation.DSMT4">
                  <p:embed/>
                  <p:pic>
                    <p:nvPicPr>
                      <p:cNvPr id="2663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48430" y="2926358"/>
                        <a:ext cx="3048000" cy="530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96539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56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56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56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56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56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56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56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56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 autoUpdateAnimBg="0"/>
      <p:bldP spid="25603" grpId="0" autoUpdateAnimBg="0"/>
      <p:bldP spid="25622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26" name="Oval 10"/>
          <p:cNvSpPr>
            <a:spLocks noChangeArrowheads="1"/>
          </p:cNvSpPr>
          <p:nvPr/>
        </p:nvSpPr>
        <p:spPr bwMode="auto">
          <a:xfrm>
            <a:off x="2212975" y="795337"/>
            <a:ext cx="5562600" cy="5410200"/>
          </a:xfrm>
          <a:prstGeom prst="ellipse">
            <a:avLst/>
          </a:prstGeom>
          <a:gradFill rotWithShape="0">
            <a:gsLst>
              <a:gs pos="0">
                <a:srgbClr val="BFFFBF"/>
              </a:gs>
              <a:gs pos="100000">
                <a:srgbClr val="C3FFFF"/>
              </a:gs>
            </a:gsLst>
            <a:lin ang="2700000" scaled="1"/>
          </a:gradFill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6027" name="Line 11"/>
          <p:cNvSpPr>
            <a:spLocks noChangeShapeType="1"/>
          </p:cNvSpPr>
          <p:nvPr/>
        </p:nvSpPr>
        <p:spPr bwMode="auto">
          <a:xfrm flipV="1">
            <a:off x="4956175" y="2090737"/>
            <a:ext cx="2362200" cy="13081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6028" name="Line 12"/>
          <p:cNvSpPr>
            <a:spLocks noChangeShapeType="1"/>
          </p:cNvSpPr>
          <p:nvPr/>
        </p:nvSpPr>
        <p:spPr bwMode="auto">
          <a:xfrm flipV="1">
            <a:off x="4981575" y="1100137"/>
            <a:ext cx="1270000" cy="23114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6035" name="Line 19"/>
          <p:cNvSpPr>
            <a:spLocks noChangeShapeType="1"/>
          </p:cNvSpPr>
          <p:nvPr/>
        </p:nvSpPr>
        <p:spPr bwMode="auto">
          <a:xfrm>
            <a:off x="4956175" y="795337"/>
            <a:ext cx="0" cy="5410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6036" name="Line 20"/>
          <p:cNvSpPr>
            <a:spLocks noChangeShapeType="1"/>
          </p:cNvSpPr>
          <p:nvPr/>
        </p:nvSpPr>
        <p:spPr bwMode="auto">
          <a:xfrm>
            <a:off x="2212975" y="3424237"/>
            <a:ext cx="5562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86037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7667461"/>
              </p:ext>
            </p:extLst>
          </p:nvPr>
        </p:nvGraphicFramePr>
        <p:xfrm>
          <a:off x="7516813" y="1674813"/>
          <a:ext cx="292100" cy="700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64880" imgH="393480" progId="Equation.DSMT4">
                  <p:embed/>
                </p:oleObj>
              </mc:Choice>
              <mc:Fallback>
                <p:oleObj name="Equation" r:id="rId3" imgW="1648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16813" y="1674813"/>
                        <a:ext cx="292100" cy="700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6038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9606376"/>
              </p:ext>
            </p:extLst>
          </p:nvPr>
        </p:nvGraphicFramePr>
        <p:xfrm>
          <a:off x="6181725" y="360363"/>
          <a:ext cx="292100" cy="696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64880" imgH="393480" progId="Equation.DSMT4">
                  <p:embed/>
                </p:oleObj>
              </mc:Choice>
              <mc:Fallback>
                <p:oleObj name="Equation" r:id="rId5" imgW="1648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81725" y="360363"/>
                        <a:ext cx="292100" cy="696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6046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7665280"/>
              </p:ext>
            </p:extLst>
          </p:nvPr>
        </p:nvGraphicFramePr>
        <p:xfrm>
          <a:off x="4789488" y="101600"/>
          <a:ext cx="292100" cy="700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64880" imgH="393480" progId="Equation.DSMT4">
                  <p:embed/>
                </p:oleObj>
              </mc:Choice>
              <mc:Fallback>
                <p:oleObj name="Equation" r:id="rId7" imgW="1648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9488" y="101600"/>
                        <a:ext cx="292100" cy="700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6048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2380883"/>
              </p:ext>
            </p:extLst>
          </p:nvPr>
        </p:nvGraphicFramePr>
        <p:xfrm>
          <a:off x="1758950" y="3348038"/>
          <a:ext cx="247650" cy="247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139680" imgH="139680" progId="Equation.DSMT4">
                  <p:embed/>
                </p:oleObj>
              </mc:Choice>
              <mc:Fallback>
                <p:oleObj name="Equation" r:id="rId9" imgW="139680" imgH="139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8950" y="3348038"/>
                        <a:ext cx="247650" cy="247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6050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7889912"/>
              </p:ext>
            </p:extLst>
          </p:nvPr>
        </p:nvGraphicFramePr>
        <p:xfrm>
          <a:off x="4716463" y="6208713"/>
          <a:ext cx="427037" cy="700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241200" imgH="393480" progId="Equation.DSMT4">
                  <p:embed/>
                </p:oleObj>
              </mc:Choice>
              <mc:Fallback>
                <p:oleObj name="Equation" r:id="rId11" imgW="2412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463" y="6208713"/>
                        <a:ext cx="427037" cy="700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6052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6900054"/>
              </p:ext>
            </p:extLst>
          </p:nvPr>
        </p:nvGraphicFramePr>
        <p:xfrm>
          <a:off x="7997825" y="3276600"/>
          <a:ext cx="223838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126720" imgH="177480" progId="Equation.DSMT4">
                  <p:embed/>
                </p:oleObj>
              </mc:Choice>
              <mc:Fallback>
                <p:oleObj name="Equation" r:id="rId13" imgW="12672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97825" y="3276600"/>
                        <a:ext cx="223838" cy="317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6053" name="Oval 37"/>
          <p:cNvSpPr>
            <a:spLocks noChangeArrowheads="1"/>
          </p:cNvSpPr>
          <p:nvPr/>
        </p:nvSpPr>
        <p:spPr bwMode="auto">
          <a:xfrm>
            <a:off x="4879975" y="3335337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6055" name="Text Box 39"/>
          <p:cNvSpPr txBox="1">
            <a:spLocks noChangeArrowheads="1"/>
          </p:cNvSpPr>
          <p:nvPr/>
        </p:nvSpPr>
        <p:spPr bwMode="auto">
          <a:xfrm>
            <a:off x="60325" y="60325"/>
            <a:ext cx="2948243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b="1" u="sng" dirty="0">
                <a:solidFill>
                  <a:srgbClr val="CC0000"/>
                </a:solidFill>
              </a:rPr>
              <a:t>Benchmark Angles</a:t>
            </a:r>
          </a:p>
          <a:p>
            <a:r>
              <a:rPr lang="en-US" sz="2800" b="1" u="sng" dirty="0">
                <a:solidFill>
                  <a:srgbClr val="CC0000"/>
                </a:solidFill>
              </a:rPr>
              <a:t>Special Angles</a:t>
            </a:r>
          </a:p>
          <a:p>
            <a:r>
              <a:rPr lang="en-US" sz="2800" b="1" u="sng" dirty="0">
                <a:solidFill>
                  <a:srgbClr val="CC0000"/>
                </a:solidFill>
              </a:rPr>
              <a:t>Radians</a:t>
            </a:r>
          </a:p>
        </p:txBody>
      </p:sp>
      <p:sp>
        <p:nvSpPr>
          <p:cNvPr id="86056" name="Line 40"/>
          <p:cNvSpPr>
            <a:spLocks noChangeShapeType="1"/>
          </p:cNvSpPr>
          <p:nvPr/>
        </p:nvSpPr>
        <p:spPr bwMode="auto">
          <a:xfrm flipV="1">
            <a:off x="4956175" y="1481137"/>
            <a:ext cx="1905000" cy="1955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86057" name="Object 4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1126419"/>
              </p:ext>
            </p:extLst>
          </p:nvPr>
        </p:nvGraphicFramePr>
        <p:xfrm>
          <a:off x="6970713" y="885825"/>
          <a:ext cx="292100" cy="700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164880" imgH="393480" progId="Equation.DSMT4">
                  <p:embed/>
                </p:oleObj>
              </mc:Choice>
              <mc:Fallback>
                <p:oleObj name="Equation" r:id="rId15" imgW="1648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70713" y="885825"/>
                        <a:ext cx="292100" cy="700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6071" name="Object 5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9304505"/>
              </p:ext>
            </p:extLst>
          </p:nvPr>
        </p:nvGraphicFramePr>
        <p:xfrm>
          <a:off x="8496300" y="3282950"/>
          <a:ext cx="444500" cy="34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228600" imgH="177480" progId="Equation.DSMT4">
                  <p:embed/>
                </p:oleObj>
              </mc:Choice>
              <mc:Fallback>
                <p:oleObj name="Equation" r:id="rId17" imgW="22860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96300" y="3282950"/>
                        <a:ext cx="444500" cy="344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7004102"/>
              </p:ext>
            </p:extLst>
          </p:nvPr>
        </p:nvGraphicFramePr>
        <p:xfrm>
          <a:off x="4108450" y="322263"/>
          <a:ext cx="539750" cy="315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304560" imgH="177480" progId="Equation.DSMT4">
                  <p:embed/>
                </p:oleObj>
              </mc:Choice>
              <mc:Fallback>
                <p:oleObj name="Equation" r:id="rId19" imgW="30456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8450" y="322263"/>
                        <a:ext cx="539750" cy="315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151410"/>
              </p:ext>
            </p:extLst>
          </p:nvPr>
        </p:nvGraphicFramePr>
        <p:xfrm>
          <a:off x="920750" y="3276600"/>
          <a:ext cx="541338" cy="31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304560" imgH="177480" progId="Equation.DSMT4">
                  <p:embed/>
                </p:oleObj>
              </mc:Choice>
              <mc:Fallback>
                <p:oleObj name="Equation" r:id="rId21" imgW="30456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0750" y="3276600"/>
                        <a:ext cx="541338" cy="314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4264073"/>
              </p:ext>
            </p:extLst>
          </p:nvPr>
        </p:nvGraphicFramePr>
        <p:xfrm>
          <a:off x="5175250" y="6364288"/>
          <a:ext cx="539750" cy="315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304560" imgH="177480" progId="Equation.DSMT4">
                  <p:embed/>
                </p:oleObj>
              </mc:Choice>
              <mc:Fallback>
                <p:oleObj name="Equation" r:id="rId23" imgW="30456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0" y="6364288"/>
                        <a:ext cx="539750" cy="315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ct 5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105741"/>
              </p:ext>
            </p:extLst>
          </p:nvPr>
        </p:nvGraphicFramePr>
        <p:xfrm>
          <a:off x="8385175" y="3694113"/>
          <a:ext cx="592138" cy="344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5" imgW="304560" imgH="177480" progId="Equation.DSMT4">
                  <p:embed/>
                </p:oleObj>
              </mc:Choice>
              <mc:Fallback>
                <p:oleObj name="Equation" r:id="rId25" imgW="30456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5175" y="3694113"/>
                        <a:ext cx="592138" cy="344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Math 30-1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C2F69-FF35-4124-B7E7-F0C3CDEF76B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730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60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60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6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6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86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500"/>
                                        <p:tgtEl>
                                          <p:spTgt spid="86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86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86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6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6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60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60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86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860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860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86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86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86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860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860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86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860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860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86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860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860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26" grpId="0" animBg="1"/>
      <p:bldP spid="86027" grpId="0" animBg="1"/>
      <p:bldP spid="86028" grpId="0" animBg="1"/>
      <p:bldP spid="86035" grpId="0" animBg="1"/>
      <p:bldP spid="86036" grpId="0" animBg="1"/>
      <p:bldP spid="86053" grpId="0" animBg="1"/>
      <p:bldP spid="86055" grpId="0" autoUpdateAnimBg="0"/>
      <p:bldP spid="8605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AutoShape 4">
            <a:extLst>
              <a:ext uri="{FF2B5EF4-FFF2-40B4-BE49-F238E27FC236}">
                <a16:creationId xmlns:a16="http://schemas.microsoft.com/office/drawing/2014/main" id="{E81AEAB1-2375-4B9D-BE77-A284AF6AB1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3352800"/>
            <a:ext cx="152400" cy="152400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4" name="Oval 5">
            <a:extLst>
              <a:ext uri="{FF2B5EF4-FFF2-40B4-BE49-F238E27FC236}">
                <a16:creationId xmlns:a16="http://schemas.microsoft.com/office/drawing/2014/main" id="{6B887DAE-D894-45A4-B1A2-D466F24254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1600200"/>
            <a:ext cx="3657600" cy="3657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04" name="Arc 8">
            <a:extLst>
              <a:ext uri="{FF2B5EF4-FFF2-40B4-BE49-F238E27FC236}">
                <a16:creationId xmlns:a16="http://schemas.microsoft.com/office/drawing/2014/main" id="{E7573643-4474-426C-B69D-F7CE15F301A0}"/>
              </a:ext>
            </a:extLst>
          </p:cNvPr>
          <p:cNvSpPr>
            <a:spLocks/>
          </p:cNvSpPr>
          <p:nvPr/>
        </p:nvSpPr>
        <p:spPr bwMode="auto">
          <a:xfrm rot="5400000">
            <a:off x="3003550" y="1862138"/>
            <a:ext cx="3136900" cy="3657600"/>
          </a:xfrm>
          <a:custGeom>
            <a:avLst/>
            <a:gdLst>
              <a:gd name="T0" fmla="*/ 110742931 w 37042"/>
              <a:gd name="T1" fmla="*/ 0 h 43200"/>
              <a:gd name="T2" fmla="*/ 0 w 37042"/>
              <a:gd name="T3" fmla="*/ 263103350 h 43200"/>
              <a:gd name="T4" fmla="*/ 110742931 w 37042"/>
              <a:gd name="T5" fmla="*/ 154838386 h 43200"/>
              <a:gd name="T6" fmla="*/ 0 60000 65536"/>
              <a:gd name="T7" fmla="*/ 0 60000 65536"/>
              <a:gd name="T8" fmla="*/ 0 60000 65536"/>
              <a:gd name="T9" fmla="*/ 0 w 37042"/>
              <a:gd name="T10" fmla="*/ 0 h 43200"/>
              <a:gd name="T11" fmla="*/ 37042 w 37042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7042" h="43200" fill="none" extrusionOk="0">
                <a:moveTo>
                  <a:pt x="15441" y="0"/>
                </a:moveTo>
                <a:cubicBezTo>
                  <a:pt x="27371" y="0"/>
                  <a:pt x="37042" y="9670"/>
                  <a:pt x="37042" y="21600"/>
                </a:cubicBezTo>
                <a:cubicBezTo>
                  <a:pt x="37042" y="33529"/>
                  <a:pt x="27371" y="43200"/>
                  <a:pt x="15442" y="43200"/>
                </a:cubicBezTo>
                <a:cubicBezTo>
                  <a:pt x="9630" y="43200"/>
                  <a:pt x="4063" y="40857"/>
                  <a:pt x="-1" y="36703"/>
                </a:cubicBezTo>
              </a:path>
              <a:path w="37042" h="43200" stroke="0" extrusionOk="0">
                <a:moveTo>
                  <a:pt x="15441" y="0"/>
                </a:moveTo>
                <a:cubicBezTo>
                  <a:pt x="27371" y="0"/>
                  <a:pt x="37042" y="9670"/>
                  <a:pt x="37042" y="21600"/>
                </a:cubicBezTo>
                <a:cubicBezTo>
                  <a:pt x="37042" y="33529"/>
                  <a:pt x="27371" y="43200"/>
                  <a:pt x="15442" y="43200"/>
                </a:cubicBezTo>
                <a:cubicBezTo>
                  <a:pt x="9630" y="43200"/>
                  <a:pt x="4063" y="40857"/>
                  <a:pt x="-1" y="36703"/>
                </a:cubicBezTo>
                <a:lnTo>
                  <a:pt x="15442" y="21600"/>
                </a:lnTo>
                <a:close/>
              </a:path>
            </a:pathLst>
          </a:custGeom>
          <a:solidFill>
            <a:srgbClr val="FF0000">
              <a:alpha val="25098"/>
            </a:srgbClr>
          </a:solidFill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6" name="Line 9">
            <a:extLst>
              <a:ext uri="{FF2B5EF4-FFF2-40B4-BE49-F238E27FC236}">
                <a16:creationId xmlns:a16="http://schemas.microsoft.com/office/drawing/2014/main" id="{C42CA2CF-3A9D-4901-8ACB-6435720B9800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3429000"/>
            <a:ext cx="2133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6" name="Line 10">
            <a:extLst>
              <a:ext uri="{FF2B5EF4-FFF2-40B4-BE49-F238E27FC236}">
                <a16:creationId xmlns:a16="http://schemas.microsoft.com/office/drawing/2014/main" id="{BC7F1458-0BC8-47A0-A6FE-8E692D736BE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276600" y="2133600"/>
            <a:ext cx="1295400" cy="1295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7" name="Arc 11">
            <a:extLst>
              <a:ext uri="{FF2B5EF4-FFF2-40B4-BE49-F238E27FC236}">
                <a16:creationId xmlns:a16="http://schemas.microsoft.com/office/drawing/2014/main" id="{456A583F-CEE3-42FE-82E8-5282332D4D41}"/>
              </a:ext>
            </a:extLst>
          </p:cNvPr>
          <p:cNvSpPr>
            <a:spLocks/>
          </p:cNvSpPr>
          <p:nvPr/>
        </p:nvSpPr>
        <p:spPr bwMode="auto">
          <a:xfrm rot="5400000">
            <a:off x="3787775" y="2644775"/>
            <a:ext cx="1568450" cy="1828800"/>
          </a:xfrm>
          <a:custGeom>
            <a:avLst/>
            <a:gdLst>
              <a:gd name="T0" fmla="*/ 27688116 w 37050"/>
              <a:gd name="T1" fmla="*/ 0 h 43200"/>
              <a:gd name="T2" fmla="*/ 0 w 37050"/>
              <a:gd name="T3" fmla="*/ 65761529 h 43200"/>
              <a:gd name="T4" fmla="*/ 27688116 w 37050"/>
              <a:gd name="T5" fmla="*/ 38709597 h 43200"/>
              <a:gd name="T6" fmla="*/ 0 60000 65536"/>
              <a:gd name="T7" fmla="*/ 0 60000 65536"/>
              <a:gd name="T8" fmla="*/ 0 60000 65536"/>
              <a:gd name="T9" fmla="*/ 0 w 37050"/>
              <a:gd name="T10" fmla="*/ 0 h 43200"/>
              <a:gd name="T11" fmla="*/ 37050 w 37050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7050" h="43200" fill="none" extrusionOk="0">
                <a:moveTo>
                  <a:pt x="15449" y="0"/>
                </a:moveTo>
                <a:cubicBezTo>
                  <a:pt x="27379" y="0"/>
                  <a:pt x="37050" y="9670"/>
                  <a:pt x="37050" y="21600"/>
                </a:cubicBezTo>
                <a:cubicBezTo>
                  <a:pt x="37050" y="33529"/>
                  <a:pt x="27379" y="43200"/>
                  <a:pt x="15450" y="43200"/>
                </a:cubicBezTo>
                <a:cubicBezTo>
                  <a:pt x="9634" y="43200"/>
                  <a:pt x="4064" y="40854"/>
                  <a:pt x="0" y="36694"/>
                </a:cubicBezTo>
              </a:path>
              <a:path w="37050" h="43200" stroke="0" extrusionOk="0">
                <a:moveTo>
                  <a:pt x="15449" y="0"/>
                </a:moveTo>
                <a:cubicBezTo>
                  <a:pt x="27379" y="0"/>
                  <a:pt x="37050" y="9670"/>
                  <a:pt x="37050" y="21600"/>
                </a:cubicBezTo>
                <a:cubicBezTo>
                  <a:pt x="37050" y="33529"/>
                  <a:pt x="27379" y="43200"/>
                  <a:pt x="15450" y="43200"/>
                </a:cubicBezTo>
                <a:cubicBezTo>
                  <a:pt x="9634" y="43200"/>
                  <a:pt x="4064" y="40854"/>
                  <a:pt x="0" y="36694"/>
                </a:cubicBezTo>
                <a:lnTo>
                  <a:pt x="1545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4108" name="Object 12">
            <a:extLst>
              <a:ext uri="{FF2B5EF4-FFF2-40B4-BE49-F238E27FC236}">
                <a16:creationId xmlns:a16="http://schemas.microsoft.com/office/drawing/2014/main" id="{397B9B58-B252-4E40-A2A2-3C79C8D11C7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886200" y="3429000"/>
          <a:ext cx="61912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55320" imgH="393480" progId="Equation.3">
                  <p:embed/>
                </p:oleObj>
              </mc:Choice>
              <mc:Fallback>
                <p:oleObj name="Equation" r:id="rId3" imgW="355320" imgH="393480" progId="Equation.3">
                  <p:embed/>
                  <p:pic>
                    <p:nvPicPr>
                      <p:cNvPr id="4108" name="Object 12">
                        <a:extLst>
                          <a:ext uri="{FF2B5EF4-FFF2-40B4-BE49-F238E27FC236}">
                            <a16:creationId xmlns:a16="http://schemas.microsoft.com/office/drawing/2014/main" id="{397B9B58-B252-4E40-A2A2-3C79C8D11C7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3429000"/>
                        <a:ext cx="619125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9" name="AutoShape 13">
            <a:extLst>
              <a:ext uri="{FF2B5EF4-FFF2-40B4-BE49-F238E27FC236}">
                <a16:creationId xmlns:a16="http://schemas.microsoft.com/office/drawing/2014/main" id="{28A49931-2718-4FF1-820A-4ED67CD817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38888" y="3352800"/>
            <a:ext cx="152400" cy="152400"/>
          </a:xfrm>
          <a:prstGeom prst="flowChartConnector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13" name="Arc 17">
            <a:extLst>
              <a:ext uri="{FF2B5EF4-FFF2-40B4-BE49-F238E27FC236}">
                <a16:creationId xmlns:a16="http://schemas.microsoft.com/office/drawing/2014/main" id="{3DC3DCA9-61AA-461F-807A-6E559BFF70B2}"/>
              </a:ext>
            </a:extLst>
          </p:cNvPr>
          <p:cNvSpPr>
            <a:spLocks/>
          </p:cNvSpPr>
          <p:nvPr/>
        </p:nvSpPr>
        <p:spPr bwMode="auto">
          <a:xfrm>
            <a:off x="3276600" y="1600200"/>
            <a:ext cx="3098800" cy="1828800"/>
          </a:xfrm>
          <a:custGeom>
            <a:avLst/>
            <a:gdLst>
              <a:gd name="T0" fmla="*/ 0 w 36598"/>
              <a:gd name="T1" fmla="*/ 43412066 h 21600"/>
              <a:gd name="T2" fmla="*/ 262379377 w 36598"/>
              <a:gd name="T3" fmla="*/ 154838386 h 21600"/>
              <a:gd name="T4" fmla="*/ 107524072 w 36598"/>
              <a:gd name="T5" fmla="*/ 154838386 h 21600"/>
              <a:gd name="T6" fmla="*/ 0 60000 65536"/>
              <a:gd name="T7" fmla="*/ 0 60000 65536"/>
              <a:gd name="T8" fmla="*/ 0 60000 65536"/>
              <a:gd name="T9" fmla="*/ 0 w 36598"/>
              <a:gd name="T10" fmla="*/ 0 h 21600"/>
              <a:gd name="T11" fmla="*/ 36598 w 36598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6598" h="21600" fill="none" extrusionOk="0">
                <a:moveTo>
                  <a:pt x="-1" y="6055"/>
                </a:moveTo>
                <a:cubicBezTo>
                  <a:pt x="4026" y="2171"/>
                  <a:pt x="9402" y="-1"/>
                  <a:pt x="14998" y="0"/>
                </a:cubicBezTo>
                <a:cubicBezTo>
                  <a:pt x="26927" y="0"/>
                  <a:pt x="36598" y="9670"/>
                  <a:pt x="36598" y="21600"/>
                </a:cubicBezTo>
              </a:path>
              <a:path w="36598" h="21600" stroke="0" extrusionOk="0">
                <a:moveTo>
                  <a:pt x="-1" y="6055"/>
                </a:moveTo>
                <a:cubicBezTo>
                  <a:pt x="4026" y="2171"/>
                  <a:pt x="9402" y="-1"/>
                  <a:pt x="14998" y="0"/>
                </a:cubicBezTo>
                <a:cubicBezTo>
                  <a:pt x="26927" y="0"/>
                  <a:pt x="36598" y="9670"/>
                  <a:pt x="36598" y="21600"/>
                </a:cubicBezTo>
                <a:lnTo>
                  <a:pt x="14998" y="21600"/>
                </a:lnTo>
                <a:close/>
              </a:path>
            </a:pathLst>
          </a:custGeom>
          <a:solidFill>
            <a:srgbClr val="00FF00">
              <a:alpha val="25098"/>
            </a:srgbClr>
          </a:solidFill>
          <a:ln w="28575">
            <a:solidFill>
              <a:srgbClr val="00FF00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14" name="Arc 18">
            <a:extLst>
              <a:ext uri="{FF2B5EF4-FFF2-40B4-BE49-F238E27FC236}">
                <a16:creationId xmlns:a16="http://schemas.microsoft.com/office/drawing/2014/main" id="{99B610F4-C049-46AF-BBA3-9563BEEEED11}"/>
              </a:ext>
            </a:extLst>
          </p:cNvPr>
          <p:cNvSpPr>
            <a:spLocks/>
          </p:cNvSpPr>
          <p:nvPr/>
        </p:nvSpPr>
        <p:spPr bwMode="auto">
          <a:xfrm>
            <a:off x="3941763" y="2514600"/>
            <a:ext cx="1546225" cy="914400"/>
          </a:xfrm>
          <a:custGeom>
            <a:avLst/>
            <a:gdLst>
              <a:gd name="T0" fmla="*/ 0 w 36510"/>
              <a:gd name="T1" fmla="*/ 10702500 h 21600"/>
              <a:gd name="T2" fmla="*/ 65483744 w 36510"/>
              <a:gd name="T3" fmla="*/ 38709597 h 21600"/>
              <a:gd name="T4" fmla="*/ 26742323 w 36510"/>
              <a:gd name="T5" fmla="*/ 38709597 h 21600"/>
              <a:gd name="T6" fmla="*/ 0 60000 65536"/>
              <a:gd name="T7" fmla="*/ 0 60000 65536"/>
              <a:gd name="T8" fmla="*/ 0 60000 65536"/>
              <a:gd name="T9" fmla="*/ 0 w 36510"/>
              <a:gd name="T10" fmla="*/ 0 h 21600"/>
              <a:gd name="T11" fmla="*/ 36510 w 3651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6510" h="21600" fill="none" extrusionOk="0">
                <a:moveTo>
                  <a:pt x="-1" y="5971"/>
                </a:moveTo>
                <a:cubicBezTo>
                  <a:pt x="4017" y="2138"/>
                  <a:pt x="9357" y="-1"/>
                  <a:pt x="14910" y="0"/>
                </a:cubicBezTo>
                <a:cubicBezTo>
                  <a:pt x="26839" y="0"/>
                  <a:pt x="36510" y="9670"/>
                  <a:pt x="36510" y="21600"/>
                </a:cubicBezTo>
              </a:path>
              <a:path w="36510" h="21600" stroke="0" extrusionOk="0">
                <a:moveTo>
                  <a:pt x="-1" y="5971"/>
                </a:moveTo>
                <a:cubicBezTo>
                  <a:pt x="4017" y="2138"/>
                  <a:pt x="9357" y="-1"/>
                  <a:pt x="14910" y="0"/>
                </a:cubicBezTo>
                <a:cubicBezTo>
                  <a:pt x="26839" y="0"/>
                  <a:pt x="36510" y="9670"/>
                  <a:pt x="36510" y="21600"/>
                </a:cubicBezTo>
                <a:lnTo>
                  <a:pt x="1491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4115" name="Object 19">
            <a:extLst>
              <a:ext uri="{FF2B5EF4-FFF2-40B4-BE49-F238E27FC236}">
                <a16:creationId xmlns:a16="http://schemas.microsoft.com/office/drawing/2014/main" id="{A9896FAF-3D7C-48E8-A28F-3684F58D90D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72000" y="2743200"/>
          <a:ext cx="420688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41200" imgH="393480" progId="Equation.3">
                  <p:embed/>
                </p:oleObj>
              </mc:Choice>
              <mc:Fallback>
                <p:oleObj name="Equation" r:id="rId5" imgW="241200" imgH="393480" progId="Equation.3">
                  <p:embed/>
                  <p:pic>
                    <p:nvPicPr>
                      <p:cNvPr id="4115" name="Object 19">
                        <a:extLst>
                          <a:ext uri="{FF2B5EF4-FFF2-40B4-BE49-F238E27FC236}">
                            <a16:creationId xmlns:a16="http://schemas.microsoft.com/office/drawing/2014/main" id="{A9896FAF-3D7C-48E8-A28F-3684F58D90D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2743200"/>
                        <a:ext cx="420688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2" name="Line 20">
            <a:extLst>
              <a:ext uri="{FF2B5EF4-FFF2-40B4-BE49-F238E27FC236}">
                <a16:creationId xmlns:a16="http://schemas.microsoft.com/office/drawing/2014/main" id="{2C3FCC1F-D2C8-4F9A-AB41-5DE31FEDE63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362200" y="3429000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3" name="Line 21">
            <a:extLst>
              <a:ext uri="{FF2B5EF4-FFF2-40B4-BE49-F238E27FC236}">
                <a16:creationId xmlns:a16="http://schemas.microsoft.com/office/drawing/2014/main" id="{5E7D09FF-3A2A-48D8-B8F3-2CF3E83A67DA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1371600"/>
            <a:ext cx="0" cy="419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4" name="Text Box 22">
            <a:extLst>
              <a:ext uri="{FF2B5EF4-FFF2-40B4-BE49-F238E27FC236}">
                <a16:creationId xmlns:a16="http://schemas.microsoft.com/office/drawing/2014/main" id="{A2059399-DBE6-4E36-B89D-D47769DD7B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152400"/>
            <a:ext cx="5486400" cy="123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Coterminal angles – angles with a common terminal ray</a:t>
            </a:r>
          </a:p>
          <a:p>
            <a:pPr eaLnBrk="1" hangingPunct="1">
              <a:spcBef>
                <a:spcPct val="50000"/>
              </a:spcBef>
            </a:pPr>
            <a:endParaRPr lang="en-US" altLang="en-US" sz="1800"/>
          </a:p>
        </p:txBody>
      </p:sp>
      <p:sp>
        <p:nvSpPr>
          <p:cNvPr id="2065" name="Text Box 23">
            <a:extLst>
              <a:ext uri="{FF2B5EF4-FFF2-40B4-BE49-F238E27FC236}">
                <a16:creationId xmlns:a16="http://schemas.microsoft.com/office/drawing/2014/main" id="{9921A087-2E40-4939-A9A8-7D2C5EC5F9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3200400"/>
            <a:ext cx="1371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/>
              <a:t>Initial Ray</a:t>
            </a:r>
          </a:p>
        </p:txBody>
      </p:sp>
      <p:sp>
        <p:nvSpPr>
          <p:cNvPr id="4120" name="Text Box 24">
            <a:extLst>
              <a:ext uri="{FF2B5EF4-FFF2-40B4-BE49-F238E27FC236}">
                <a16:creationId xmlns:a16="http://schemas.microsoft.com/office/drawing/2014/main" id="{8F076600-83E0-45CA-A752-322D576D28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1524000"/>
            <a:ext cx="1981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/>
              <a:t>Terminal Ray</a:t>
            </a:r>
          </a:p>
        </p:txBody>
      </p:sp>
      <p:graphicFrame>
        <p:nvGraphicFramePr>
          <p:cNvPr id="2052" name="Object 25">
            <a:extLst>
              <a:ext uri="{FF2B5EF4-FFF2-40B4-BE49-F238E27FC236}">
                <a16:creationId xmlns:a16="http://schemas.microsoft.com/office/drawing/2014/main" id="{7D3263C9-B02D-4ABE-B25F-CF2C49CCC29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14120" imgH="215640" progId="Equation.3">
                  <p:embed/>
                </p:oleObj>
              </mc:Choice>
              <mc:Fallback>
                <p:oleObj name="Equation" r:id="rId7" imgW="114120" imgH="215640" progId="Equation.3">
                  <p:embed/>
                  <p:pic>
                    <p:nvPicPr>
                      <p:cNvPr id="2052" name="Object 25">
                        <a:extLst>
                          <a:ext uri="{FF2B5EF4-FFF2-40B4-BE49-F238E27FC236}">
                            <a16:creationId xmlns:a16="http://schemas.microsoft.com/office/drawing/2014/main" id="{7D3263C9-B02D-4ABE-B25F-CF2C49CCC29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39 0.02407 C -0.00191 0.03056 -0.00226 0.03727 -0.00347 0.0463 C -0.00469 0.05532 -0.00625 0.06782 -0.00833 0.07778 C -0.01042 0.08773 -0.01267 0.09583 -0.01597 0.10556 C -0.01927 0.11528 -0.02378 0.12616 -0.02847 0.13611 C -0.03316 0.14606 -0.03924 0.15764 -0.04375 0.16574 C -0.04826 0.17384 -0.05104 0.17917 -0.05556 0.18519 C -0.06007 0.1912 -0.06615 0.19653 -0.07083 0.20185 C -0.07552 0.20718 -0.07934 0.21296 -0.08403 0.21759 C -0.08872 0.22222 -0.09358 0.22546 -0.09931 0.22963 C -0.10503 0.2338 -0.11302 0.23912 -0.11875 0.24259 C -0.12448 0.24606 -0.1276 0.24815 -0.13333 0.25093 C -0.13906 0.2537 -0.14635 0.25718 -0.15278 0.25926 C -0.1592 0.26134 -0.16615 0.26273 -0.17153 0.26389 C -0.17691 0.26505 -0.18003 0.26505 -0.18472 0.26574 C -0.18941 0.26644 -0.19375 0.26782 -0.2 0.26759 C -0.20625 0.26736 -0.21406 0.26551 -0.22222 0.26389 C -0.23038 0.26227 -0.24115 0.26088 -0.24931 0.25833 C -0.25747 0.25579 -0.2651 0.25208 -0.27153 0.24907 C -0.27795 0.24606 -0.28299 0.24329 -0.28819 0.23981 C -0.2934 0.23634 -0.29844 0.23241 -0.30278 0.2287 C -0.30712 0.225 -0.30972 0.22199 -0.31458 0.21759 C -0.31944 0.21319 -0.32726 0.20718 -0.33194 0.20185 C -0.33663 0.19653 -0.33906 0.19097 -0.34306 0.18519 C -0.34705 0.1794 -0.35226 0.17315 -0.35625 0.16667 C -0.36024 0.16019 -0.36406 0.15324 -0.36736 0.1463 C -0.37066 0.13935 -0.37274 0.13218 -0.37569 0.125 C -0.37865 0.11782 -0.38194 0.11273 -0.38472 0.1037 C -0.3875 0.09468 -0.39028 0.08148 -0.39236 0.0713 C -0.39444 0.06111 -0.39583 0.05069 -0.39722 0.04259 C -0.39861 0.03449 -0.40017 0.03079 -0.40069 0.02222 C -0.40122 0.01366 -0.40052 0.00116 -0.4 -0.00926 C -0.39948 -0.01968 -0.39844 -0.03125 -0.39722 -0.04074 C -0.39601 -0.05023 -0.39462 -0.05741 -0.39306 -0.06574 C -0.39149 -0.07407 -0.38993 -0.08403 -0.38819 -0.09074 C -0.38646 -0.09745 -0.3849 -0.09931 -0.38264 -0.10556 C -0.38038 -0.11181 -0.37795 -0.12083 -0.375 -0.1287 C -0.37205 -0.13657 -0.36823 -0.14583 -0.36458 -0.15278 C -0.36094 -0.15972 -0.35712 -0.16458 -0.35347 -0.17037 C -0.34983 -0.17616 -0.34618 -0.18218 -0.34236 -0.18796 " pathEditMode="relative" ptsTypes="aaaaaaaaaaaaaaaaaaaaaaaaaaaaaaaaaaaaaaaA">
                                      <p:cBhvr>
                                        <p:cTn id="9" dur="2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20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4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2000"/>
                                        <p:tgtEl>
                                          <p:spTgt spid="4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82 -0.02778 C -0.00504 -0.03843 -0.00608 -0.04884 -0.00729 -0.05741 C -0.00851 -0.06597 -0.0099 -0.07106 -0.01146 -0.0787 C -0.01302 -0.08634 -0.01459 -0.09491 -0.01702 -0.10278 C -0.01945 -0.11065 -0.02327 -0.11898 -0.02604 -0.12593 C -0.02882 -0.13287 -0.03056 -0.13819 -0.03368 -0.14444 C -0.03681 -0.15069 -0.0415 -0.1581 -0.04479 -0.16389 C -0.04809 -0.16968 -0.05018 -0.17384 -0.05313 -0.1787 C -0.05608 -0.18356 -0.05816 -0.18773 -0.06216 -0.19259 C -0.06615 -0.19745 -0.0717 -0.20347 -0.07674 -0.20833 C -0.08177 -0.21319 -0.08768 -0.21782 -0.09271 -0.22222 C -0.09775 -0.22662 -0.10226 -0.23171 -0.10729 -0.23519 C -0.11233 -0.23866 -0.11823 -0.24097 -0.12257 -0.24352 C -0.12691 -0.24606 -0.12917 -0.24884 -0.13299 -0.25093 C -0.13681 -0.25301 -0.14115 -0.25417 -0.14549 -0.25556 C -0.14983 -0.25694 -0.15295 -0.25764 -0.15868 -0.25926 C -0.16441 -0.26088 -0.17379 -0.26458 -0.17952 -0.26574 C -0.18525 -0.2669 -0.18872 -0.26551 -0.19341 -0.26574 C -0.19809 -0.26597 -0.20261 -0.2669 -0.20729 -0.26667 C -0.21198 -0.26644 -0.21684 -0.26505 -0.22188 -0.26481 C -0.22691 -0.26458 -0.23212 -0.26574 -0.23716 -0.26481 C -0.24219 -0.26389 -0.2467 -0.26134 -0.25174 -0.25926 C -0.25677 -0.25718 -0.2625 -0.25509 -0.26702 -0.25278 C -0.27153 -0.25046 -0.27466 -0.24769 -0.27882 -0.24537 C -0.28299 -0.24306 -0.28733 -0.2419 -0.29202 -0.23889 C -0.2967 -0.23588 -0.30226 -0.23125 -0.3066 -0.22778 C -0.31094 -0.22431 -0.31493 -0.22106 -0.31841 -0.21759 C -0.32188 -0.21412 -0.32448 -0.21065 -0.32743 -0.20741 C -0.33038 -0.20417 -0.33316 -0.20116 -0.33577 -0.19815 C -0.33837 -0.19514 -0.34167 -0.1912 -0.34271 -0.18981 " pathEditMode="relative" ptsTypes="aaaaaaaaaaaaaaaaaaaaaaaaaaaaaA">
                                      <p:cBhvr>
                                        <p:cTn id="41" dur="2000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5" dur="1000" fill="hold"/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 animBg="1"/>
      <p:bldP spid="4100" grpId="1" animBg="1"/>
      <p:bldP spid="4109" grpId="0" animBg="1"/>
      <p:bldP spid="4109" grpId="1" animBg="1"/>
      <p:bldP spid="4120" grpId="0"/>
      <p:bldP spid="4120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1525588" y="0"/>
            <a:ext cx="725416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b="1" u="sng" dirty="0">
                <a:solidFill>
                  <a:schemeClr val="accent2"/>
                </a:solidFill>
              </a:rPr>
              <a:t>Sketching Angles and Listing Coterminal Angles </a:t>
            </a:r>
            <a:endParaRPr lang="en-US" sz="2800" b="1" dirty="0">
              <a:solidFill>
                <a:schemeClr val="accent2"/>
              </a:solidFill>
            </a:endParaRP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0" y="457200"/>
            <a:ext cx="8996363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000" b="1" dirty="0"/>
              <a:t>Sketch the following angles in standard position. Identify all </a:t>
            </a:r>
            <a:r>
              <a:rPr lang="en-US" sz="2000" b="1" dirty="0" err="1"/>
              <a:t>coterminal</a:t>
            </a:r>
            <a:r>
              <a:rPr lang="en-US" sz="2000" b="1" dirty="0"/>
              <a:t> angles within the domain  -4</a:t>
            </a:r>
            <a:r>
              <a:rPr lang="el-GR" sz="2000" b="1" dirty="0">
                <a:latin typeface="Times"/>
                <a:cs typeface="Times"/>
              </a:rPr>
              <a:t>π</a:t>
            </a:r>
            <a:r>
              <a:rPr lang="en-US" sz="2000" b="1" dirty="0">
                <a:latin typeface="Times"/>
                <a:cs typeface="Times"/>
              </a:rPr>
              <a:t> </a:t>
            </a:r>
            <a:r>
              <a:rPr lang="en-US" sz="2000" b="1" u="sng" dirty="0"/>
              <a:t>&lt;</a:t>
            </a:r>
            <a:r>
              <a:rPr lang="en-US" sz="2000" b="1" dirty="0"/>
              <a:t> </a:t>
            </a:r>
            <a:r>
              <a:rPr lang="el-GR" sz="2000" b="1" dirty="0"/>
              <a:t>θ</a:t>
            </a:r>
            <a:r>
              <a:rPr lang="en-US" sz="2000" b="1" dirty="0"/>
              <a:t> </a:t>
            </a:r>
            <a:r>
              <a:rPr lang="en-US" sz="2000" b="1" u="sng" dirty="0"/>
              <a:t>&lt;</a:t>
            </a:r>
            <a:r>
              <a:rPr lang="en-US" sz="2000" b="1" dirty="0"/>
              <a:t> 4</a:t>
            </a:r>
            <a:r>
              <a:rPr lang="el-GR" sz="2000" b="1" dirty="0">
                <a:latin typeface="Times"/>
                <a:cs typeface="Times"/>
              </a:rPr>
              <a:t>π</a:t>
            </a:r>
            <a:r>
              <a:rPr lang="en-US" sz="2000" b="1" dirty="0"/>
              <a:t> . Express each angle in general form.</a:t>
            </a: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76200" y="1584325"/>
            <a:ext cx="36580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CC0000"/>
                </a:solidFill>
              </a:rPr>
              <a:t>a)</a:t>
            </a:r>
            <a:endParaRPr lang="en-US" dirty="0"/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3108325" y="1584325"/>
            <a:ext cx="37702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CC0000"/>
                </a:solidFill>
              </a:rPr>
              <a:t>b)</a:t>
            </a:r>
            <a:endParaRPr lang="en-US" dirty="0"/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6232525" y="1600200"/>
            <a:ext cx="35298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CC0000"/>
                </a:solidFill>
              </a:rPr>
              <a:t>c)</a:t>
            </a:r>
            <a:endParaRPr lang="en-US" dirty="0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7696200" y="2146300"/>
            <a:ext cx="0" cy="1600200"/>
          </a:xfrm>
          <a:prstGeom prst="line">
            <a:avLst/>
          </a:prstGeom>
          <a:noFill/>
          <a:ln w="28575">
            <a:solidFill>
              <a:srgbClr val="339933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1" name="Line 11"/>
          <p:cNvSpPr>
            <a:spLocks noChangeShapeType="1"/>
          </p:cNvSpPr>
          <p:nvPr/>
        </p:nvSpPr>
        <p:spPr bwMode="auto">
          <a:xfrm>
            <a:off x="6553200" y="2892425"/>
            <a:ext cx="2286000" cy="0"/>
          </a:xfrm>
          <a:prstGeom prst="line">
            <a:avLst/>
          </a:prstGeom>
          <a:noFill/>
          <a:ln w="28575">
            <a:solidFill>
              <a:srgbClr val="339933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2" name="Line 12"/>
          <p:cNvSpPr>
            <a:spLocks noChangeShapeType="1"/>
          </p:cNvSpPr>
          <p:nvPr/>
        </p:nvSpPr>
        <p:spPr bwMode="auto">
          <a:xfrm>
            <a:off x="4559300" y="2133600"/>
            <a:ext cx="0" cy="1600200"/>
          </a:xfrm>
          <a:prstGeom prst="line">
            <a:avLst/>
          </a:prstGeom>
          <a:noFill/>
          <a:ln w="28575">
            <a:solidFill>
              <a:srgbClr val="339933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3" name="Line 13"/>
          <p:cNvSpPr>
            <a:spLocks noChangeShapeType="1"/>
          </p:cNvSpPr>
          <p:nvPr/>
        </p:nvSpPr>
        <p:spPr bwMode="auto">
          <a:xfrm>
            <a:off x="3429000" y="2895600"/>
            <a:ext cx="2286000" cy="0"/>
          </a:xfrm>
          <a:prstGeom prst="line">
            <a:avLst/>
          </a:prstGeom>
          <a:noFill/>
          <a:ln w="28575">
            <a:solidFill>
              <a:srgbClr val="339933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4" name="Line 14"/>
          <p:cNvSpPr>
            <a:spLocks noChangeShapeType="1"/>
          </p:cNvSpPr>
          <p:nvPr/>
        </p:nvSpPr>
        <p:spPr bwMode="auto">
          <a:xfrm>
            <a:off x="1295400" y="2120900"/>
            <a:ext cx="0" cy="1600200"/>
          </a:xfrm>
          <a:prstGeom prst="line">
            <a:avLst/>
          </a:prstGeom>
          <a:noFill/>
          <a:ln w="28575">
            <a:solidFill>
              <a:srgbClr val="339933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5" name="Line 15"/>
          <p:cNvSpPr>
            <a:spLocks noChangeShapeType="1"/>
          </p:cNvSpPr>
          <p:nvPr/>
        </p:nvSpPr>
        <p:spPr bwMode="auto">
          <a:xfrm>
            <a:off x="228600" y="2882900"/>
            <a:ext cx="2286000" cy="0"/>
          </a:xfrm>
          <a:prstGeom prst="line">
            <a:avLst/>
          </a:prstGeom>
          <a:noFill/>
          <a:ln w="28575">
            <a:solidFill>
              <a:srgbClr val="339933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7" name="Line 17"/>
          <p:cNvSpPr>
            <a:spLocks noChangeShapeType="1"/>
          </p:cNvSpPr>
          <p:nvPr/>
        </p:nvSpPr>
        <p:spPr bwMode="auto">
          <a:xfrm flipH="1" flipV="1">
            <a:off x="469900" y="2273300"/>
            <a:ext cx="838200" cy="6096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9" name="Arc 19"/>
          <p:cNvSpPr>
            <a:spLocks/>
          </p:cNvSpPr>
          <p:nvPr/>
        </p:nvSpPr>
        <p:spPr bwMode="auto">
          <a:xfrm>
            <a:off x="1047750" y="2532063"/>
            <a:ext cx="554038" cy="304800"/>
          </a:xfrm>
          <a:custGeom>
            <a:avLst/>
            <a:gdLst>
              <a:gd name="G0" fmla="+- 17565 0 0"/>
              <a:gd name="G1" fmla="+- 21600 0 0"/>
              <a:gd name="G2" fmla="+- 21600 0 0"/>
              <a:gd name="T0" fmla="*/ 0 w 39165"/>
              <a:gd name="T1" fmla="*/ 9031 h 21600"/>
              <a:gd name="T2" fmla="*/ 39165 w 39165"/>
              <a:gd name="T3" fmla="*/ 21600 h 21600"/>
              <a:gd name="T4" fmla="*/ 17565 w 39165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165" h="21600" fill="none" extrusionOk="0">
                <a:moveTo>
                  <a:pt x="-1" y="9030"/>
                </a:moveTo>
                <a:cubicBezTo>
                  <a:pt x="4054" y="3362"/>
                  <a:pt x="10595" y="-1"/>
                  <a:pt x="17565" y="0"/>
                </a:cubicBezTo>
                <a:cubicBezTo>
                  <a:pt x="29494" y="0"/>
                  <a:pt x="39165" y="9670"/>
                  <a:pt x="39165" y="21600"/>
                </a:cubicBezTo>
              </a:path>
              <a:path w="39165" h="21600" stroke="0" extrusionOk="0">
                <a:moveTo>
                  <a:pt x="-1" y="9030"/>
                </a:moveTo>
                <a:cubicBezTo>
                  <a:pt x="4054" y="3362"/>
                  <a:pt x="10595" y="-1"/>
                  <a:pt x="17565" y="0"/>
                </a:cubicBezTo>
                <a:cubicBezTo>
                  <a:pt x="29494" y="0"/>
                  <a:pt x="39165" y="9670"/>
                  <a:pt x="39165" y="21600"/>
                </a:cubicBezTo>
                <a:lnTo>
                  <a:pt x="17565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40" name="Line 20"/>
          <p:cNvSpPr>
            <a:spLocks noChangeShapeType="1"/>
          </p:cNvSpPr>
          <p:nvPr/>
        </p:nvSpPr>
        <p:spPr bwMode="auto">
          <a:xfrm flipH="1" flipV="1">
            <a:off x="4241800" y="2133600"/>
            <a:ext cx="304800" cy="7620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43" name="Arc 23"/>
          <p:cNvSpPr>
            <a:spLocks/>
          </p:cNvSpPr>
          <p:nvPr/>
        </p:nvSpPr>
        <p:spPr bwMode="auto">
          <a:xfrm flipH="1" flipV="1">
            <a:off x="4267200" y="2667000"/>
            <a:ext cx="573088" cy="457200"/>
          </a:xfrm>
          <a:custGeom>
            <a:avLst/>
            <a:gdLst>
              <a:gd name="G0" fmla="+- 21543 0 0"/>
              <a:gd name="G1" fmla="+- 21600 0 0"/>
              <a:gd name="G2" fmla="+- 21600 0 0"/>
              <a:gd name="T0" fmla="*/ 0 w 43143"/>
              <a:gd name="T1" fmla="*/ 20040 h 40102"/>
              <a:gd name="T2" fmla="*/ 32688 w 43143"/>
              <a:gd name="T3" fmla="*/ 40102 h 40102"/>
              <a:gd name="T4" fmla="*/ 21543 w 43143"/>
              <a:gd name="T5" fmla="*/ 21600 h 40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43" h="40102" fill="none" extrusionOk="0">
                <a:moveTo>
                  <a:pt x="-1" y="20039"/>
                </a:moveTo>
                <a:cubicBezTo>
                  <a:pt x="817" y="8745"/>
                  <a:pt x="10218" y="-1"/>
                  <a:pt x="21543" y="0"/>
                </a:cubicBezTo>
                <a:cubicBezTo>
                  <a:pt x="33472" y="0"/>
                  <a:pt x="43143" y="9670"/>
                  <a:pt x="43143" y="21600"/>
                </a:cubicBezTo>
                <a:cubicBezTo>
                  <a:pt x="43143" y="29173"/>
                  <a:pt x="39176" y="36194"/>
                  <a:pt x="32688" y="40102"/>
                </a:cubicBezTo>
              </a:path>
              <a:path w="43143" h="40102" stroke="0" extrusionOk="0">
                <a:moveTo>
                  <a:pt x="-1" y="20039"/>
                </a:moveTo>
                <a:cubicBezTo>
                  <a:pt x="817" y="8745"/>
                  <a:pt x="10218" y="-1"/>
                  <a:pt x="21543" y="0"/>
                </a:cubicBezTo>
                <a:cubicBezTo>
                  <a:pt x="33472" y="0"/>
                  <a:pt x="43143" y="9670"/>
                  <a:pt x="43143" y="21600"/>
                </a:cubicBezTo>
                <a:cubicBezTo>
                  <a:pt x="43143" y="29173"/>
                  <a:pt x="39176" y="36194"/>
                  <a:pt x="32688" y="40102"/>
                </a:cubicBezTo>
                <a:lnTo>
                  <a:pt x="21543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44" name="Line 24"/>
          <p:cNvSpPr>
            <a:spLocks noChangeShapeType="1"/>
          </p:cNvSpPr>
          <p:nvPr/>
        </p:nvSpPr>
        <p:spPr bwMode="auto">
          <a:xfrm flipH="1">
            <a:off x="6858000" y="2895600"/>
            <a:ext cx="838200" cy="3048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49" name="Text Box 29"/>
          <p:cNvSpPr txBox="1">
            <a:spLocks noChangeArrowheads="1"/>
          </p:cNvSpPr>
          <p:nvPr/>
        </p:nvSpPr>
        <p:spPr bwMode="auto">
          <a:xfrm>
            <a:off x="76200" y="3886200"/>
            <a:ext cx="1629805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 dirty="0"/>
              <a:t>Positive</a:t>
            </a:r>
          </a:p>
          <a:p>
            <a:endParaRPr lang="en-US" sz="2000" b="1" dirty="0"/>
          </a:p>
          <a:p>
            <a:r>
              <a:rPr lang="en-US" sz="2000" b="1" dirty="0"/>
              <a:t>Negative</a:t>
            </a:r>
          </a:p>
          <a:p>
            <a:endParaRPr lang="en-US" sz="2000" b="1" dirty="0"/>
          </a:p>
          <a:p>
            <a:r>
              <a:rPr lang="en-US" sz="2000" b="1" dirty="0"/>
              <a:t>General Form</a:t>
            </a:r>
          </a:p>
        </p:txBody>
      </p:sp>
      <p:sp>
        <p:nvSpPr>
          <p:cNvPr id="5163" name="Freeform 43"/>
          <p:cNvSpPr>
            <a:spLocks/>
          </p:cNvSpPr>
          <p:nvPr/>
        </p:nvSpPr>
        <p:spPr bwMode="auto">
          <a:xfrm>
            <a:off x="7300913" y="2590800"/>
            <a:ext cx="649287" cy="544513"/>
          </a:xfrm>
          <a:custGeom>
            <a:avLst/>
            <a:gdLst>
              <a:gd name="T0" fmla="*/ 345 w 409"/>
              <a:gd name="T1" fmla="*/ 192 h 343"/>
              <a:gd name="T2" fmla="*/ 297 w 409"/>
              <a:gd name="T3" fmla="*/ 96 h 343"/>
              <a:gd name="T4" fmla="*/ 153 w 409"/>
              <a:gd name="T5" fmla="*/ 96 h 343"/>
              <a:gd name="T6" fmla="*/ 105 w 409"/>
              <a:gd name="T7" fmla="*/ 192 h 343"/>
              <a:gd name="T8" fmla="*/ 153 w 409"/>
              <a:gd name="T9" fmla="*/ 288 h 343"/>
              <a:gd name="T10" fmla="*/ 297 w 409"/>
              <a:gd name="T11" fmla="*/ 336 h 343"/>
              <a:gd name="T12" fmla="*/ 393 w 409"/>
              <a:gd name="T13" fmla="*/ 240 h 343"/>
              <a:gd name="T14" fmla="*/ 393 w 409"/>
              <a:gd name="T15" fmla="*/ 144 h 343"/>
              <a:gd name="T16" fmla="*/ 345 w 409"/>
              <a:gd name="T17" fmla="*/ 48 h 343"/>
              <a:gd name="T18" fmla="*/ 201 w 409"/>
              <a:gd name="T19" fmla="*/ 0 h 343"/>
              <a:gd name="T20" fmla="*/ 57 w 409"/>
              <a:gd name="T21" fmla="*/ 48 h 343"/>
              <a:gd name="T22" fmla="*/ 9 w 409"/>
              <a:gd name="T23" fmla="*/ 144 h 343"/>
              <a:gd name="T24" fmla="*/ 9 w 409"/>
              <a:gd name="T25" fmla="*/ 240 h 343"/>
              <a:gd name="T26" fmla="*/ 9 w 409"/>
              <a:gd name="T27" fmla="*/ 288 h 3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409" h="343">
                <a:moveTo>
                  <a:pt x="345" y="192"/>
                </a:moveTo>
                <a:cubicBezTo>
                  <a:pt x="337" y="152"/>
                  <a:pt x="329" y="112"/>
                  <a:pt x="297" y="96"/>
                </a:cubicBezTo>
                <a:cubicBezTo>
                  <a:pt x="265" y="80"/>
                  <a:pt x="185" y="80"/>
                  <a:pt x="153" y="96"/>
                </a:cubicBezTo>
                <a:cubicBezTo>
                  <a:pt x="121" y="112"/>
                  <a:pt x="105" y="160"/>
                  <a:pt x="105" y="192"/>
                </a:cubicBezTo>
                <a:cubicBezTo>
                  <a:pt x="105" y="224"/>
                  <a:pt x="121" y="264"/>
                  <a:pt x="153" y="288"/>
                </a:cubicBezTo>
                <a:cubicBezTo>
                  <a:pt x="185" y="312"/>
                  <a:pt x="257" y="343"/>
                  <a:pt x="297" y="336"/>
                </a:cubicBezTo>
                <a:cubicBezTo>
                  <a:pt x="336" y="328"/>
                  <a:pt x="377" y="272"/>
                  <a:pt x="393" y="240"/>
                </a:cubicBezTo>
                <a:cubicBezTo>
                  <a:pt x="409" y="208"/>
                  <a:pt x="401" y="176"/>
                  <a:pt x="393" y="144"/>
                </a:cubicBezTo>
                <a:cubicBezTo>
                  <a:pt x="384" y="111"/>
                  <a:pt x="377" y="72"/>
                  <a:pt x="345" y="48"/>
                </a:cubicBezTo>
                <a:cubicBezTo>
                  <a:pt x="313" y="24"/>
                  <a:pt x="249" y="0"/>
                  <a:pt x="201" y="0"/>
                </a:cubicBezTo>
                <a:cubicBezTo>
                  <a:pt x="153" y="0"/>
                  <a:pt x="89" y="24"/>
                  <a:pt x="57" y="48"/>
                </a:cubicBezTo>
                <a:cubicBezTo>
                  <a:pt x="25" y="72"/>
                  <a:pt x="17" y="111"/>
                  <a:pt x="9" y="144"/>
                </a:cubicBezTo>
                <a:cubicBezTo>
                  <a:pt x="0" y="176"/>
                  <a:pt x="9" y="216"/>
                  <a:pt x="9" y="240"/>
                </a:cubicBezTo>
                <a:cubicBezTo>
                  <a:pt x="9" y="264"/>
                  <a:pt x="9" y="276"/>
                  <a:pt x="9" y="28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5166" name="Object 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6706119"/>
              </p:ext>
            </p:extLst>
          </p:nvPr>
        </p:nvGraphicFramePr>
        <p:xfrm>
          <a:off x="228600" y="5626100"/>
          <a:ext cx="1924050" cy="735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028520" imgH="393480" progId="Equation.DSMT4">
                  <p:embed/>
                </p:oleObj>
              </mc:Choice>
              <mc:Fallback>
                <p:oleObj name="Equation" r:id="rId3" imgW="102852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5626100"/>
                        <a:ext cx="1924050" cy="735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67" name="Object 4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8477057"/>
              </p:ext>
            </p:extLst>
          </p:nvPr>
        </p:nvGraphicFramePr>
        <p:xfrm>
          <a:off x="3276600" y="5626100"/>
          <a:ext cx="2139950" cy="735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143000" imgH="393480" progId="Equation.DSMT4">
                  <p:embed/>
                </p:oleObj>
              </mc:Choice>
              <mc:Fallback>
                <p:oleObj name="Equation" r:id="rId5" imgW="11430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5626100"/>
                        <a:ext cx="2139950" cy="735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68" name="Object 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6062125"/>
              </p:ext>
            </p:extLst>
          </p:nvPr>
        </p:nvGraphicFramePr>
        <p:xfrm>
          <a:off x="6337300" y="5803900"/>
          <a:ext cx="2184400" cy="37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168200" imgH="203040" progId="Equation.DSMT4">
                  <p:embed/>
                </p:oleObj>
              </mc:Choice>
              <mc:Fallback>
                <p:oleObj name="Equation" r:id="rId7" imgW="11682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37300" y="5803900"/>
                        <a:ext cx="2184400" cy="379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Text Box 29"/>
          <p:cNvSpPr txBox="1">
            <a:spLocks noChangeArrowheads="1"/>
          </p:cNvSpPr>
          <p:nvPr/>
        </p:nvSpPr>
        <p:spPr bwMode="auto">
          <a:xfrm>
            <a:off x="3217410" y="3886200"/>
            <a:ext cx="1629805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 dirty="0"/>
              <a:t>Positive</a:t>
            </a:r>
          </a:p>
          <a:p>
            <a:endParaRPr lang="en-US" sz="2000" b="1" dirty="0"/>
          </a:p>
          <a:p>
            <a:r>
              <a:rPr lang="en-US" sz="2000" b="1" dirty="0"/>
              <a:t>Negative</a:t>
            </a:r>
          </a:p>
          <a:p>
            <a:endParaRPr lang="en-US" sz="2000" b="1" dirty="0"/>
          </a:p>
          <a:p>
            <a:r>
              <a:rPr lang="en-US" sz="2000" b="1" dirty="0"/>
              <a:t>General Form</a:t>
            </a:r>
          </a:p>
        </p:txBody>
      </p:sp>
      <p:sp>
        <p:nvSpPr>
          <p:cNvPr id="33" name="Text Box 29"/>
          <p:cNvSpPr txBox="1">
            <a:spLocks noChangeArrowheads="1"/>
          </p:cNvSpPr>
          <p:nvPr/>
        </p:nvSpPr>
        <p:spPr bwMode="auto">
          <a:xfrm>
            <a:off x="6358620" y="3886200"/>
            <a:ext cx="1629805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 dirty="0"/>
              <a:t>Positive</a:t>
            </a:r>
          </a:p>
          <a:p>
            <a:endParaRPr lang="en-US" sz="2000" b="1" dirty="0"/>
          </a:p>
          <a:p>
            <a:r>
              <a:rPr lang="en-US" sz="2000" b="1" dirty="0"/>
              <a:t>Negative</a:t>
            </a:r>
          </a:p>
          <a:p>
            <a:endParaRPr lang="en-US" sz="2000" b="1" dirty="0"/>
          </a:p>
          <a:p>
            <a:r>
              <a:rPr lang="en-US" sz="2000" b="1" dirty="0"/>
              <a:t>General Form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450099"/>
              </p:ext>
            </p:extLst>
          </p:nvPr>
        </p:nvGraphicFramePr>
        <p:xfrm>
          <a:off x="531812" y="1447800"/>
          <a:ext cx="392113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228600" imgH="355600" progId="Equation.DSMT36">
                  <p:embed/>
                </p:oleObj>
              </mc:Choice>
              <mc:Fallback>
                <p:oleObj name="Equation" r:id="rId9" imgW="228600" imgH="355600" progId="Equation.DSMT36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812" y="1447800"/>
                        <a:ext cx="392113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0567770"/>
              </p:ext>
            </p:extLst>
          </p:nvPr>
        </p:nvGraphicFramePr>
        <p:xfrm>
          <a:off x="3622675" y="1416050"/>
          <a:ext cx="612775" cy="674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355320" imgH="393480" progId="Equation.DSMT4">
                  <p:embed/>
                </p:oleObj>
              </mc:Choice>
              <mc:Fallback>
                <p:oleObj name="Equation" r:id="rId11" imgW="355320" imgH="3934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22675" y="1416050"/>
                        <a:ext cx="612775" cy="674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9536231"/>
              </p:ext>
            </p:extLst>
          </p:nvPr>
        </p:nvGraphicFramePr>
        <p:xfrm>
          <a:off x="6573838" y="1600200"/>
          <a:ext cx="65405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380880" imgH="177480" progId="Equation.DSMT4">
                  <p:embed/>
                </p:oleObj>
              </mc:Choice>
              <mc:Fallback>
                <p:oleObj name="Equation" r:id="rId13" imgW="380880" imgH="17748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73838" y="1600200"/>
                        <a:ext cx="654050" cy="30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8762201"/>
              </p:ext>
            </p:extLst>
          </p:nvPr>
        </p:nvGraphicFramePr>
        <p:xfrm>
          <a:off x="1295400" y="3657600"/>
          <a:ext cx="523875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304560" imgH="393480" progId="Equation.DSMT4">
                  <p:embed/>
                </p:oleObj>
              </mc:Choice>
              <mc:Fallback>
                <p:oleObj name="Equation" r:id="rId15" imgW="3045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3657600"/>
                        <a:ext cx="523875" cy="676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649833"/>
              </p:ext>
            </p:extLst>
          </p:nvPr>
        </p:nvGraphicFramePr>
        <p:xfrm>
          <a:off x="1265238" y="4364038"/>
          <a:ext cx="611187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355320" imgH="393480" progId="Equation.DSMT4">
                  <p:embed/>
                </p:oleObj>
              </mc:Choice>
              <mc:Fallback>
                <p:oleObj name="Equation" r:id="rId17" imgW="35532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5238" y="4364038"/>
                        <a:ext cx="611187" cy="676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8570490"/>
              </p:ext>
            </p:extLst>
          </p:nvPr>
        </p:nvGraphicFramePr>
        <p:xfrm>
          <a:off x="1957388" y="4352925"/>
          <a:ext cx="808037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469800" imgH="393480" progId="Equation.DSMT4">
                  <p:embed/>
                </p:oleObj>
              </mc:Choice>
              <mc:Fallback>
                <p:oleObj name="Equation" r:id="rId19" imgW="4698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7388" y="4352925"/>
                        <a:ext cx="808037" cy="676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2582050"/>
              </p:ext>
            </p:extLst>
          </p:nvPr>
        </p:nvGraphicFramePr>
        <p:xfrm>
          <a:off x="4448175" y="3746500"/>
          <a:ext cx="415925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241200" imgH="393480" progId="Equation.DSMT4">
                  <p:embed/>
                </p:oleObj>
              </mc:Choice>
              <mc:Fallback>
                <p:oleObj name="Equation" r:id="rId21" imgW="2412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48175" y="3746500"/>
                        <a:ext cx="415925" cy="676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7428801"/>
              </p:ext>
            </p:extLst>
          </p:nvPr>
        </p:nvGraphicFramePr>
        <p:xfrm>
          <a:off x="5008563" y="3746500"/>
          <a:ext cx="501650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291960" imgH="393480" progId="Equation.DSMT4">
                  <p:embed/>
                </p:oleObj>
              </mc:Choice>
              <mc:Fallback>
                <p:oleObj name="Equation" r:id="rId23" imgW="2919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8563" y="3746500"/>
                        <a:ext cx="501650" cy="676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" name="Object 4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2230425"/>
              </p:ext>
            </p:extLst>
          </p:nvPr>
        </p:nvGraphicFramePr>
        <p:xfrm>
          <a:off x="4448175" y="4419600"/>
          <a:ext cx="698500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5" imgW="406080" imgH="393480" progId="Equation.DSMT4">
                  <p:embed/>
                </p:oleObj>
              </mc:Choice>
              <mc:Fallback>
                <p:oleObj name="Equation" r:id="rId25" imgW="4060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48175" y="4419600"/>
                        <a:ext cx="698500" cy="676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" name="Object 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9382999"/>
              </p:ext>
            </p:extLst>
          </p:nvPr>
        </p:nvGraphicFramePr>
        <p:xfrm>
          <a:off x="7543800" y="3962400"/>
          <a:ext cx="547688" cy="306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7" imgW="317160" imgH="177480" progId="Equation.DSMT4">
                  <p:embed/>
                </p:oleObj>
              </mc:Choice>
              <mc:Fallback>
                <p:oleObj name="Equation" r:id="rId27" imgW="31716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43800" y="3962400"/>
                        <a:ext cx="547688" cy="306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" name="Object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3401274"/>
              </p:ext>
            </p:extLst>
          </p:nvPr>
        </p:nvGraphicFramePr>
        <p:xfrm>
          <a:off x="7437438" y="4681538"/>
          <a:ext cx="523875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9" imgW="304560" imgH="177480" progId="Equation.DSMT4">
                  <p:embed/>
                </p:oleObj>
              </mc:Choice>
              <mc:Fallback>
                <p:oleObj name="Equation" r:id="rId29" imgW="30456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37438" y="4681538"/>
                        <a:ext cx="523875" cy="30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" name="Object 4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8844500"/>
              </p:ext>
            </p:extLst>
          </p:nvPr>
        </p:nvGraphicFramePr>
        <p:xfrm>
          <a:off x="8169275" y="4659313"/>
          <a:ext cx="763588" cy="34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1" imgW="444240" imgH="203040" progId="Equation.DSMT4">
                  <p:embed/>
                </p:oleObj>
              </mc:Choice>
              <mc:Fallback>
                <p:oleObj name="Equation" r:id="rId31" imgW="44424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69275" y="4659313"/>
                        <a:ext cx="763588" cy="349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Math 30-1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C2F69-FF35-4124-B7E7-F0C3CDEF76BF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162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5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5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6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6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5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8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5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5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5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1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0" dur="500"/>
                                        <p:tgtEl>
                                          <p:spTgt spid="5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4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6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0" dur="5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5" dur="500"/>
                                        <p:tgtEl>
                                          <p:spTgt spid="5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9" dur="500"/>
                                        <p:tgtEl>
                                          <p:spTgt spid="5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 nodeType="clickPar">
                      <p:stCondLst>
                        <p:cond delay="indefinite"/>
                      </p:stCondLst>
                      <p:childTnLst>
                        <p:par>
                          <p:cTn id="1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2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7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7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8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7" dur="500"/>
                                        <p:tgtEl>
                                          <p:spTgt spid="5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autoUpdateAnimBg="0"/>
      <p:bldP spid="5125" grpId="0" autoUpdateAnimBg="0"/>
      <p:bldP spid="5126" grpId="0" autoUpdateAnimBg="0"/>
      <p:bldP spid="5127" grpId="0" autoUpdateAnimBg="0"/>
      <p:bldP spid="5129" grpId="0" autoUpdateAnimBg="0"/>
      <p:bldP spid="5130" grpId="0" animBg="1"/>
      <p:bldP spid="5131" grpId="0" animBg="1"/>
      <p:bldP spid="5132" grpId="0" animBg="1"/>
      <p:bldP spid="5133" grpId="0" animBg="1"/>
      <p:bldP spid="5134" grpId="0" animBg="1"/>
      <p:bldP spid="5135" grpId="0" animBg="1"/>
      <p:bldP spid="5137" grpId="0" animBg="1"/>
      <p:bldP spid="5139" grpId="0" animBg="1"/>
      <p:bldP spid="5140" grpId="0" animBg="1"/>
      <p:bldP spid="5143" grpId="0" animBg="1"/>
      <p:bldP spid="5144" grpId="0" animBg="1"/>
      <p:bldP spid="5149" grpId="0" autoUpdateAnimBg="0"/>
      <p:bldP spid="5163" grpId="0" animBg="1"/>
      <p:bldP spid="32" grpId="0" autoUpdateAnimBg="0"/>
      <p:bldP spid="33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DF9EB3C-106E-444F-B336-BC5499869AA3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229600" cy="342900"/>
          </a:xfrm>
        </p:spPr>
        <p:txBody>
          <a:bodyPr>
            <a:normAutofit fontScale="90000"/>
          </a:bodyPr>
          <a:lstStyle/>
          <a:p>
            <a:pPr algn="r" eaLnBrk="1" hangingPunct="1"/>
            <a:r>
              <a:rPr lang="en-US" sz="1800" dirty="0"/>
              <a:t>5.1 Radian and Degree Measure</a:t>
            </a:r>
          </a:p>
        </p:txBody>
      </p:sp>
      <p:sp>
        <p:nvSpPr>
          <p:cNvPr id="8199" name="Text Box 3"/>
          <p:cNvSpPr txBox="1">
            <a:spLocks noChangeArrowheads="1"/>
          </p:cNvSpPr>
          <p:nvPr/>
        </p:nvSpPr>
        <p:spPr bwMode="auto">
          <a:xfrm>
            <a:off x="827088" y="908050"/>
            <a:ext cx="7561262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>
              <a:spcBef>
                <a:spcPct val="50000"/>
              </a:spcBef>
            </a:pPr>
            <a:r>
              <a:rPr lang="en-US" sz="2000" b="1"/>
              <a:t>Radian Measure</a:t>
            </a:r>
            <a:endParaRPr lang="en-US" sz="2000"/>
          </a:p>
        </p:txBody>
      </p:sp>
      <p:graphicFrame>
        <p:nvGraphicFramePr>
          <p:cNvPr id="8194" name="Object 5"/>
          <p:cNvGraphicFramePr>
            <a:graphicFrameLocks noChangeAspect="1"/>
          </p:cNvGraphicFramePr>
          <p:nvPr/>
        </p:nvGraphicFramePr>
        <p:xfrm>
          <a:off x="838200" y="1905000"/>
          <a:ext cx="3892550" cy="1636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993680" imgH="838080" progId="Equation.DSMT4">
                  <p:embed/>
                </p:oleObj>
              </mc:Choice>
              <mc:Fallback>
                <p:oleObj name="Equation" r:id="rId2" imgW="1993680" imgH="838080" progId="Equation.DSMT4">
                  <p:embed/>
                  <p:pic>
                    <p:nvPicPr>
                      <p:cNvPr id="8194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905000"/>
                        <a:ext cx="3892550" cy="1636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0" name="Text Box 6"/>
          <p:cNvSpPr txBox="1">
            <a:spLocks noChangeArrowheads="1"/>
          </p:cNvSpPr>
          <p:nvPr/>
        </p:nvSpPr>
        <p:spPr bwMode="auto">
          <a:xfrm>
            <a:off x="5029200" y="2057400"/>
            <a:ext cx="3581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/>
          </a:p>
        </p:txBody>
      </p:sp>
      <p:graphicFrame>
        <p:nvGraphicFramePr>
          <p:cNvPr id="8195" name="Object 7"/>
          <p:cNvGraphicFramePr>
            <a:graphicFrameLocks noChangeAspect="1"/>
          </p:cNvGraphicFramePr>
          <p:nvPr/>
        </p:nvGraphicFramePr>
        <p:xfrm>
          <a:off x="6002338" y="1905000"/>
          <a:ext cx="1268412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634680" imgH="838080" progId="Equation.DSMT4">
                  <p:embed/>
                </p:oleObj>
              </mc:Choice>
              <mc:Fallback>
                <p:oleObj name="Equation" r:id="rId4" imgW="634680" imgH="838080" progId="Equation.DSMT4">
                  <p:embed/>
                  <p:pic>
                    <p:nvPicPr>
                      <p:cNvPr id="8195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02338" y="1905000"/>
                        <a:ext cx="1268412" cy="167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1828800" y="5867400"/>
            <a:ext cx="685800" cy="3048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7539106-6906-4683-91A5-53F0F5251ED7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229600" cy="342900"/>
          </a:xfrm>
        </p:spPr>
        <p:txBody>
          <a:bodyPr>
            <a:normAutofit fontScale="90000"/>
          </a:bodyPr>
          <a:lstStyle/>
          <a:p>
            <a:pPr algn="r" eaLnBrk="1" hangingPunct="1"/>
            <a:r>
              <a:rPr lang="en-US" sz="1800" dirty="0"/>
              <a:t>5.1 Radian and Degree Measure</a:t>
            </a:r>
          </a:p>
        </p:txBody>
      </p:sp>
      <p:sp>
        <p:nvSpPr>
          <p:cNvPr id="10246" name="Text Box 3"/>
          <p:cNvSpPr txBox="1">
            <a:spLocks noChangeArrowheads="1"/>
          </p:cNvSpPr>
          <p:nvPr/>
        </p:nvSpPr>
        <p:spPr bwMode="auto">
          <a:xfrm>
            <a:off x="827088" y="908050"/>
            <a:ext cx="7561262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>
              <a:spcBef>
                <a:spcPct val="50000"/>
              </a:spcBef>
            </a:pPr>
            <a:r>
              <a:rPr lang="en-US" sz="2000" b="1"/>
              <a:t>Conversions Between Degrees and Radians</a:t>
            </a:r>
            <a:endParaRPr lang="en-US" sz="2000"/>
          </a:p>
        </p:txBody>
      </p:sp>
      <p:sp>
        <p:nvSpPr>
          <p:cNvPr id="10247" name="Text Box 4"/>
          <p:cNvSpPr txBox="1">
            <a:spLocks noChangeArrowheads="1"/>
          </p:cNvSpPr>
          <p:nvPr/>
        </p:nvSpPr>
        <p:spPr bwMode="auto">
          <a:xfrm>
            <a:off x="1066800" y="1676400"/>
            <a:ext cx="71628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l">
              <a:spcBef>
                <a:spcPct val="50000"/>
              </a:spcBef>
              <a:buFont typeface="Wingdings" pitchFamily="2" charset="2"/>
              <a:buAutoNum type="arabicPeriod"/>
            </a:pPr>
            <a:r>
              <a:rPr lang="en-US" sz="2000" dirty="0"/>
              <a:t>To convert degrees to radians, multiply degrees by</a:t>
            </a:r>
          </a:p>
          <a:p>
            <a:pPr marL="457200" indent="-457200" algn="l">
              <a:spcBef>
                <a:spcPct val="50000"/>
              </a:spcBef>
              <a:buFont typeface="Wingdings" pitchFamily="2" charset="2"/>
              <a:buAutoNum type="arabicPeriod"/>
            </a:pPr>
            <a:endParaRPr lang="en-US" sz="2000" dirty="0"/>
          </a:p>
          <a:p>
            <a:pPr marL="457200" indent="-457200" algn="l">
              <a:spcBef>
                <a:spcPct val="50000"/>
              </a:spcBef>
              <a:buFont typeface="Wingdings" pitchFamily="2" charset="2"/>
              <a:buAutoNum type="arabicPeriod"/>
            </a:pPr>
            <a:endParaRPr lang="en-US" sz="2000" dirty="0"/>
          </a:p>
          <a:p>
            <a:pPr marL="457200" indent="-457200" algn="l">
              <a:spcBef>
                <a:spcPct val="50000"/>
              </a:spcBef>
              <a:buFont typeface="Wingdings" pitchFamily="2" charset="2"/>
              <a:buAutoNum type="arabicPeriod"/>
            </a:pPr>
            <a:endParaRPr lang="en-US" sz="2000" dirty="0"/>
          </a:p>
          <a:p>
            <a:pPr marL="457200" indent="-457200" algn="l">
              <a:spcBef>
                <a:spcPct val="50000"/>
              </a:spcBef>
              <a:buFont typeface="Wingdings" pitchFamily="2" charset="2"/>
              <a:buAutoNum type="arabicPeriod"/>
            </a:pPr>
            <a:r>
              <a:rPr lang="en-US" sz="2000" dirty="0"/>
              <a:t> To convert radians to degrees, multiply radians by</a:t>
            </a:r>
            <a:r>
              <a:rPr lang="en-US" dirty="0"/>
              <a:t> </a:t>
            </a:r>
          </a:p>
        </p:txBody>
      </p:sp>
      <p:graphicFrame>
        <p:nvGraphicFramePr>
          <p:cNvPr id="10242" name="Object 5"/>
          <p:cNvGraphicFramePr>
            <a:graphicFrameLocks noChangeAspect="1"/>
          </p:cNvGraphicFramePr>
          <p:nvPr/>
        </p:nvGraphicFramePr>
        <p:xfrm>
          <a:off x="7315200" y="1447800"/>
          <a:ext cx="66357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42720" imgH="393480" progId="Equation.DSMT4">
                  <p:embed/>
                </p:oleObj>
              </mc:Choice>
              <mc:Fallback>
                <p:oleObj name="Equation" r:id="rId2" imgW="342720" imgH="393480" progId="Equation.DSMT4">
                  <p:embed/>
                  <p:pic>
                    <p:nvPicPr>
                      <p:cNvPr id="10242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5200" y="1447800"/>
                        <a:ext cx="663575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3" name="Object 6"/>
          <p:cNvGraphicFramePr>
            <a:graphicFrameLocks noChangeAspect="1"/>
          </p:cNvGraphicFramePr>
          <p:nvPr/>
        </p:nvGraphicFramePr>
        <p:xfrm>
          <a:off x="7380312" y="3356992"/>
          <a:ext cx="598488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42720" imgH="393480" progId="Equation.DSMT4">
                  <p:embed/>
                </p:oleObj>
              </mc:Choice>
              <mc:Fallback>
                <p:oleObj name="Equation" r:id="rId4" imgW="342720" imgH="393480" progId="Equation.DSMT4">
                  <p:embed/>
                  <p:pic>
                    <p:nvPicPr>
                      <p:cNvPr id="10243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80312" y="3356992"/>
                        <a:ext cx="598488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382000" cy="5181600"/>
          </a:xfrm>
        </p:spPr>
        <p:txBody>
          <a:bodyPr rtlCol="0">
            <a:normAutofit lnSpcReduction="10000"/>
          </a:bodyPr>
          <a:lstStyle/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AutoNum type="alphaLcParenR"/>
              <a:defRPr/>
            </a:pPr>
            <a:r>
              <a:rPr lang="en-US" dirty="0"/>
              <a:t> 60</a:t>
            </a:r>
            <a:r>
              <a:rPr lang="en-US" dirty="0">
                <a:sym typeface="Symbol"/>
              </a:rPr>
              <a:t></a:t>
            </a:r>
            <a:r>
              <a:rPr lang="en-US" dirty="0"/>
              <a:t>                         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AutoNum type="alphaLcParenR"/>
              <a:defRPr/>
            </a:pPr>
            <a:endParaRPr lang="en-US" dirty="0"/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AutoNum type="alphaLcParenR"/>
              <a:defRPr/>
            </a:pPr>
            <a:r>
              <a:rPr lang="en-US" dirty="0"/>
              <a:t> 30</a:t>
            </a:r>
            <a:r>
              <a:rPr lang="en-US" dirty="0">
                <a:sym typeface="Symbol"/>
              </a:rPr>
              <a:t></a:t>
            </a:r>
            <a:r>
              <a:rPr lang="en-US" dirty="0"/>
              <a:t>          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AutoNum type="alphaLcParenR"/>
              <a:defRPr/>
            </a:pPr>
            <a:endParaRPr lang="en-US" dirty="0"/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AutoNum type="alphaLcParenR"/>
              <a:defRPr/>
            </a:pPr>
            <a:r>
              <a:rPr lang="en-US" dirty="0"/>
              <a:t>-54</a:t>
            </a:r>
            <a:r>
              <a:rPr lang="en-US" dirty="0">
                <a:sym typeface="Symbol"/>
              </a:rPr>
              <a:t></a:t>
            </a:r>
            <a:r>
              <a:rPr lang="en-US" dirty="0"/>
              <a:t> 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AutoNum type="alphaLcParenR"/>
              <a:defRPr/>
            </a:pPr>
            <a:endParaRPr lang="en-US" dirty="0"/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AutoNum type="alphaLcParenR"/>
              <a:defRPr/>
            </a:pPr>
            <a:r>
              <a:rPr lang="en-US" dirty="0"/>
              <a:t>-118</a:t>
            </a:r>
            <a:r>
              <a:rPr lang="en-US" dirty="0">
                <a:sym typeface="Symbol"/>
              </a:rPr>
              <a:t></a:t>
            </a:r>
            <a:r>
              <a:rPr lang="en-US" dirty="0"/>
              <a:t>	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AutoNum type="alphaLcParenR"/>
              <a:defRPr/>
            </a:pPr>
            <a:endParaRPr lang="en-US" dirty="0"/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AutoNum type="alphaLcParenR"/>
              <a:defRPr/>
            </a:pPr>
            <a:r>
              <a:rPr lang="en-US" dirty="0"/>
              <a:t> 45</a:t>
            </a:r>
            <a:r>
              <a:rPr lang="en-US" dirty="0">
                <a:sym typeface="Symbol"/>
              </a:rPr>
              <a:t></a:t>
            </a:r>
            <a:endParaRPr lang="en-US" dirty="0"/>
          </a:p>
        </p:txBody>
      </p:sp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3100"/>
              <a:t>Ex 5. Convert the degrees to radian measure.</a:t>
            </a:r>
            <a:br>
              <a:rPr lang="en-US"/>
            </a:b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49468" y="57880"/>
            <a:ext cx="689913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4. Trigonometry and the Unit Circle</a:t>
            </a: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08399365"/>
              </p:ext>
            </p:extLst>
          </p:nvPr>
        </p:nvGraphicFramePr>
        <p:xfrm>
          <a:off x="457200" y="704211"/>
          <a:ext cx="8229600" cy="60013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Math 30-1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C2F69-FF35-4124-B7E7-F0C3CDEF76B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37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72A9F0CE-A5B5-455E-89CB-CF9E4E66E8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graphicEl>
                                              <a:dgm id="{72A9F0CE-A5B5-455E-89CB-CF9E4E66E86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795A3931-7064-4889-887B-476E657281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graphicEl>
                                              <a:dgm id="{795A3931-7064-4889-887B-476E6572811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58912FDF-477F-4423-850C-2F9771FF56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graphicEl>
                                              <a:dgm id="{58912FDF-477F-4423-850C-2F9771FF56C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A56F9301-CD87-43B7-99C8-54AB154342B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graphicEl>
                                              <a:dgm id="{A56F9301-CD87-43B7-99C8-54AB154342B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AD8BEFF0-1264-41F7-99B3-D35D778B32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graphicEl>
                                              <a:dgm id="{AD8BEFF0-1264-41F7-99B3-D35D778B329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9026D0E4-D491-4074-8D54-E567614B784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graphicEl>
                                              <a:dgm id="{9026D0E4-D491-4074-8D54-E567614B784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78334336-6BE1-4D83-ABAB-C9C83E7F77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graphicEl>
                                              <a:dgm id="{78334336-6BE1-4D83-ABAB-C9C83E7F77C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79481194-0D71-49D1-8438-3426BA0D86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graphicEl>
                                              <a:dgm id="{79481194-0D71-49D1-8438-3426BA0D86D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930C5F2-B0E4-48DD-B0A6-547D5F7098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7" dur="500"/>
                                        <p:tgtEl>
                                          <p:spTgt spid="3">
                                            <p:graphicEl>
                                              <a:dgm id="{D930C5F2-B0E4-48DD-B0A6-547D5F7098A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Dgm bld="one"/>
        </p:bldSub>
      </p:bldGraphic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buFont typeface="Arial" charset="0"/>
              <a:buNone/>
            </a:pPr>
            <a:r>
              <a:rPr lang="en-US" dirty="0"/>
              <a:t>a)</a:t>
            </a:r>
          </a:p>
          <a:p>
            <a:pPr eaLnBrk="1" hangingPunct="1">
              <a:buFont typeface="Arial" charset="0"/>
              <a:buNone/>
            </a:pPr>
            <a:endParaRPr lang="en-US" dirty="0"/>
          </a:p>
          <a:p>
            <a:pPr eaLnBrk="1" hangingPunct="1">
              <a:buFont typeface="Arial" charset="0"/>
              <a:buNone/>
            </a:pPr>
            <a:r>
              <a:rPr lang="en-US" dirty="0"/>
              <a:t>b)</a:t>
            </a:r>
          </a:p>
          <a:p>
            <a:pPr eaLnBrk="1" hangingPunct="1">
              <a:buFont typeface="Arial" charset="0"/>
              <a:buNone/>
            </a:pPr>
            <a:endParaRPr lang="en-US" dirty="0"/>
          </a:p>
          <a:p>
            <a:pPr eaLnBrk="1" hangingPunct="1">
              <a:buFont typeface="Arial" charset="0"/>
              <a:buNone/>
            </a:pPr>
            <a:r>
              <a:rPr lang="en-US" dirty="0"/>
              <a:t>c)</a:t>
            </a:r>
          </a:p>
          <a:p>
            <a:pPr eaLnBrk="1" hangingPunct="1">
              <a:buFont typeface="Arial" charset="0"/>
              <a:buNone/>
            </a:pPr>
            <a:endParaRPr lang="en-US" dirty="0"/>
          </a:p>
          <a:p>
            <a:pPr eaLnBrk="1" hangingPunct="1">
              <a:buFont typeface="Arial" charset="0"/>
              <a:buNone/>
            </a:pPr>
            <a:r>
              <a:rPr lang="en-US" dirty="0"/>
              <a:t>d)					</a:t>
            </a:r>
          </a:p>
          <a:p>
            <a:pPr eaLnBrk="1" hangingPunct="1">
              <a:buFont typeface="Arial" charset="0"/>
              <a:buNone/>
            </a:pPr>
            <a:endParaRPr lang="en-US" dirty="0"/>
          </a:p>
          <a:p>
            <a:pPr eaLnBrk="1" hangingPunct="1">
              <a:buFont typeface="Arial" charset="0"/>
              <a:buNone/>
            </a:pPr>
            <a:r>
              <a:rPr lang="en-US" dirty="0"/>
              <a:t>e)       </a:t>
            </a:r>
          </a:p>
        </p:txBody>
      </p:sp>
      <p:sp>
        <p:nvSpPr>
          <p:cNvPr id="112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/>
              <a:t>Ex 6.  Convert the radians to degrees.</a:t>
            </a:r>
          </a:p>
        </p:txBody>
      </p:sp>
      <p:sp>
        <p:nvSpPr>
          <p:cNvPr id="1127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graphicFrame>
        <p:nvGraphicFramePr>
          <p:cNvPr id="11266" name="Object 1"/>
          <p:cNvGraphicFramePr>
            <a:graphicFrameLocks noChangeAspect="1"/>
          </p:cNvGraphicFramePr>
          <p:nvPr/>
        </p:nvGraphicFramePr>
        <p:xfrm>
          <a:off x="1014413" y="1889125"/>
          <a:ext cx="381000" cy="919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64957" imgH="393359" progId="Equation.DSMT4">
                  <p:embed/>
                </p:oleObj>
              </mc:Choice>
              <mc:Fallback>
                <p:oleObj name="Equation" r:id="rId2" imgW="164957" imgH="393359" progId="Equation.DSMT4">
                  <p:embed/>
                  <p:pic>
                    <p:nvPicPr>
                      <p:cNvPr id="11266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4413" y="1889125"/>
                        <a:ext cx="381000" cy="919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3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graphicFrame>
        <p:nvGraphicFramePr>
          <p:cNvPr id="11267" name="Object 3"/>
          <p:cNvGraphicFramePr>
            <a:graphicFrameLocks noChangeAspect="1"/>
          </p:cNvGraphicFramePr>
          <p:nvPr/>
        </p:nvGraphicFramePr>
        <p:xfrm>
          <a:off x="1066800" y="3021013"/>
          <a:ext cx="381000" cy="919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64957" imgH="393359" progId="Equation.DSMT4">
                  <p:embed/>
                </p:oleObj>
              </mc:Choice>
              <mc:Fallback>
                <p:oleObj name="Equation" r:id="rId4" imgW="164957" imgH="393359" progId="Equation.DSMT4">
                  <p:embed/>
                  <p:pic>
                    <p:nvPicPr>
                      <p:cNvPr id="1126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3021013"/>
                        <a:ext cx="381000" cy="919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graphicFrame>
        <p:nvGraphicFramePr>
          <p:cNvPr id="11268" name="Object 5"/>
          <p:cNvGraphicFramePr>
            <a:graphicFrameLocks noChangeAspect="1"/>
          </p:cNvGraphicFramePr>
          <p:nvPr/>
        </p:nvGraphicFramePr>
        <p:xfrm>
          <a:off x="971600" y="4077072"/>
          <a:ext cx="8382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393529" imgH="393529" progId="Equation.DSMT4">
                  <p:embed/>
                </p:oleObj>
              </mc:Choice>
              <mc:Fallback>
                <p:oleObj name="Equation" r:id="rId6" imgW="393529" imgH="393529" progId="Equation.DSMT4">
                  <p:embed/>
                  <p:pic>
                    <p:nvPicPr>
                      <p:cNvPr id="11268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600" y="4077072"/>
                        <a:ext cx="838200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5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graphicFrame>
        <p:nvGraphicFramePr>
          <p:cNvPr id="11269" name="Object 7"/>
          <p:cNvGraphicFramePr>
            <a:graphicFrameLocks noChangeAspect="1"/>
          </p:cNvGraphicFramePr>
          <p:nvPr/>
        </p:nvGraphicFramePr>
        <p:xfrm>
          <a:off x="1079612" y="5013176"/>
          <a:ext cx="381000" cy="919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64957" imgH="393359" progId="Equation.DSMT4">
                  <p:embed/>
                </p:oleObj>
              </mc:Choice>
              <mc:Fallback>
                <p:oleObj name="Equation" r:id="rId8" imgW="164957" imgH="393359" progId="Equation.DSMT4">
                  <p:embed/>
                  <p:pic>
                    <p:nvPicPr>
                      <p:cNvPr id="1126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9612" y="5013176"/>
                        <a:ext cx="381000" cy="919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212350" y="990600"/>
            <a:ext cx="8623769" cy="5104432"/>
            <a:chOff x="212350" y="800584"/>
            <a:chExt cx="8623769" cy="5104432"/>
          </a:xfrm>
        </p:grpSpPr>
        <p:grpSp>
          <p:nvGrpSpPr>
            <p:cNvPr id="4" name="Group 3"/>
            <p:cNvGrpSpPr/>
            <p:nvPr/>
          </p:nvGrpSpPr>
          <p:grpSpPr>
            <a:xfrm>
              <a:off x="212350" y="800584"/>
              <a:ext cx="8623769" cy="5104432"/>
              <a:chOff x="231680" y="838683"/>
              <a:chExt cx="8623769" cy="5104432"/>
            </a:xfrm>
          </p:grpSpPr>
          <p:sp>
            <p:nvSpPr>
              <p:cNvPr id="6" name="Freeform 5"/>
              <p:cNvSpPr/>
              <p:nvPr/>
            </p:nvSpPr>
            <p:spPr>
              <a:xfrm>
                <a:off x="1201522" y="3352800"/>
                <a:ext cx="322466" cy="947327"/>
              </a:xfrm>
              <a:custGeom>
                <a:avLst/>
                <a:gdLst>
                  <a:gd name="connsiteX0" fmla="*/ 0 w 322466"/>
                  <a:gd name="connsiteY0" fmla="*/ 0 h 909227"/>
                  <a:gd name="connsiteX1" fmla="*/ 161233 w 322466"/>
                  <a:gd name="connsiteY1" fmla="*/ 0 h 909227"/>
                  <a:gd name="connsiteX2" fmla="*/ 161233 w 322466"/>
                  <a:gd name="connsiteY2" fmla="*/ 909227 h 909227"/>
                  <a:gd name="connsiteX3" fmla="*/ 322466 w 322466"/>
                  <a:gd name="connsiteY3" fmla="*/ 909227 h 9092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22466" h="909227">
                    <a:moveTo>
                      <a:pt x="0" y="0"/>
                    </a:moveTo>
                    <a:lnTo>
                      <a:pt x="161233" y="0"/>
                    </a:lnTo>
                    <a:lnTo>
                      <a:pt x="161233" y="909227"/>
                    </a:lnTo>
                    <a:lnTo>
                      <a:pt x="322466" y="909227"/>
                    </a:lnTo>
                  </a:path>
                </a:pathLst>
              </a:custGeom>
              <a:noFill/>
            </p:spPr>
            <p:style>
              <a:lnRef idx="2">
                <a:schemeClr val="accent2"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accent3">
                  <a:tint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49815" tIns="430495" rIns="149816" bIns="430497" numCol="1" spcCol="1270" anchor="ctr" anchorCtr="0">
                <a:noAutofit/>
              </a:bodyPr>
              <a:lstStyle/>
              <a:p>
                <a:pPr lvl="0" algn="ctr" defTabSz="222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500" b="1" kern="1200">
                  <a:solidFill>
                    <a:schemeClr val="tx1"/>
                  </a:solidFill>
                </a:endParaRPr>
              </a:p>
            </p:txBody>
          </p:sp>
          <p:sp>
            <p:nvSpPr>
              <p:cNvPr id="7" name="Freeform 6"/>
              <p:cNvSpPr/>
              <p:nvPr/>
            </p:nvSpPr>
            <p:spPr>
              <a:xfrm>
                <a:off x="4705070" y="2005472"/>
                <a:ext cx="949966" cy="606151"/>
              </a:xfrm>
              <a:custGeom>
                <a:avLst/>
                <a:gdLst>
                  <a:gd name="connsiteX0" fmla="*/ 0 w 949966"/>
                  <a:gd name="connsiteY0" fmla="*/ 0 h 606151"/>
                  <a:gd name="connsiteX1" fmla="*/ 474983 w 949966"/>
                  <a:gd name="connsiteY1" fmla="*/ 0 h 606151"/>
                  <a:gd name="connsiteX2" fmla="*/ 474983 w 949966"/>
                  <a:gd name="connsiteY2" fmla="*/ 606151 h 606151"/>
                  <a:gd name="connsiteX3" fmla="*/ 949966 w 949966"/>
                  <a:gd name="connsiteY3" fmla="*/ 606151 h 6061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49966" h="606151">
                    <a:moveTo>
                      <a:pt x="0" y="0"/>
                    </a:moveTo>
                    <a:lnTo>
                      <a:pt x="474983" y="0"/>
                    </a:lnTo>
                    <a:lnTo>
                      <a:pt x="474983" y="606151"/>
                    </a:lnTo>
                    <a:lnTo>
                      <a:pt x="949966" y="606151"/>
                    </a:lnTo>
                  </a:path>
                </a:pathLst>
              </a:custGeom>
              <a:noFill/>
            </p:spPr>
            <p:style>
              <a:lnRef idx="2">
                <a:schemeClr val="accent3"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accent4">
                  <a:tint val="7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459512" tIns="274904" rIns="459511" bIns="274904" numCol="1" spcCol="1270" anchor="ctr" anchorCtr="0">
                <a:noAutofit/>
              </a:bodyPr>
              <a:lstStyle/>
              <a:p>
                <a:pPr lvl="0" algn="ctr" defTabSz="222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500" b="1" kern="1200">
                  <a:solidFill>
                    <a:schemeClr val="tx1"/>
                  </a:solidFill>
                </a:endParaRPr>
              </a:p>
            </p:txBody>
          </p:sp>
          <p:sp>
            <p:nvSpPr>
              <p:cNvPr id="8" name="Freeform 7"/>
              <p:cNvSpPr/>
              <p:nvPr/>
            </p:nvSpPr>
            <p:spPr>
              <a:xfrm>
                <a:off x="4705070" y="1399321"/>
                <a:ext cx="949966" cy="606151"/>
              </a:xfrm>
              <a:custGeom>
                <a:avLst/>
                <a:gdLst>
                  <a:gd name="connsiteX0" fmla="*/ 0 w 949966"/>
                  <a:gd name="connsiteY0" fmla="*/ 606151 h 606151"/>
                  <a:gd name="connsiteX1" fmla="*/ 474983 w 949966"/>
                  <a:gd name="connsiteY1" fmla="*/ 606151 h 606151"/>
                  <a:gd name="connsiteX2" fmla="*/ 474983 w 949966"/>
                  <a:gd name="connsiteY2" fmla="*/ 0 h 606151"/>
                  <a:gd name="connsiteX3" fmla="*/ 949966 w 949966"/>
                  <a:gd name="connsiteY3" fmla="*/ 0 h 6061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49966" h="606151">
                    <a:moveTo>
                      <a:pt x="0" y="606151"/>
                    </a:moveTo>
                    <a:lnTo>
                      <a:pt x="474983" y="606151"/>
                    </a:lnTo>
                    <a:lnTo>
                      <a:pt x="474983" y="0"/>
                    </a:lnTo>
                    <a:lnTo>
                      <a:pt x="949966" y="0"/>
                    </a:lnTo>
                  </a:path>
                </a:pathLst>
              </a:custGeom>
              <a:noFill/>
            </p:spPr>
            <p:style>
              <a:lnRef idx="2">
                <a:schemeClr val="accent3"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accent4">
                  <a:tint val="7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459512" tIns="274904" rIns="459511" bIns="274904" numCol="1" spcCol="1270" anchor="ctr" anchorCtr="0">
                <a:noAutofit/>
              </a:bodyPr>
              <a:lstStyle/>
              <a:p>
                <a:pPr lvl="0" algn="ctr" defTabSz="222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500" b="1" kern="1200">
                  <a:solidFill>
                    <a:schemeClr val="tx1"/>
                  </a:solidFill>
                </a:endParaRPr>
              </a:p>
            </p:txBody>
          </p:sp>
          <p:sp>
            <p:nvSpPr>
              <p:cNvPr id="9" name="Freeform 8"/>
              <p:cNvSpPr/>
              <p:nvPr/>
            </p:nvSpPr>
            <p:spPr>
              <a:xfrm>
                <a:off x="1162330" y="2126704"/>
                <a:ext cx="361658" cy="969842"/>
              </a:xfrm>
              <a:custGeom>
                <a:avLst/>
                <a:gdLst>
                  <a:gd name="connsiteX0" fmla="*/ 0 w 322466"/>
                  <a:gd name="connsiteY0" fmla="*/ 909227 h 909227"/>
                  <a:gd name="connsiteX1" fmla="*/ 161233 w 322466"/>
                  <a:gd name="connsiteY1" fmla="*/ 909227 h 909227"/>
                  <a:gd name="connsiteX2" fmla="*/ 161233 w 322466"/>
                  <a:gd name="connsiteY2" fmla="*/ 0 h 909227"/>
                  <a:gd name="connsiteX3" fmla="*/ 322466 w 322466"/>
                  <a:gd name="connsiteY3" fmla="*/ 0 h 9092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22466" h="909227">
                    <a:moveTo>
                      <a:pt x="0" y="909227"/>
                    </a:moveTo>
                    <a:lnTo>
                      <a:pt x="161233" y="909227"/>
                    </a:lnTo>
                    <a:lnTo>
                      <a:pt x="161233" y="0"/>
                    </a:lnTo>
                    <a:lnTo>
                      <a:pt x="322466" y="0"/>
                    </a:lnTo>
                  </a:path>
                </a:pathLst>
              </a:custGeom>
              <a:noFill/>
            </p:spPr>
            <p:style>
              <a:lnRef idx="2">
                <a:schemeClr val="accent2"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accent3">
                  <a:tint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49815" tIns="430496" rIns="149816" bIns="430496" numCol="1" spcCol="1270" anchor="ctr" anchorCtr="0">
                <a:noAutofit/>
              </a:bodyPr>
              <a:lstStyle/>
              <a:p>
                <a:pPr lvl="0" algn="ctr" defTabSz="222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500" b="1" kern="1200">
                  <a:solidFill>
                    <a:schemeClr val="tx1"/>
                  </a:solidFill>
                </a:endParaRPr>
              </a:p>
            </p:txBody>
          </p:sp>
          <p:sp>
            <p:nvSpPr>
              <p:cNvPr id="10" name="Freeform 9"/>
              <p:cNvSpPr/>
              <p:nvPr/>
            </p:nvSpPr>
            <p:spPr>
              <a:xfrm rot="16200000">
                <a:off x="-1835615" y="2905978"/>
                <a:ext cx="5104432" cy="969842"/>
              </a:xfrm>
              <a:custGeom>
                <a:avLst/>
                <a:gdLst>
                  <a:gd name="connsiteX0" fmla="*/ 0 w 5104432"/>
                  <a:gd name="connsiteY0" fmla="*/ 0 h 969842"/>
                  <a:gd name="connsiteX1" fmla="*/ 5104432 w 5104432"/>
                  <a:gd name="connsiteY1" fmla="*/ 0 h 969842"/>
                  <a:gd name="connsiteX2" fmla="*/ 5104432 w 5104432"/>
                  <a:gd name="connsiteY2" fmla="*/ 969842 h 969842"/>
                  <a:gd name="connsiteX3" fmla="*/ 0 w 5104432"/>
                  <a:gd name="connsiteY3" fmla="*/ 969842 h 969842"/>
                  <a:gd name="connsiteX4" fmla="*/ 0 w 5104432"/>
                  <a:gd name="connsiteY4" fmla="*/ 0 h 969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104432" h="969842">
                    <a:moveTo>
                      <a:pt x="0" y="0"/>
                    </a:moveTo>
                    <a:lnTo>
                      <a:pt x="5104432" y="0"/>
                    </a:lnTo>
                    <a:lnTo>
                      <a:pt x="5104432" y="969842"/>
                    </a:lnTo>
                    <a:lnTo>
                      <a:pt x="0" y="969842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40005" tIns="40005" rIns="40005" bIns="40005" numCol="1" spcCol="1270" anchor="ctr" anchorCtr="0">
                <a:noAutofit/>
              </a:bodyPr>
              <a:lstStyle/>
              <a:p>
                <a:pPr lvl="0" algn="ctr" defTabSz="28003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6300" b="1" kern="1200" dirty="0">
                    <a:solidFill>
                      <a:schemeClr val="tx1"/>
                    </a:solidFill>
                  </a:rPr>
                  <a:t>Angles</a:t>
                </a:r>
              </a:p>
            </p:txBody>
          </p:sp>
          <p:sp>
            <p:nvSpPr>
              <p:cNvPr id="11" name="Freeform 10"/>
              <p:cNvSpPr/>
              <p:nvPr/>
            </p:nvSpPr>
            <p:spPr>
              <a:xfrm>
                <a:off x="1571027" y="1562099"/>
                <a:ext cx="3181082" cy="969842"/>
              </a:xfrm>
              <a:custGeom>
                <a:avLst/>
                <a:gdLst>
                  <a:gd name="connsiteX0" fmla="*/ 0 w 3181082"/>
                  <a:gd name="connsiteY0" fmla="*/ 0 h 969842"/>
                  <a:gd name="connsiteX1" fmla="*/ 3181082 w 3181082"/>
                  <a:gd name="connsiteY1" fmla="*/ 0 h 969842"/>
                  <a:gd name="connsiteX2" fmla="*/ 3181082 w 3181082"/>
                  <a:gd name="connsiteY2" fmla="*/ 969842 h 969842"/>
                  <a:gd name="connsiteX3" fmla="*/ 0 w 3181082"/>
                  <a:gd name="connsiteY3" fmla="*/ 969842 h 969842"/>
                  <a:gd name="connsiteX4" fmla="*/ 0 w 3181082"/>
                  <a:gd name="connsiteY4" fmla="*/ 0 h 969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181082" h="969842">
                    <a:moveTo>
                      <a:pt x="0" y="0"/>
                    </a:moveTo>
                    <a:lnTo>
                      <a:pt x="3181082" y="0"/>
                    </a:lnTo>
                    <a:lnTo>
                      <a:pt x="3181082" y="969842"/>
                    </a:lnTo>
                    <a:lnTo>
                      <a:pt x="0" y="969842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2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21590" tIns="21590" rIns="21590" bIns="21590" numCol="1" spcCol="1270" anchor="ctr" anchorCtr="0">
                <a:noAutofit/>
              </a:bodyPr>
              <a:lstStyle/>
              <a:p>
                <a:pPr lvl="0" algn="ctr" defTabSz="1511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3400" b="1" kern="1200" dirty="0">
                    <a:solidFill>
                      <a:schemeClr val="tx1"/>
                    </a:solidFill>
                  </a:rPr>
                  <a:t>Degrees</a:t>
                </a:r>
              </a:p>
            </p:txBody>
          </p:sp>
          <p:sp>
            <p:nvSpPr>
              <p:cNvPr id="12" name="Freeform 11"/>
              <p:cNvSpPr/>
              <p:nvPr/>
            </p:nvSpPr>
            <p:spPr>
              <a:xfrm>
                <a:off x="5655037" y="914400"/>
                <a:ext cx="3181082" cy="969842"/>
              </a:xfrm>
              <a:custGeom>
                <a:avLst/>
                <a:gdLst>
                  <a:gd name="connsiteX0" fmla="*/ 0 w 3181082"/>
                  <a:gd name="connsiteY0" fmla="*/ 0 h 969842"/>
                  <a:gd name="connsiteX1" fmla="*/ 3181082 w 3181082"/>
                  <a:gd name="connsiteY1" fmla="*/ 0 h 969842"/>
                  <a:gd name="connsiteX2" fmla="*/ 3181082 w 3181082"/>
                  <a:gd name="connsiteY2" fmla="*/ 969842 h 969842"/>
                  <a:gd name="connsiteX3" fmla="*/ 0 w 3181082"/>
                  <a:gd name="connsiteY3" fmla="*/ 969842 h 969842"/>
                  <a:gd name="connsiteX4" fmla="*/ 0 w 3181082"/>
                  <a:gd name="connsiteY4" fmla="*/ 0 h 969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181082" h="969842">
                    <a:moveTo>
                      <a:pt x="0" y="0"/>
                    </a:moveTo>
                    <a:lnTo>
                      <a:pt x="3181082" y="0"/>
                    </a:lnTo>
                    <a:lnTo>
                      <a:pt x="3181082" y="969842"/>
                    </a:lnTo>
                    <a:lnTo>
                      <a:pt x="0" y="969842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3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3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21590" tIns="21590" rIns="21590" bIns="21590" numCol="1" spcCol="1270" anchor="ctr" anchorCtr="0">
                <a:noAutofit/>
              </a:bodyPr>
              <a:lstStyle/>
              <a:p>
                <a:pPr lvl="0" algn="ctr" defTabSz="1511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3400" b="1" kern="1200" dirty="0">
                    <a:solidFill>
                      <a:schemeClr val="tx1"/>
                    </a:solidFill>
                  </a:rPr>
                  <a:t>Standard Position</a:t>
                </a:r>
              </a:p>
            </p:txBody>
          </p:sp>
          <p:sp>
            <p:nvSpPr>
              <p:cNvPr id="13" name="Freeform 12"/>
              <p:cNvSpPr/>
              <p:nvPr/>
            </p:nvSpPr>
            <p:spPr>
              <a:xfrm>
                <a:off x="5655037" y="2126703"/>
                <a:ext cx="3181082" cy="969842"/>
              </a:xfrm>
              <a:custGeom>
                <a:avLst/>
                <a:gdLst>
                  <a:gd name="connsiteX0" fmla="*/ 0 w 3181082"/>
                  <a:gd name="connsiteY0" fmla="*/ 0 h 969842"/>
                  <a:gd name="connsiteX1" fmla="*/ 3181082 w 3181082"/>
                  <a:gd name="connsiteY1" fmla="*/ 0 h 969842"/>
                  <a:gd name="connsiteX2" fmla="*/ 3181082 w 3181082"/>
                  <a:gd name="connsiteY2" fmla="*/ 969842 h 969842"/>
                  <a:gd name="connsiteX3" fmla="*/ 0 w 3181082"/>
                  <a:gd name="connsiteY3" fmla="*/ 969842 h 969842"/>
                  <a:gd name="connsiteX4" fmla="*/ 0 w 3181082"/>
                  <a:gd name="connsiteY4" fmla="*/ 0 h 969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181082" h="969842">
                    <a:moveTo>
                      <a:pt x="0" y="0"/>
                    </a:moveTo>
                    <a:lnTo>
                      <a:pt x="3181082" y="0"/>
                    </a:lnTo>
                    <a:lnTo>
                      <a:pt x="3181082" y="969842"/>
                    </a:lnTo>
                    <a:lnTo>
                      <a:pt x="0" y="969842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3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3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21590" tIns="21590" rIns="21590" bIns="21590" numCol="1" spcCol="1270" anchor="ctr" anchorCtr="0">
                <a:noAutofit/>
              </a:bodyPr>
              <a:lstStyle/>
              <a:p>
                <a:pPr lvl="0" algn="ctr" defTabSz="1511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3400" b="1" kern="1200" dirty="0">
                    <a:solidFill>
                      <a:schemeClr val="tx1"/>
                    </a:solidFill>
                  </a:rPr>
                  <a:t>Angle Conversion</a:t>
                </a:r>
              </a:p>
            </p:txBody>
          </p:sp>
          <p:sp>
            <p:nvSpPr>
              <p:cNvPr id="14" name="Freeform 13"/>
              <p:cNvSpPr/>
              <p:nvPr/>
            </p:nvSpPr>
            <p:spPr>
              <a:xfrm>
                <a:off x="1523988" y="3815205"/>
                <a:ext cx="3181082" cy="969842"/>
              </a:xfrm>
              <a:custGeom>
                <a:avLst/>
                <a:gdLst>
                  <a:gd name="connsiteX0" fmla="*/ 0 w 3181082"/>
                  <a:gd name="connsiteY0" fmla="*/ 0 h 969842"/>
                  <a:gd name="connsiteX1" fmla="*/ 3181082 w 3181082"/>
                  <a:gd name="connsiteY1" fmla="*/ 0 h 969842"/>
                  <a:gd name="connsiteX2" fmla="*/ 3181082 w 3181082"/>
                  <a:gd name="connsiteY2" fmla="*/ 969842 h 969842"/>
                  <a:gd name="connsiteX3" fmla="*/ 0 w 3181082"/>
                  <a:gd name="connsiteY3" fmla="*/ 969842 h 969842"/>
                  <a:gd name="connsiteX4" fmla="*/ 0 w 3181082"/>
                  <a:gd name="connsiteY4" fmla="*/ 0 h 969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181082" h="969842">
                    <a:moveTo>
                      <a:pt x="0" y="0"/>
                    </a:moveTo>
                    <a:lnTo>
                      <a:pt x="3181082" y="0"/>
                    </a:lnTo>
                    <a:lnTo>
                      <a:pt x="3181082" y="969842"/>
                    </a:lnTo>
                    <a:lnTo>
                      <a:pt x="0" y="969842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2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21590" tIns="21590" rIns="21590" bIns="21590" numCol="1" spcCol="1270" anchor="ctr" anchorCtr="0">
                <a:noAutofit/>
              </a:bodyPr>
              <a:lstStyle/>
              <a:p>
                <a:pPr lvl="0" algn="ctr" defTabSz="1511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3400" b="1" kern="1200" dirty="0">
                    <a:solidFill>
                      <a:schemeClr val="tx1"/>
                    </a:solidFill>
                  </a:rPr>
                  <a:t>Radians</a:t>
                </a:r>
              </a:p>
            </p:txBody>
          </p:sp>
          <p:sp>
            <p:nvSpPr>
              <p:cNvPr id="19" name="Freeform 18"/>
              <p:cNvSpPr/>
              <p:nvPr/>
            </p:nvSpPr>
            <p:spPr>
              <a:xfrm>
                <a:off x="4724400" y="4443872"/>
                <a:ext cx="949966" cy="606151"/>
              </a:xfrm>
              <a:custGeom>
                <a:avLst/>
                <a:gdLst>
                  <a:gd name="connsiteX0" fmla="*/ 0 w 949966"/>
                  <a:gd name="connsiteY0" fmla="*/ 0 h 606151"/>
                  <a:gd name="connsiteX1" fmla="*/ 474983 w 949966"/>
                  <a:gd name="connsiteY1" fmla="*/ 0 h 606151"/>
                  <a:gd name="connsiteX2" fmla="*/ 474983 w 949966"/>
                  <a:gd name="connsiteY2" fmla="*/ 606151 h 606151"/>
                  <a:gd name="connsiteX3" fmla="*/ 949966 w 949966"/>
                  <a:gd name="connsiteY3" fmla="*/ 606151 h 6061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49966" h="606151">
                    <a:moveTo>
                      <a:pt x="0" y="0"/>
                    </a:moveTo>
                    <a:lnTo>
                      <a:pt x="474983" y="0"/>
                    </a:lnTo>
                    <a:lnTo>
                      <a:pt x="474983" y="606151"/>
                    </a:lnTo>
                    <a:lnTo>
                      <a:pt x="949966" y="606151"/>
                    </a:lnTo>
                  </a:path>
                </a:pathLst>
              </a:custGeom>
              <a:noFill/>
            </p:spPr>
            <p:style>
              <a:lnRef idx="2">
                <a:schemeClr val="accent3"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accent4">
                  <a:tint val="7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459512" tIns="274904" rIns="459511" bIns="274904" numCol="1" spcCol="1270" anchor="ctr" anchorCtr="0">
                <a:noAutofit/>
              </a:bodyPr>
              <a:lstStyle/>
              <a:p>
                <a:pPr lvl="0" algn="ctr" defTabSz="222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500" b="1" kern="1200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Freeform 19"/>
              <p:cNvSpPr/>
              <p:nvPr/>
            </p:nvSpPr>
            <p:spPr>
              <a:xfrm>
                <a:off x="4724400" y="3837721"/>
                <a:ext cx="949966" cy="606151"/>
              </a:xfrm>
              <a:custGeom>
                <a:avLst/>
                <a:gdLst>
                  <a:gd name="connsiteX0" fmla="*/ 0 w 949966"/>
                  <a:gd name="connsiteY0" fmla="*/ 606151 h 606151"/>
                  <a:gd name="connsiteX1" fmla="*/ 474983 w 949966"/>
                  <a:gd name="connsiteY1" fmla="*/ 606151 h 606151"/>
                  <a:gd name="connsiteX2" fmla="*/ 474983 w 949966"/>
                  <a:gd name="connsiteY2" fmla="*/ 0 h 606151"/>
                  <a:gd name="connsiteX3" fmla="*/ 949966 w 949966"/>
                  <a:gd name="connsiteY3" fmla="*/ 0 h 6061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49966" h="606151">
                    <a:moveTo>
                      <a:pt x="0" y="606151"/>
                    </a:moveTo>
                    <a:lnTo>
                      <a:pt x="474983" y="606151"/>
                    </a:lnTo>
                    <a:lnTo>
                      <a:pt x="474983" y="0"/>
                    </a:lnTo>
                    <a:lnTo>
                      <a:pt x="949966" y="0"/>
                    </a:lnTo>
                  </a:path>
                </a:pathLst>
              </a:custGeom>
              <a:noFill/>
            </p:spPr>
            <p:style>
              <a:lnRef idx="2">
                <a:schemeClr val="accent3"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accent4">
                  <a:tint val="7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459512" tIns="274904" rIns="459511" bIns="274904" numCol="1" spcCol="1270" anchor="ctr" anchorCtr="0">
                <a:noAutofit/>
              </a:bodyPr>
              <a:lstStyle/>
              <a:p>
                <a:pPr lvl="0" algn="ctr" defTabSz="222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500" b="1" kern="1200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Freeform 20"/>
              <p:cNvSpPr/>
              <p:nvPr/>
            </p:nvSpPr>
            <p:spPr>
              <a:xfrm>
                <a:off x="5674367" y="3352800"/>
                <a:ext cx="3181082" cy="969842"/>
              </a:xfrm>
              <a:custGeom>
                <a:avLst/>
                <a:gdLst>
                  <a:gd name="connsiteX0" fmla="*/ 0 w 3181082"/>
                  <a:gd name="connsiteY0" fmla="*/ 0 h 969842"/>
                  <a:gd name="connsiteX1" fmla="*/ 3181082 w 3181082"/>
                  <a:gd name="connsiteY1" fmla="*/ 0 h 969842"/>
                  <a:gd name="connsiteX2" fmla="*/ 3181082 w 3181082"/>
                  <a:gd name="connsiteY2" fmla="*/ 969842 h 969842"/>
                  <a:gd name="connsiteX3" fmla="*/ 0 w 3181082"/>
                  <a:gd name="connsiteY3" fmla="*/ 969842 h 969842"/>
                  <a:gd name="connsiteX4" fmla="*/ 0 w 3181082"/>
                  <a:gd name="connsiteY4" fmla="*/ 0 h 969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181082" h="969842">
                    <a:moveTo>
                      <a:pt x="0" y="0"/>
                    </a:moveTo>
                    <a:lnTo>
                      <a:pt x="3181082" y="0"/>
                    </a:lnTo>
                    <a:lnTo>
                      <a:pt x="3181082" y="969842"/>
                    </a:lnTo>
                    <a:lnTo>
                      <a:pt x="0" y="969842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3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3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21590" tIns="21590" rIns="21590" bIns="21590" numCol="1" spcCol="1270" anchor="ctr" anchorCtr="0">
                <a:noAutofit/>
              </a:bodyPr>
              <a:lstStyle/>
              <a:p>
                <a:pPr lvl="0" algn="ctr" defTabSz="1511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3400" b="1" kern="1200" dirty="0">
                    <a:solidFill>
                      <a:schemeClr val="tx1"/>
                    </a:solidFill>
                  </a:rPr>
                  <a:t>Coterminal Angles</a:t>
                </a:r>
              </a:p>
            </p:txBody>
          </p:sp>
          <p:sp>
            <p:nvSpPr>
              <p:cNvPr id="22" name="Freeform 21"/>
              <p:cNvSpPr/>
              <p:nvPr/>
            </p:nvSpPr>
            <p:spPr>
              <a:xfrm>
                <a:off x="5674367" y="4565103"/>
                <a:ext cx="3181082" cy="969842"/>
              </a:xfrm>
              <a:custGeom>
                <a:avLst/>
                <a:gdLst>
                  <a:gd name="connsiteX0" fmla="*/ 0 w 3181082"/>
                  <a:gd name="connsiteY0" fmla="*/ 0 h 969842"/>
                  <a:gd name="connsiteX1" fmla="*/ 3181082 w 3181082"/>
                  <a:gd name="connsiteY1" fmla="*/ 0 h 969842"/>
                  <a:gd name="connsiteX2" fmla="*/ 3181082 w 3181082"/>
                  <a:gd name="connsiteY2" fmla="*/ 969842 h 969842"/>
                  <a:gd name="connsiteX3" fmla="*/ 0 w 3181082"/>
                  <a:gd name="connsiteY3" fmla="*/ 969842 h 969842"/>
                  <a:gd name="connsiteX4" fmla="*/ 0 w 3181082"/>
                  <a:gd name="connsiteY4" fmla="*/ 0 h 969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181082" h="969842">
                    <a:moveTo>
                      <a:pt x="0" y="0"/>
                    </a:moveTo>
                    <a:lnTo>
                      <a:pt x="3181082" y="0"/>
                    </a:lnTo>
                    <a:lnTo>
                      <a:pt x="3181082" y="969842"/>
                    </a:lnTo>
                    <a:lnTo>
                      <a:pt x="0" y="969842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3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3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21590" tIns="21590" rIns="21590" bIns="21590" numCol="1" spcCol="1270" anchor="ctr" anchorCtr="0">
                <a:noAutofit/>
              </a:bodyPr>
              <a:lstStyle/>
              <a:p>
                <a:pPr lvl="0" algn="ctr" defTabSz="1511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3400" b="1" dirty="0">
                    <a:solidFill>
                      <a:schemeClr val="tx1"/>
                    </a:solidFill>
                  </a:rPr>
                  <a:t>Arc Length</a:t>
                </a:r>
                <a:endParaRPr lang="en-US" sz="3400" b="1" kern="1200" dirty="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24" name="Straight Connector 23"/>
            <p:cNvCxnSpPr>
              <a:stCxn id="7" idx="2"/>
              <a:endCxn id="20" idx="2"/>
            </p:cNvCxnSpPr>
            <p:nvPr/>
          </p:nvCxnSpPr>
          <p:spPr>
            <a:xfrm>
              <a:off x="5160723" y="2573524"/>
              <a:ext cx="19330" cy="1226098"/>
            </a:xfrm>
            <a:prstGeom prst="line">
              <a:avLst/>
            </a:prstGeom>
            <a:ln w="28575"/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18" name="Rectangle 17"/>
          <p:cNvSpPr/>
          <p:nvPr/>
        </p:nvSpPr>
        <p:spPr>
          <a:xfrm>
            <a:off x="396391" y="30171"/>
            <a:ext cx="8277715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4.1A Angles and Angle Measure</a:t>
            </a:r>
            <a:endParaRPr lang="en-US" sz="4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Math 30-1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C2F69-FF35-4124-B7E7-F0C3CDEF76B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516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526702"/>
            <a:ext cx="33175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</a:rPr>
              <a:t>Circular Functions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33400" y="1293167"/>
            <a:ext cx="36739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Angles can be measured in: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17374" y="2057400"/>
            <a:ext cx="1572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</a:rPr>
              <a:t>Degrees: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221380" y="2133600"/>
            <a:ext cx="35571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common unit used in Geometry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0984003"/>
              </p:ext>
            </p:extLst>
          </p:nvPr>
        </p:nvGraphicFramePr>
        <p:xfrm>
          <a:off x="5943600" y="2036618"/>
          <a:ext cx="2079523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193760" imgH="393480" progId="Equation.DSMT4">
                  <p:embed/>
                </p:oleObj>
              </mc:Choice>
              <mc:Fallback>
                <p:oleObj name="Equation" r:id="rId2" imgW="1193760" imgH="39348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2036618"/>
                        <a:ext cx="2079523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533400" y="3048000"/>
            <a:ext cx="13965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</a:rPr>
              <a:t>Radian: 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237406" y="3124200"/>
            <a:ext cx="39262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common unit used in Trigonometry</a:t>
            </a:r>
          </a:p>
        </p:txBody>
      </p:sp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6343562"/>
              </p:ext>
            </p:extLst>
          </p:nvPr>
        </p:nvGraphicFramePr>
        <p:xfrm>
          <a:off x="6324600" y="3020291"/>
          <a:ext cx="199072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143000" imgH="393480" progId="Equation.DSMT4">
                  <p:embed/>
                </p:oleObj>
              </mc:Choice>
              <mc:Fallback>
                <p:oleObj name="Equation" r:id="rId4" imgW="11430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3020291"/>
                        <a:ext cx="1990725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533400" y="4114800"/>
            <a:ext cx="16690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</a:rPr>
              <a:t>Gradient: 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206634" y="4191000"/>
            <a:ext cx="39992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not common unit, used in surveying</a:t>
            </a:r>
          </a:p>
        </p:txBody>
      </p:sp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2637448"/>
              </p:ext>
            </p:extLst>
          </p:nvPr>
        </p:nvGraphicFramePr>
        <p:xfrm>
          <a:off x="6515100" y="4033838"/>
          <a:ext cx="2078038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193760" imgH="393480" progId="Equation.DSMT4">
                  <p:embed/>
                </p:oleObj>
              </mc:Choice>
              <mc:Fallback>
                <p:oleObj name="Equation" r:id="rId6" imgW="11937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5100" y="4033838"/>
                        <a:ext cx="2078038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533400" y="5110162"/>
            <a:ext cx="21219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</a:rPr>
              <a:t>Revolutions: 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619132" y="5186362"/>
            <a:ext cx="1876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angular velocity</a:t>
            </a:r>
          </a:p>
        </p:txBody>
      </p:sp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3599229"/>
              </p:ext>
            </p:extLst>
          </p:nvPr>
        </p:nvGraphicFramePr>
        <p:xfrm>
          <a:off x="5391150" y="5208588"/>
          <a:ext cx="2055813" cy="354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180800" imgH="203040" progId="Equation.DSMT4">
                  <p:embed/>
                </p:oleObj>
              </mc:Choice>
              <mc:Fallback>
                <p:oleObj name="Equation" r:id="rId8" imgW="11808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1150" y="5208588"/>
                        <a:ext cx="2055813" cy="354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Math 30-1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C2F69-FF35-4124-B7E7-F0C3CDEF76B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015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8" grpId="0"/>
      <p:bldP spid="19" grpId="0"/>
      <p:bldP spid="20" grpId="0"/>
      <p:bldP spid="21" grpId="0"/>
      <p:bldP spid="22" grpId="0"/>
      <p:bldP spid="24" grpId="0"/>
      <p:bldP spid="25" grpId="0"/>
      <p:bldP spid="27" grpId="0"/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4"/>
          <p:cNvSpPr txBox="1">
            <a:spLocks noChangeArrowheads="1"/>
          </p:cNvSpPr>
          <p:nvPr/>
        </p:nvSpPr>
        <p:spPr bwMode="auto">
          <a:xfrm>
            <a:off x="1873827" y="990600"/>
            <a:ext cx="5027612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b="1" u="sng" dirty="0">
                <a:solidFill>
                  <a:schemeClr val="accent2"/>
                </a:solidFill>
              </a:rPr>
              <a:t>Angles in Standard Position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1175882" y="1760329"/>
            <a:ext cx="6732587" cy="3321051"/>
            <a:chOff x="1582738" y="3232150"/>
            <a:chExt cx="6732587" cy="3321051"/>
          </a:xfrm>
        </p:grpSpPr>
        <p:sp>
          <p:nvSpPr>
            <p:cNvPr id="7" name="Line 3"/>
            <p:cNvSpPr>
              <a:spLocks noChangeShapeType="1"/>
            </p:cNvSpPr>
            <p:nvPr/>
          </p:nvSpPr>
          <p:spPr bwMode="auto">
            <a:xfrm>
              <a:off x="4583113" y="3459163"/>
              <a:ext cx="0" cy="3094038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stealth" w="med" len="med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4"/>
            <p:cNvSpPr>
              <a:spLocks noChangeShapeType="1"/>
            </p:cNvSpPr>
            <p:nvPr/>
          </p:nvSpPr>
          <p:spPr bwMode="auto">
            <a:xfrm>
              <a:off x="2020888" y="5799138"/>
              <a:ext cx="5710237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5"/>
            <p:cNvSpPr>
              <a:spLocks noChangeShapeType="1"/>
            </p:cNvSpPr>
            <p:nvPr/>
          </p:nvSpPr>
          <p:spPr bwMode="auto">
            <a:xfrm>
              <a:off x="4583113" y="5799138"/>
              <a:ext cx="2489200" cy="0"/>
            </a:xfrm>
            <a:prstGeom prst="line">
              <a:avLst/>
            </a:prstGeom>
            <a:noFill/>
            <a:ln w="76200">
              <a:solidFill>
                <a:schemeClr val="accent6">
                  <a:lumMod val="50000"/>
                </a:schemeClr>
              </a:solidFill>
              <a:round/>
              <a:headEnd type="oval" w="med" len="med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6"/>
            <p:cNvSpPr>
              <a:spLocks noChangeShapeType="1"/>
            </p:cNvSpPr>
            <p:nvPr/>
          </p:nvSpPr>
          <p:spPr bwMode="auto">
            <a:xfrm flipH="1" flipV="1">
              <a:off x="2533650" y="4289425"/>
              <a:ext cx="2049462" cy="1509713"/>
            </a:xfrm>
            <a:prstGeom prst="line">
              <a:avLst/>
            </a:prstGeom>
            <a:noFill/>
            <a:ln w="50800">
              <a:solidFill>
                <a:schemeClr val="accent6">
                  <a:lumMod val="50000"/>
                </a:schemeClr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Arc 7"/>
            <p:cNvSpPr>
              <a:spLocks/>
            </p:cNvSpPr>
            <p:nvPr/>
          </p:nvSpPr>
          <p:spPr bwMode="auto">
            <a:xfrm rot="10020000">
              <a:off x="4021138" y="4975225"/>
              <a:ext cx="1141412" cy="960438"/>
            </a:xfrm>
            <a:custGeom>
              <a:avLst/>
              <a:gdLst>
                <a:gd name="G0" fmla="+- 21555 0 0"/>
                <a:gd name="G1" fmla="+- 0 0 0"/>
                <a:gd name="G2" fmla="+- 21600 0 0"/>
                <a:gd name="T0" fmla="*/ 35193 w 35193"/>
                <a:gd name="T1" fmla="*/ 16750 h 21600"/>
                <a:gd name="T2" fmla="*/ 0 w 35193"/>
                <a:gd name="T3" fmla="*/ 1391 h 21600"/>
                <a:gd name="T4" fmla="*/ 21555 w 35193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193" h="21600" fill="none" extrusionOk="0">
                  <a:moveTo>
                    <a:pt x="35193" y="16750"/>
                  </a:moveTo>
                  <a:cubicBezTo>
                    <a:pt x="31340" y="19887"/>
                    <a:pt x="26523" y="21599"/>
                    <a:pt x="21555" y="21600"/>
                  </a:cubicBezTo>
                  <a:cubicBezTo>
                    <a:pt x="10165" y="21600"/>
                    <a:pt x="733" y="12756"/>
                    <a:pt x="-1" y="1391"/>
                  </a:cubicBezTo>
                </a:path>
                <a:path w="35193" h="21600" stroke="0" extrusionOk="0">
                  <a:moveTo>
                    <a:pt x="35193" y="16750"/>
                  </a:moveTo>
                  <a:cubicBezTo>
                    <a:pt x="31340" y="19887"/>
                    <a:pt x="26523" y="21599"/>
                    <a:pt x="21555" y="21600"/>
                  </a:cubicBezTo>
                  <a:cubicBezTo>
                    <a:pt x="10165" y="21600"/>
                    <a:pt x="733" y="12756"/>
                    <a:pt x="-1" y="1391"/>
                  </a:cubicBezTo>
                  <a:lnTo>
                    <a:pt x="21555" y="0"/>
                  </a:lnTo>
                  <a:close/>
                </a:path>
              </a:pathLst>
            </a:custGeom>
            <a:noFill/>
            <a:ln w="50800" cap="rnd">
              <a:solidFill>
                <a:schemeClr val="tx2"/>
              </a:solidFill>
              <a:round/>
              <a:headEnd type="stealth" w="med" len="med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12" name="Object 8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4251776081"/>
                </p:ext>
              </p:extLst>
            </p:nvPr>
          </p:nvGraphicFramePr>
          <p:xfrm>
            <a:off x="4956175" y="4816475"/>
            <a:ext cx="454025" cy="4905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" imgW="361800" imgH="493560" progId="Equation.DSMT4">
                    <p:embed/>
                  </p:oleObj>
                </mc:Choice>
                <mc:Fallback>
                  <p:oleObj name="Equation" r:id="rId2" imgW="361800" imgH="493560" progId="Equation.DSMT4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56175" y="4816475"/>
                          <a:ext cx="454025" cy="4905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" name="Rectangle 9"/>
            <p:cNvSpPr>
              <a:spLocks noChangeArrowheads="1"/>
            </p:cNvSpPr>
            <p:nvPr/>
          </p:nvSpPr>
          <p:spPr bwMode="auto">
            <a:xfrm>
              <a:off x="4949825" y="5799138"/>
              <a:ext cx="2049462" cy="5854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0" dirty="0">
                  <a:latin typeface="Times New Roman" pitchFamily="28" charset="0"/>
                </a:rPr>
                <a:t>Initial arm</a:t>
              </a:r>
            </a:p>
          </p:txBody>
        </p:sp>
        <p:sp>
          <p:nvSpPr>
            <p:cNvPr id="14" name="Rectangle 10"/>
            <p:cNvSpPr>
              <a:spLocks noChangeArrowheads="1"/>
            </p:cNvSpPr>
            <p:nvPr/>
          </p:nvSpPr>
          <p:spPr bwMode="auto">
            <a:xfrm>
              <a:off x="3192463" y="5799138"/>
              <a:ext cx="1757362" cy="5794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0">
                  <a:latin typeface="Times New Roman" pitchFamily="28" charset="0"/>
                </a:rPr>
                <a:t>Vertex</a:t>
              </a:r>
            </a:p>
          </p:txBody>
        </p:sp>
        <p:sp>
          <p:nvSpPr>
            <p:cNvPr id="15" name="Rectangle 11"/>
            <p:cNvSpPr>
              <a:spLocks noChangeArrowheads="1"/>
            </p:cNvSpPr>
            <p:nvPr/>
          </p:nvSpPr>
          <p:spPr bwMode="auto">
            <a:xfrm>
              <a:off x="1582738" y="3533775"/>
              <a:ext cx="2195512" cy="10778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0" dirty="0">
                  <a:latin typeface="Times New Roman" pitchFamily="28" charset="0"/>
                </a:rPr>
                <a:t>Terminal arm</a:t>
              </a:r>
            </a:p>
          </p:txBody>
        </p:sp>
        <p:sp>
          <p:nvSpPr>
            <p:cNvPr id="16" name="Rectangle 12"/>
            <p:cNvSpPr>
              <a:spLocks noChangeArrowheads="1"/>
            </p:cNvSpPr>
            <p:nvPr/>
          </p:nvSpPr>
          <p:spPr bwMode="auto">
            <a:xfrm>
              <a:off x="7658100" y="5722938"/>
              <a:ext cx="657225" cy="5794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0" i="1">
                  <a:latin typeface="Times New Roman" pitchFamily="28" charset="0"/>
                </a:rPr>
                <a:t>x</a:t>
              </a:r>
            </a:p>
          </p:txBody>
        </p:sp>
        <p:sp>
          <p:nvSpPr>
            <p:cNvPr id="17" name="Rectangle 13"/>
            <p:cNvSpPr>
              <a:spLocks noChangeArrowheads="1"/>
            </p:cNvSpPr>
            <p:nvPr/>
          </p:nvSpPr>
          <p:spPr bwMode="auto">
            <a:xfrm>
              <a:off x="4070350" y="3232150"/>
              <a:ext cx="439737" cy="5794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0" i="1">
                  <a:latin typeface="Times New Roman" pitchFamily="28" charset="0"/>
                </a:rPr>
                <a:t>y</a:t>
              </a: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310981" y="300335"/>
            <a:ext cx="83758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To study circular functions, we must consider angles of rotation. 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Math 30-1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C2F69-FF35-4124-B7E7-F0C3CDEF76B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008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102" name="Text Box 6"/>
          <p:cNvSpPr txBox="1">
            <a:spLocks noChangeArrowheads="1"/>
          </p:cNvSpPr>
          <p:nvPr/>
        </p:nvSpPr>
        <p:spPr bwMode="auto">
          <a:xfrm>
            <a:off x="4495800" y="1143000"/>
            <a:ext cx="3276600" cy="16681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sz="3200" b="0" dirty="0">
                <a:solidFill>
                  <a:schemeClr val="accent2"/>
                </a:solidFill>
                <a:latin typeface="Times New Roman" pitchFamily="28" charset="0"/>
              </a:rPr>
              <a:t>If the terminal arm moves counter-clockwise, angle A is </a:t>
            </a:r>
            <a:r>
              <a:rPr lang="en-US" sz="3200" b="0" dirty="0">
                <a:solidFill>
                  <a:srgbClr val="CC3300"/>
                </a:solidFill>
                <a:latin typeface="Times New Roman" pitchFamily="28" charset="0"/>
              </a:rPr>
              <a:t>positive.</a:t>
            </a:r>
            <a:endParaRPr lang="en-US" sz="3200" b="0" dirty="0">
              <a:solidFill>
                <a:srgbClr val="CC3300"/>
              </a:solidFill>
              <a:latin typeface="Tahoma" pitchFamily="28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479322" y="840179"/>
            <a:ext cx="3200400" cy="2743200"/>
            <a:chOff x="0" y="1524000"/>
            <a:chExt cx="4953000" cy="4572000"/>
          </a:xfrm>
        </p:grpSpPr>
        <p:sp>
          <p:nvSpPr>
            <p:cNvPr id="132099" name="Line 3"/>
            <p:cNvSpPr>
              <a:spLocks noChangeShapeType="1"/>
            </p:cNvSpPr>
            <p:nvPr/>
          </p:nvSpPr>
          <p:spPr bwMode="auto">
            <a:xfrm flipV="1">
              <a:off x="1752600" y="2466975"/>
              <a:ext cx="1752600" cy="1752600"/>
            </a:xfrm>
            <a:prstGeom prst="line">
              <a:avLst/>
            </a:prstGeom>
            <a:noFill/>
            <a:ln w="76200">
              <a:solidFill>
                <a:srgbClr val="CC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100" name="Line 4"/>
            <p:cNvSpPr>
              <a:spLocks noChangeShapeType="1"/>
            </p:cNvSpPr>
            <p:nvPr/>
          </p:nvSpPr>
          <p:spPr bwMode="auto">
            <a:xfrm flipV="1">
              <a:off x="1762125" y="4267200"/>
              <a:ext cx="2438400" cy="0"/>
            </a:xfrm>
            <a:prstGeom prst="line">
              <a:avLst/>
            </a:prstGeom>
            <a:noFill/>
            <a:ln w="76200">
              <a:solidFill>
                <a:srgbClr val="CC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101" name="Text Box 5"/>
            <p:cNvSpPr txBox="1">
              <a:spLocks noChangeArrowheads="1"/>
            </p:cNvSpPr>
            <p:nvPr/>
          </p:nvSpPr>
          <p:spPr bwMode="auto">
            <a:xfrm>
              <a:off x="2362201" y="3352800"/>
              <a:ext cx="762000" cy="9746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0" dirty="0">
                  <a:solidFill>
                    <a:srgbClr val="CC3300"/>
                  </a:solidFill>
                  <a:latin typeface="Tahoma" pitchFamily="28" charset="0"/>
                </a:rPr>
                <a:t>A</a:t>
              </a:r>
              <a:endParaRPr lang="en-US" sz="3200" b="0" dirty="0">
                <a:solidFill>
                  <a:schemeClr val="accent2"/>
                </a:solidFill>
                <a:latin typeface="Tahoma" pitchFamily="28" charset="0"/>
              </a:endParaRPr>
            </a:p>
          </p:txBody>
        </p:sp>
        <p:sp>
          <p:nvSpPr>
            <p:cNvPr id="132104" name="Line 8"/>
            <p:cNvSpPr>
              <a:spLocks noChangeShapeType="1"/>
            </p:cNvSpPr>
            <p:nvPr/>
          </p:nvSpPr>
          <p:spPr bwMode="auto">
            <a:xfrm flipV="1">
              <a:off x="1752600" y="2362200"/>
              <a:ext cx="0" cy="198120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105" name="Line 9"/>
            <p:cNvSpPr>
              <a:spLocks noChangeShapeType="1"/>
            </p:cNvSpPr>
            <p:nvPr/>
          </p:nvSpPr>
          <p:spPr bwMode="auto">
            <a:xfrm>
              <a:off x="1752600" y="4343400"/>
              <a:ext cx="0" cy="175260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106" name="Line 10"/>
            <p:cNvSpPr>
              <a:spLocks noChangeShapeType="1"/>
            </p:cNvSpPr>
            <p:nvPr/>
          </p:nvSpPr>
          <p:spPr bwMode="auto">
            <a:xfrm flipH="1">
              <a:off x="0" y="4267200"/>
              <a:ext cx="1752600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107" name="Line 11"/>
            <p:cNvSpPr>
              <a:spLocks noChangeShapeType="1"/>
            </p:cNvSpPr>
            <p:nvPr/>
          </p:nvSpPr>
          <p:spPr bwMode="auto">
            <a:xfrm flipV="1">
              <a:off x="1752600" y="4191000"/>
              <a:ext cx="0" cy="160020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108" name="Line 12"/>
            <p:cNvSpPr>
              <a:spLocks noChangeShapeType="1"/>
            </p:cNvSpPr>
            <p:nvPr/>
          </p:nvSpPr>
          <p:spPr bwMode="auto">
            <a:xfrm flipV="1">
              <a:off x="1752600" y="2438400"/>
              <a:ext cx="0" cy="91440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109" name="Line 13"/>
            <p:cNvSpPr>
              <a:spLocks noChangeShapeType="1"/>
            </p:cNvSpPr>
            <p:nvPr/>
          </p:nvSpPr>
          <p:spPr bwMode="auto">
            <a:xfrm flipH="1">
              <a:off x="228600" y="4267200"/>
              <a:ext cx="1524000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110" name="Freeform 14"/>
            <p:cNvSpPr>
              <a:spLocks/>
            </p:cNvSpPr>
            <p:nvPr/>
          </p:nvSpPr>
          <p:spPr bwMode="auto">
            <a:xfrm>
              <a:off x="2743200" y="3200400"/>
              <a:ext cx="457200" cy="990600"/>
            </a:xfrm>
            <a:custGeom>
              <a:avLst/>
              <a:gdLst>
                <a:gd name="T0" fmla="*/ 288 w 288"/>
                <a:gd name="T1" fmla="*/ 576 h 576"/>
                <a:gd name="T2" fmla="*/ 240 w 288"/>
                <a:gd name="T3" fmla="*/ 336 h 576"/>
                <a:gd name="T4" fmla="*/ 144 w 288"/>
                <a:gd name="T5" fmla="*/ 144 h 576"/>
                <a:gd name="T6" fmla="*/ 0 w 288"/>
                <a:gd name="T7" fmla="*/ 0 h 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8" h="576">
                  <a:moveTo>
                    <a:pt x="288" y="576"/>
                  </a:moveTo>
                  <a:cubicBezTo>
                    <a:pt x="276" y="492"/>
                    <a:pt x="264" y="408"/>
                    <a:pt x="240" y="336"/>
                  </a:cubicBezTo>
                  <a:cubicBezTo>
                    <a:pt x="216" y="264"/>
                    <a:pt x="184" y="200"/>
                    <a:pt x="144" y="144"/>
                  </a:cubicBezTo>
                  <a:cubicBezTo>
                    <a:pt x="104" y="88"/>
                    <a:pt x="24" y="24"/>
                    <a:pt x="0" y="0"/>
                  </a:cubicBezTo>
                </a:path>
              </a:pathLst>
            </a:custGeom>
            <a:noFill/>
            <a:ln w="57150" cap="flat" cmpd="sng">
              <a:solidFill>
                <a:srgbClr val="33CC33"/>
              </a:solidFill>
              <a:prstDash val="sysDot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32111" name="Text Box 15"/>
            <p:cNvSpPr txBox="1">
              <a:spLocks noChangeArrowheads="1"/>
            </p:cNvSpPr>
            <p:nvPr/>
          </p:nvSpPr>
          <p:spPr bwMode="auto">
            <a:xfrm>
              <a:off x="4191000" y="3810000"/>
              <a:ext cx="762000" cy="8239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80000"/>
                </a:lnSpc>
                <a:spcBef>
                  <a:spcPct val="50000"/>
                </a:spcBef>
                <a:buClr>
                  <a:srgbClr val="CC3300"/>
                </a:buClr>
              </a:pPr>
              <a:r>
                <a:rPr lang="en-US" sz="3200" b="0" i="1" dirty="0">
                  <a:latin typeface="Times New Roman" pitchFamily="28" charset="0"/>
                </a:rPr>
                <a:t>x</a:t>
              </a:r>
            </a:p>
          </p:txBody>
        </p:sp>
        <p:sp>
          <p:nvSpPr>
            <p:cNvPr id="132112" name="Text Box 16"/>
            <p:cNvSpPr txBox="1">
              <a:spLocks noChangeArrowheads="1"/>
            </p:cNvSpPr>
            <p:nvPr/>
          </p:nvSpPr>
          <p:spPr bwMode="auto">
            <a:xfrm>
              <a:off x="1562100" y="1524000"/>
              <a:ext cx="685800" cy="8239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80000"/>
                </a:lnSpc>
                <a:spcBef>
                  <a:spcPct val="50000"/>
                </a:spcBef>
                <a:buClr>
                  <a:srgbClr val="CC3300"/>
                </a:buClr>
              </a:pPr>
              <a:r>
                <a:rPr lang="en-US" sz="3200" b="0" i="1">
                  <a:latin typeface="Times New Roman" pitchFamily="28" charset="0"/>
                </a:rPr>
                <a:t>y</a:t>
              </a:r>
            </a:p>
          </p:txBody>
        </p:sp>
      </p:grpSp>
      <p:sp>
        <p:nvSpPr>
          <p:cNvPr id="19" name="Text Box 6"/>
          <p:cNvSpPr txBox="1">
            <a:spLocks noChangeArrowheads="1"/>
          </p:cNvSpPr>
          <p:nvPr/>
        </p:nvSpPr>
        <p:spPr bwMode="auto">
          <a:xfrm>
            <a:off x="4891459" y="3394983"/>
            <a:ext cx="3276600" cy="166814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sz="3200" b="0" dirty="0">
                <a:solidFill>
                  <a:schemeClr val="accent2"/>
                </a:solidFill>
                <a:latin typeface="Times New Roman" pitchFamily="28" charset="0"/>
              </a:rPr>
              <a:t>If the terminal side moves clockwise, angle A is </a:t>
            </a:r>
            <a:r>
              <a:rPr lang="en-US" sz="3200" b="0" dirty="0">
                <a:solidFill>
                  <a:srgbClr val="CC3300"/>
                </a:solidFill>
                <a:latin typeface="Times New Roman" pitchFamily="28" charset="0"/>
              </a:rPr>
              <a:t>negative.</a:t>
            </a:r>
            <a:endParaRPr lang="en-US" sz="3200" b="0" dirty="0">
              <a:solidFill>
                <a:srgbClr val="CC3300"/>
              </a:solidFill>
              <a:latin typeface="Tahoma" pitchFamily="28" charset="0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2362200" y="2971800"/>
            <a:ext cx="2209800" cy="2500057"/>
            <a:chOff x="228600" y="1524000"/>
            <a:chExt cx="4724400" cy="5029200"/>
          </a:xfrm>
        </p:grpSpPr>
        <p:sp>
          <p:nvSpPr>
            <p:cNvPr id="22" name="Line 3"/>
            <p:cNvSpPr>
              <a:spLocks noChangeShapeType="1"/>
            </p:cNvSpPr>
            <p:nvPr/>
          </p:nvSpPr>
          <p:spPr bwMode="auto">
            <a:xfrm>
              <a:off x="1738313" y="4267200"/>
              <a:ext cx="1919287" cy="2286000"/>
            </a:xfrm>
            <a:prstGeom prst="line">
              <a:avLst/>
            </a:prstGeom>
            <a:noFill/>
            <a:ln w="76200">
              <a:solidFill>
                <a:srgbClr val="CC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Line 4"/>
            <p:cNvSpPr>
              <a:spLocks noChangeShapeType="1"/>
            </p:cNvSpPr>
            <p:nvPr/>
          </p:nvSpPr>
          <p:spPr bwMode="auto">
            <a:xfrm flipV="1">
              <a:off x="1752600" y="4267200"/>
              <a:ext cx="2438400" cy="0"/>
            </a:xfrm>
            <a:prstGeom prst="line">
              <a:avLst/>
            </a:prstGeom>
            <a:noFill/>
            <a:ln w="76200">
              <a:solidFill>
                <a:srgbClr val="CC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Text Box 5"/>
            <p:cNvSpPr txBox="1">
              <a:spLocks noChangeArrowheads="1"/>
            </p:cNvSpPr>
            <p:nvPr/>
          </p:nvSpPr>
          <p:spPr bwMode="auto">
            <a:xfrm>
              <a:off x="2286000" y="4191000"/>
              <a:ext cx="762000" cy="584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0">
                  <a:solidFill>
                    <a:srgbClr val="CC3300"/>
                  </a:solidFill>
                  <a:latin typeface="Tahoma" pitchFamily="28" charset="0"/>
                </a:rPr>
                <a:t>A</a:t>
              </a:r>
              <a:endParaRPr lang="en-US" sz="3200" b="0">
                <a:solidFill>
                  <a:schemeClr val="accent2"/>
                </a:solidFill>
                <a:latin typeface="Tahoma" pitchFamily="28" charset="0"/>
              </a:endParaRPr>
            </a:p>
          </p:txBody>
        </p:sp>
        <p:sp>
          <p:nvSpPr>
            <p:cNvPr id="25" name="Line 8"/>
            <p:cNvSpPr>
              <a:spLocks noChangeShapeType="1"/>
            </p:cNvSpPr>
            <p:nvPr/>
          </p:nvSpPr>
          <p:spPr bwMode="auto">
            <a:xfrm flipV="1">
              <a:off x="1752600" y="2362200"/>
              <a:ext cx="0" cy="198120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Line 9"/>
            <p:cNvSpPr>
              <a:spLocks noChangeShapeType="1"/>
            </p:cNvSpPr>
            <p:nvPr/>
          </p:nvSpPr>
          <p:spPr bwMode="auto">
            <a:xfrm>
              <a:off x="1752600" y="4343400"/>
              <a:ext cx="0" cy="175260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Line 11"/>
            <p:cNvSpPr>
              <a:spLocks noChangeShapeType="1"/>
            </p:cNvSpPr>
            <p:nvPr/>
          </p:nvSpPr>
          <p:spPr bwMode="auto">
            <a:xfrm flipV="1">
              <a:off x="1752600" y="4191000"/>
              <a:ext cx="0" cy="160020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Line 12"/>
            <p:cNvSpPr>
              <a:spLocks noChangeShapeType="1"/>
            </p:cNvSpPr>
            <p:nvPr/>
          </p:nvSpPr>
          <p:spPr bwMode="auto">
            <a:xfrm flipV="1">
              <a:off x="1752600" y="2438400"/>
              <a:ext cx="0" cy="91440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Line 13"/>
            <p:cNvSpPr>
              <a:spLocks noChangeShapeType="1"/>
            </p:cNvSpPr>
            <p:nvPr/>
          </p:nvSpPr>
          <p:spPr bwMode="auto">
            <a:xfrm flipH="1">
              <a:off x="228600" y="4267200"/>
              <a:ext cx="1524000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Text Box 14"/>
            <p:cNvSpPr txBox="1">
              <a:spLocks noChangeArrowheads="1"/>
            </p:cNvSpPr>
            <p:nvPr/>
          </p:nvSpPr>
          <p:spPr bwMode="auto">
            <a:xfrm>
              <a:off x="4191000" y="3810000"/>
              <a:ext cx="762000" cy="4862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80000"/>
                </a:lnSpc>
                <a:spcBef>
                  <a:spcPct val="50000"/>
                </a:spcBef>
                <a:buClr>
                  <a:srgbClr val="CC3300"/>
                </a:buClr>
              </a:pPr>
              <a:r>
                <a:rPr lang="en-US" sz="3200" b="0" i="1">
                  <a:latin typeface="Times New Roman" pitchFamily="28" charset="0"/>
                </a:rPr>
                <a:t>x</a:t>
              </a:r>
            </a:p>
          </p:txBody>
        </p:sp>
        <p:sp>
          <p:nvSpPr>
            <p:cNvPr id="31" name="Text Box 15"/>
            <p:cNvSpPr txBox="1">
              <a:spLocks noChangeArrowheads="1"/>
            </p:cNvSpPr>
            <p:nvPr/>
          </p:nvSpPr>
          <p:spPr bwMode="auto">
            <a:xfrm>
              <a:off x="1562100" y="1524000"/>
              <a:ext cx="685800" cy="4862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80000"/>
                </a:lnSpc>
                <a:spcBef>
                  <a:spcPct val="50000"/>
                </a:spcBef>
                <a:buClr>
                  <a:srgbClr val="CC3300"/>
                </a:buClr>
              </a:pPr>
              <a:r>
                <a:rPr lang="en-US" sz="3200" b="0" i="1" dirty="0">
                  <a:latin typeface="Times New Roman" pitchFamily="28" charset="0"/>
                </a:rPr>
                <a:t>y</a:t>
              </a:r>
            </a:p>
          </p:txBody>
        </p:sp>
        <p:sp>
          <p:nvSpPr>
            <p:cNvPr id="32" name="Arc 16"/>
            <p:cNvSpPr>
              <a:spLocks/>
            </p:cNvSpPr>
            <p:nvPr/>
          </p:nvSpPr>
          <p:spPr bwMode="auto">
            <a:xfrm>
              <a:off x="1981200" y="4349750"/>
              <a:ext cx="1739900" cy="1550988"/>
            </a:xfrm>
            <a:custGeom>
              <a:avLst/>
              <a:gdLst>
                <a:gd name="G0" fmla="+- 0 0 0"/>
                <a:gd name="G1" fmla="+- 1227 0 0"/>
                <a:gd name="G2" fmla="+- 21600 0 0"/>
                <a:gd name="T0" fmla="*/ 21565 w 21600"/>
                <a:gd name="T1" fmla="*/ 0 h 16904"/>
                <a:gd name="T2" fmla="*/ 14859 w 21600"/>
                <a:gd name="T3" fmla="*/ 16904 h 16904"/>
                <a:gd name="T4" fmla="*/ 0 w 21600"/>
                <a:gd name="T5" fmla="*/ 1227 h 169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16904" fill="none" extrusionOk="0">
                  <a:moveTo>
                    <a:pt x="21565" y="-1"/>
                  </a:moveTo>
                  <a:cubicBezTo>
                    <a:pt x="21588" y="408"/>
                    <a:pt x="21600" y="817"/>
                    <a:pt x="21600" y="1227"/>
                  </a:cubicBezTo>
                  <a:cubicBezTo>
                    <a:pt x="21600" y="7156"/>
                    <a:pt x="19162" y="12825"/>
                    <a:pt x="14859" y="16904"/>
                  </a:cubicBezTo>
                </a:path>
                <a:path w="21600" h="16904" stroke="0" extrusionOk="0">
                  <a:moveTo>
                    <a:pt x="21565" y="-1"/>
                  </a:moveTo>
                  <a:cubicBezTo>
                    <a:pt x="21588" y="408"/>
                    <a:pt x="21600" y="817"/>
                    <a:pt x="21600" y="1227"/>
                  </a:cubicBezTo>
                  <a:cubicBezTo>
                    <a:pt x="21600" y="7156"/>
                    <a:pt x="19162" y="12825"/>
                    <a:pt x="14859" y="16904"/>
                  </a:cubicBezTo>
                  <a:lnTo>
                    <a:pt x="0" y="1227"/>
                  </a:lnTo>
                  <a:close/>
                </a:path>
              </a:pathLst>
            </a:custGeom>
            <a:noFill/>
            <a:ln w="57150">
              <a:solidFill>
                <a:srgbClr val="33CC33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33" name="Rectangle 2"/>
          <p:cNvSpPr txBox="1">
            <a:spLocks noChangeArrowheads="1"/>
          </p:cNvSpPr>
          <p:nvPr/>
        </p:nvSpPr>
        <p:spPr>
          <a:xfrm>
            <a:off x="76200" y="0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/>
              <a:t>Positive or Negative Rotation Angle</a:t>
            </a:r>
          </a:p>
        </p:txBody>
      </p:sp>
      <p:sp>
        <p:nvSpPr>
          <p:cNvPr id="34" name="Rectangle 33">
            <a:hlinkClick r:id="rId3" action="ppaction://hlinkfile"/>
          </p:cNvPr>
          <p:cNvSpPr/>
          <p:nvPr/>
        </p:nvSpPr>
        <p:spPr>
          <a:xfrm>
            <a:off x="1219200" y="5657106"/>
            <a:ext cx="600645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000" b="1" cap="none" spc="0" dirty="0">
                <a:ln/>
                <a:solidFill>
                  <a:schemeClr val="accent3">
                    <a:lumMod val="50000"/>
                  </a:schemeClr>
                </a:solidFill>
                <a:effectLst/>
              </a:rPr>
              <a:t>Angles in Standard Position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844275" y="6260068"/>
            <a:ext cx="47563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McGraw Hill DVD Teacher Resources  4.1_178_IA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Math 30-1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C2F69-FF35-4124-B7E7-F0C3CDEF76B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477296"/>
      </p:ext>
    </p:extLst>
  </p:cSld>
  <p:clrMapOvr>
    <a:masterClrMapping/>
  </p:clrMapOvr>
  <p:transition advTm="2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132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102" grpId="0" animBg="1"/>
      <p:bldP spid="1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26" name="Oval 10"/>
          <p:cNvSpPr>
            <a:spLocks noChangeArrowheads="1"/>
          </p:cNvSpPr>
          <p:nvPr/>
        </p:nvSpPr>
        <p:spPr bwMode="auto">
          <a:xfrm>
            <a:off x="2212975" y="795337"/>
            <a:ext cx="5562600" cy="5410200"/>
          </a:xfrm>
          <a:prstGeom prst="ellipse">
            <a:avLst/>
          </a:prstGeom>
          <a:gradFill rotWithShape="0">
            <a:gsLst>
              <a:gs pos="0">
                <a:srgbClr val="BFFFBF"/>
              </a:gs>
              <a:gs pos="100000">
                <a:srgbClr val="C3FFFF"/>
              </a:gs>
            </a:gsLst>
            <a:lin ang="2700000" scaled="1"/>
          </a:gradFill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6027" name="Line 11"/>
          <p:cNvSpPr>
            <a:spLocks noChangeShapeType="1"/>
          </p:cNvSpPr>
          <p:nvPr/>
        </p:nvSpPr>
        <p:spPr bwMode="auto">
          <a:xfrm flipV="1">
            <a:off x="4956175" y="2090737"/>
            <a:ext cx="2362200" cy="13081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6028" name="Line 12"/>
          <p:cNvSpPr>
            <a:spLocks noChangeShapeType="1"/>
          </p:cNvSpPr>
          <p:nvPr/>
        </p:nvSpPr>
        <p:spPr bwMode="auto">
          <a:xfrm flipV="1">
            <a:off x="4981575" y="1100137"/>
            <a:ext cx="1270000" cy="23114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6029" name="Line 13"/>
          <p:cNvSpPr>
            <a:spLocks noChangeShapeType="1"/>
          </p:cNvSpPr>
          <p:nvPr/>
        </p:nvSpPr>
        <p:spPr bwMode="auto">
          <a:xfrm flipH="1" flipV="1">
            <a:off x="3660775" y="1100137"/>
            <a:ext cx="1276350" cy="22860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6030" name="Line 14"/>
          <p:cNvSpPr>
            <a:spLocks noChangeShapeType="1"/>
          </p:cNvSpPr>
          <p:nvPr/>
        </p:nvSpPr>
        <p:spPr bwMode="auto">
          <a:xfrm flipH="1" flipV="1">
            <a:off x="2593975" y="2166937"/>
            <a:ext cx="2314575" cy="12192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6031" name="Line 15"/>
          <p:cNvSpPr>
            <a:spLocks noChangeShapeType="1"/>
          </p:cNvSpPr>
          <p:nvPr/>
        </p:nvSpPr>
        <p:spPr bwMode="auto">
          <a:xfrm flipH="1">
            <a:off x="2517775" y="3444875"/>
            <a:ext cx="2392363" cy="1312862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6032" name="Line 16"/>
          <p:cNvSpPr>
            <a:spLocks noChangeShapeType="1"/>
          </p:cNvSpPr>
          <p:nvPr/>
        </p:nvSpPr>
        <p:spPr bwMode="auto">
          <a:xfrm flipV="1">
            <a:off x="3660775" y="3489325"/>
            <a:ext cx="1274763" cy="2335212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6033" name="Line 17"/>
          <p:cNvSpPr>
            <a:spLocks noChangeShapeType="1"/>
          </p:cNvSpPr>
          <p:nvPr/>
        </p:nvSpPr>
        <p:spPr bwMode="auto">
          <a:xfrm flipH="1" flipV="1">
            <a:off x="4956175" y="3386137"/>
            <a:ext cx="1447800" cy="24384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6034" name="Line 18"/>
          <p:cNvSpPr>
            <a:spLocks noChangeShapeType="1"/>
          </p:cNvSpPr>
          <p:nvPr/>
        </p:nvSpPr>
        <p:spPr bwMode="auto">
          <a:xfrm flipH="1" flipV="1">
            <a:off x="4968875" y="3424237"/>
            <a:ext cx="2501900" cy="13335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6035" name="Line 19"/>
          <p:cNvSpPr>
            <a:spLocks noChangeShapeType="1"/>
          </p:cNvSpPr>
          <p:nvPr/>
        </p:nvSpPr>
        <p:spPr bwMode="auto">
          <a:xfrm>
            <a:off x="4956175" y="795337"/>
            <a:ext cx="0" cy="5410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6036" name="Line 20"/>
          <p:cNvSpPr>
            <a:spLocks noChangeShapeType="1"/>
          </p:cNvSpPr>
          <p:nvPr/>
        </p:nvSpPr>
        <p:spPr bwMode="auto">
          <a:xfrm>
            <a:off x="2212975" y="3424237"/>
            <a:ext cx="5562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86037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8072901"/>
              </p:ext>
            </p:extLst>
          </p:nvPr>
        </p:nvGraphicFramePr>
        <p:xfrm>
          <a:off x="7426325" y="1878012"/>
          <a:ext cx="473075" cy="293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66700" imgH="165100" progId="Equation.DSMT4">
                  <p:embed/>
                </p:oleObj>
              </mc:Choice>
              <mc:Fallback>
                <p:oleObj name="Equation" r:id="rId3" imgW="266700" imgH="165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26325" y="1878012"/>
                        <a:ext cx="473075" cy="293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6038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6637077"/>
              </p:ext>
            </p:extLst>
          </p:nvPr>
        </p:nvGraphicFramePr>
        <p:xfrm>
          <a:off x="6103938" y="561975"/>
          <a:ext cx="449262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54000" imgH="165100" progId="Equation.DSMT4">
                  <p:embed/>
                </p:oleObj>
              </mc:Choice>
              <mc:Fallback>
                <p:oleObj name="Equation" r:id="rId5" imgW="254000" imgH="165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03938" y="561975"/>
                        <a:ext cx="449262" cy="29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6039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2699033"/>
              </p:ext>
            </p:extLst>
          </p:nvPr>
        </p:nvGraphicFramePr>
        <p:xfrm>
          <a:off x="3025775" y="431800"/>
          <a:ext cx="561975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317500" imgH="165100" progId="Equation.DSMT4">
                  <p:embed/>
                </p:oleObj>
              </mc:Choice>
              <mc:Fallback>
                <p:oleObj name="Equation" r:id="rId7" imgW="317500" imgH="165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25775" y="431800"/>
                        <a:ext cx="561975" cy="29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6040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9065528"/>
              </p:ext>
            </p:extLst>
          </p:nvPr>
        </p:nvGraphicFramePr>
        <p:xfrm>
          <a:off x="1881188" y="1954212"/>
          <a:ext cx="563562" cy="293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317500" imgH="165100" progId="Equation.DSMT4">
                  <p:embed/>
                </p:oleObj>
              </mc:Choice>
              <mc:Fallback>
                <p:oleObj name="Equation" r:id="rId9" imgW="317500" imgH="165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1188" y="1954212"/>
                        <a:ext cx="563562" cy="293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6041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564816"/>
              </p:ext>
            </p:extLst>
          </p:nvPr>
        </p:nvGraphicFramePr>
        <p:xfrm>
          <a:off x="1808163" y="4751387"/>
          <a:ext cx="585787" cy="293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330200" imgH="165100" progId="Equation.DSMT4">
                  <p:embed/>
                </p:oleObj>
              </mc:Choice>
              <mc:Fallback>
                <p:oleObj name="Equation" r:id="rId11" imgW="330200" imgH="165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8163" y="4751387"/>
                        <a:ext cx="585787" cy="293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6042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2366030"/>
              </p:ext>
            </p:extLst>
          </p:nvPr>
        </p:nvGraphicFramePr>
        <p:xfrm>
          <a:off x="3090863" y="6145212"/>
          <a:ext cx="584200" cy="293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330200" imgH="165100" progId="Equation.DSMT4">
                  <p:embed/>
                </p:oleObj>
              </mc:Choice>
              <mc:Fallback>
                <p:oleObj name="Equation" r:id="rId13" imgW="330200" imgH="165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90863" y="6145212"/>
                        <a:ext cx="584200" cy="293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6043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3154879"/>
              </p:ext>
            </p:extLst>
          </p:nvPr>
        </p:nvGraphicFramePr>
        <p:xfrm>
          <a:off x="6186488" y="6081712"/>
          <a:ext cx="606425" cy="293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342900" imgH="165100" progId="Equation.DSMT4">
                  <p:embed/>
                </p:oleObj>
              </mc:Choice>
              <mc:Fallback>
                <p:oleObj name="Equation" r:id="rId15" imgW="342900" imgH="165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86488" y="6081712"/>
                        <a:ext cx="606425" cy="293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6044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1567013"/>
              </p:ext>
            </p:extLst>
          </p:nvPr>
        </p:nvGraphicFramePr>
        <p:xfrm>
          <a:off x="7578725" y="4675187"/>
          <a:ext cx="608013" cy="293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342900" imgH="165100" progId="Equation.DSMT4">
                  <p:embed/>
                </p:oleObj>
              </mc:Choice>
              <mc:Fallback>
                <p:oleObj name="Equation" r:id="rId17" imgW="342900" imgH="165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78725" y="4675187"/>
                        <a:ext cx="608013" cy="293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6046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3953689"/>
              </p:ext>
            </p:extLst>
          </p:nvPr>
        </p:nvGraphicFramePr>
        <p:xfrm>
          <a:off x="4705350" y="277812"/>
          <a:ext cx="449263" cy="293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254000" imgH="165100" progId="Equation.DSMT4">
                  <p:embed/>
                </p:oleObj>
              </mc:Choice>
              <mc:Fallback>
                <p:oleObj name="Equation" r:id="rId19" imgW="254000" imgH="165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05350" y="277812"/>
                        <a:ext cx="449263" cy="293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6048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2428638"/>
              </p:ext>
            </p:extLst>
          </p:nvPr>
        </p:nvGraphicFramePr>
        <p:xfrm>
          <a:off x="1600200" y="3325812"/>
          <a:ext cx="565150" cy="293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317500" imgH="165100" progId="Equation.DSMT4">
                  <p:embed/>
                </p:oleObj>
              </mc:Choice>
              <mc:Fallback>
                <p:oleObj name="Equation" r:id="rId21" imgW="317500" imgH="165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3325812"/>
                        <a:ext cx="565150" cy="293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6050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4648420"/>
              </p:ext>
            </p:extLst>
          </p:nvPr>
        </p:nvGraphicFramePr>
        <p:xfrm>
          <a:off x="4638675" y="6411912"/>
          <a:ext cx="584200" cy="293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330200" imgH="165100" progId="Equation.DSMT4">
                  <p:embed/>
                </p:oleObj>
              </mc:Choice>
              <mc:Fallback>
                <p:oleObj name="Equation" r:id="rId23" imgW="330200" imgH="165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38675" y="6411912"/>
                        <a:ext cx="584200" cy="293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6052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7533002"/>
              </p:ext>
            </p:extLst>
          </p:nvPr>
        </p:nvGraphicFramePr>
        <p:xfrm>
          <a:off x="7953375" y="3287712"/>
          <a:ext cx="314325" cy="293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5" imgW="177800" imgH="165100" progId="Equation.DSMT4">
                  <p:embed/>
                </p:oleObj>
              </mc:Choice>
              <mc:Fallback>
                <p:oleObj name="Equation" r:id="rId25" imgW="177800" imgH="165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53375" y="3287712"/>
                        <a:ext cx="314325" cy="293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6053" name="Oval 37"/>
          <p:cNvSpPr>
            <a:spLocks noChangeArrowheads="1"/>
          </p:cNvSpPr>
          <p:nvPr/>
        </p:nvSpPr>
        <p:spPr bwMode="auto">
          <a:xfrm>
            <a:off x="4879975" y="3335337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6055" name="Text Box 39"/>
          <p:cNvSpPr txBox="1">
            <a:spLocks noChangeArrowheads="1"/>
          </p:cNvSpPr>
          <p:nvPr/>
        </p:nvSpPr>
        <p:spPr bwMode="auto">
          <a:xfrm>
            <a:off x="60325" y="60325"/>
            <a:ext cx="2948243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b="1" u="sng" dirty="0">
                <a:solidFill>
                  <a:srgbClr val="CC0000"/>
                </a:solidFill>
              </a:rPr>
              <a:t>Benchmark Angles</a:t>
            </a:r>
          </a:p>
          <a:p>
            <a:r>
              <a:rPr lang="en-US" sz="2800" b="1" u="sng" dirty="0">
                <a:solidFill>
                  <a:srgbClr val="CC0000"/>
                </a:solidFill>
              </a:rPr>
              <a:t>Special Angles</a:t>
            </a:r>
          </a:p>
          <a:p>
            <a:r>
              <a:rPr lang="en-US" sz="2800" b="1" u="sng" dirty="0">
                <a:solidFill>
                  <a:srgbClr val="CC0000"/>
                </a:solidFill>
              </a:rPr>
              <a:t>Degrees</a:t>
            </a:r>
          </a:p>
          <a:p>
            <a:endParaRPr lang="en-US" sz="2800" b="1" u="sng" dirty="0">
              <a:solidFill>
                <a:srgbClr val="CC0000"/>
              </a:solidFill>
            </a:endParaRPr>
          </a:p>
        </p:txBody>
      </p:sp>
      <p:sp>
        <p:nvSpPr>
          <p:cNvPr id="86056" name="Line 40"/>
          <p:cNvSpPr>
            <a:spLocks noChangeShapeType="1"/>
          </p:cNvSpPr>
          <p:nvPr/>
        </p:nvSpPr>
        <p:spPr bwMode="auto">
          <a:xfrm flipV="1">
            <a:off x="4956175" y="1481137"/>
            <a:ext cx="1905000" cy="1955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86057" name="Object 4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7346313"/>
              </p:ext>
            </p:extLst>
          </p:nvPr>
        </p:nvGraphicFramePr>
        <p:xfrm>
          <a:off x="6880225" y="1089025"/>
          <a:ext cx="473075" cy="293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7" imgW="266700" imgH="165100" progId="Equation.DSMT4">
                  <p:embed/>
                </p:oleObj>
              </mc:Choice>
              <mc:Fallback>
                <p:oleObj name="Equation" r:id="rId27" imgW="266700" imgH="165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80225" y="1089025"/>
                        <a:ext cx="473075" cy="293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6058" name="Line 42"/>
          <p:cNvSpPr>
            <a:spLocks noChangeShapeType="1"/>
          </p:cNvSpPr>
          <p:nvPr/>
        </p:nvSpPr>
        <p:spPr bwMode="auto">
          <a:xfrm flipH="1" flipV="1">
            <a:off x="3051175" y="1519237"/>
            <a:ext cx="1905000" cy="1905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86059" name="Object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0839573"/>
              </p:ext>
            </p:extLst>
          </p:nvPr>
        </p:nvGraphicFramePr>
        <p:xfrm>
          <a:off x="2449513" y="1241425"/>
          <a:ext cx="561975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9" imgW="317500" imgH="165100" progId="Equation.DSMT4">
                  <p:embed/>
                </p:oleObj>
              </mc:Choice>
              <mc:Fallback>
                <p:oleObj name="Equation" r:id="rId29" imgW="317500" imgH="165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9513" y="1241425"/>
                        <a:ext cx="561975" cy="29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6060" name="Line 44"/>
          <p:cNvSpPr>
            <a:spLocks noChangeShapeType="1"/>
          </p:cNvSpPr>
          <p:nvPr/>
        </p:nvSpPr>
        <p:spPr bwMode="auto">
          <a:xfrm flipV="1">
            <a:off x="2974975" y="3424237"/>
            <a:ext cx="1981200" cy="1905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86061" name="Object 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0539897"/>
              </p:ext>
            </p:extLst>
          </p:nvPr>
        </p:nvGraphicFramePr>
        <p:xfrm>
          <a:off x="2362200" y="5459412"/>
          <a:ext cx="584200" cy="293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1" imgW="330200" imgH="165100" progId="Equation.DSMT4">
                  <p:embed/>
                </p:oleObj>
              </mc:Choice>
              <mc:Fallback>
                <p:oleObj name="Equation" r:id="rId31" imgW="330200" imgH="165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5459412"/>
                        <a:ext cx="584200" cy="293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6062" name="Line 46"/>
          <p:cNvSpPr>
            <a:spLocks noChangeShapeType="1"/>
          </p:cNvSpPr>
          <p:nvPr/>
        </p:nvSpPr>
        <p:spPr bwMode="auto">
          <a:xfrm flipH="1" flipV="1">
            <a:off x="5019675" y="3462337"/>
            <a:ext cx="1981200" cy="1905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86063" name="Object 4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1094094"/>
              </p:ext>
            </p:extLst>
          </p:nvPr>
        </p:nvGraphicFramePr>
        <p:xfrm>
          <a:off x="6965950" y="5514975"/>
          <a:ext cx="606425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3" imgW="342900" imgH="165100" progId="Equation.DSMT4">
                  <p:embed/>
                </p:oleObj>
              </mc:Choice>
              <mc:Fallback>
                <p:oleObj name="Equation" r:id="rId33" imgW="342900" imgH="165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5950" y="5514975"/>
                        <a:ext cx="606425" cy="29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6071" name="Object 5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1787044"/>
              </p:ext>
            </p:extLst>
          </p:nvPr>
        </p:nvGraphicFramePr>
        <p:xfrm>
          <a:off x="8385175" y="3294062"/>
          <a:ext cx="666750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5" imgW="342900" imgH="165100" progId="Equation.DSMT4">
                  <p:embed/>
                </p:oleObj>
              </mc:Choice>
              <mc:Fallback>
                <p:oleObj name="Equation" r:id="rId35" imgW="342900" imgH="165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5175" y="3294062"/>
                        <a:ext cx="666750" cy="320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Math 30-1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C2F69-FF35-4124-B7E7-F0C3CDEF76B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206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60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60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6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6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86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500"/>
                                        <p:tgtEl>
                                          <p:spTgt spid="86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86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86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6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6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60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60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860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860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86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86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86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86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860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860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86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860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860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86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860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860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2" dur="500"/>
                                        <p:tgtEl>
                                          <p:spTgt spid="86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9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860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860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2" dur="500"/>
                                        <p:tgtEl>
                                          <p:spTgt spid="86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500"/>
                            </p:stCondLst>
                            <p:childTnLst>
                              <p:par>
                                <p:cTn id="10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860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860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2" dur="500"/>
                                        <p:tgtEl>
                                          <p:spTgt spid="86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11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860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860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2" dur="500"/>
                                        <p:tgtEl>
                                          <p:spTgt spid="86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12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860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860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2" dur="500"/>
                                        <p:tgtEl>
                                          <p:spTgt spid="86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500"/>
                            </p:stCondLst>
                            <p:childTnLst>
                              <p:par>
                                <p:cTn id="13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860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860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2" dur="500"/>
                                        <p:tgtEl>
                                          <p:spTgt spid="86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14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860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860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2" dur="500"/>
                                        <p:tgtEl>
                                          <p:spTgt spid="86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500"/>
                            </p:stCondLst>
                            <p:childTnLst>
                              <p:par>
                                <p:cTn id="15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860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860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 nodeType="clickPar">
                      <p:stCondLst>
                        <p:cond delay="indefinite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2" dur="500"/>
                                        <p:tgtEl>
                                          <p:spTgt spid="86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500"/>
                            </p:stCondLst>
                            <p:childTnLst>
                              <p:par>
                                <p:cTn id="16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860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860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2" dur="500"/>
                                        <p:tgtEl>
                                          <p:spTgt spid="86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17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860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860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26" grpId="0" animBg="1"/>
      <p:bldP spid="86027" grpId="0" animBg="1"/>
      <p:bldP spid="86028" grpId="0" animBg="1"/>
      <p:bldP spid="86029" grpId="0" animBg="1"/>
      <p:bldP spid="86030" grpId="0" animBg="1"/>
      <p:bldP spid="86031" grpId="0" animBg="1"/>
      <p:bldP spid="86032" grpId="0" animBg="1"/>
      <p:bldP spid="86033" grpId="0" animBg="1"/>
      <p:bldP spid="86034" grpId="0" animBg="1"/>
      <p:bldP spid="86035" grpId="0" animBg="1"/>
      <p:bldP spid="86036" grpId="0" animBg="1"/>
      <p:bldP spid="86053" grpId="0" animBg="1"/>
      <p:bldP spid="86055" grpId="0" autoUpdateAnimBg="0"/>
      <p:bldP spid="86056" grpId="0" animBg="1"/>
      <p:bldP spid="86058" grpId="0" animBg="1"/>
      <p:bldP spid="86060" grpId="0" animBg="1"/>
      <p:bldP spid="8606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3533775"/>
            <a:ext cx="3190875" cy="324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533400" y="228599"/>
            <a:ext cx="8001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7030A0"/>
                </a:solidFill>
              </a:rPr>
              <a:t>Sketch each rotation angle in standard position. </a:t>
            </a:r>
          </a:p>
          <a:p>
            <a:r>
              <a:rPr lang="en-US" sz="2400" b="1" dirty="0">
                <a:solidFill>
                  <a:srgbClr val="7030A0"/>
                </a:solidFill>
              </a:rPr>
              <a:t>State the quadrant in which the terminal arm lies.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314325" y="990600"/>
            <a:ext cx="3190875" cy="3276600"/>
            <a:chOff x="314325" y="990600"/>
            <a:chExt cx="3190875" cy="3276600"/>
          </a:xfrm>
        </p:grpSpPr>
        <p:pic>
          <p:nvPicPr>
            <p:cNvPr id="5122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4325" y="1019175"/>
              <a:ext cx="3190875" cy="3248025"/>
            </a:xfrm>
            <a:prstGeom prst="rect">
              <a:avLst/>
            </a:prstGeom>
            <a:noFill/>
            <a:ln>
              <a:noFill/>
            </a:ln>
            <a:effectLst/>
          </p:spPr>
        </p:pic>
        <p:sp>
          <p:nvSpPr>
            <p:cNvPr id="5" name="TextBox 4"/>
            <p:cNvSpPr txBox="1"/>
            <p:nvPr/>
          </p:nvSpPr>
          <p:spPr>
            <a:xfrm>
              <a:off x="847725" y="990600"/>
              <a:ext cx="782587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7030A0"/>
                  </a:solidFill>
                </a:rPr>
                <a:t> </a:t>
              </a:r>
              <a:r>
                <a:rPr lang="en-US" sz="2400" b="1" dirty="0">
                  <a:solidFill>
                    <a:srgbClr val="7030A0"/>
                  </a:solidFill>
                </a:rPr>
                <a:t>400</a:t>
              </a:r>
              <a:r>
                <a:rPr lang="en-US" dirty="0">
                  <a:solidFill>
                    <a:srgbClr val="7030A0"/>
                  </a:solidFill>
                </a:rPr>
                <a:t>°</a:t>
              </a:r>
            </a:p>
            <a:p>
              <a:endParaRPr lang="en-US" dirty="0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3133725" y="990600"/>
            <a:ext cx="3190875" cy="3276600"/>
            <a:chOff x="3133725" y="990600"/>
            <a:chExt cx="3190875" cy="3276600"/>
          </a:xfrm>
        </p:grpSpPr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3725" y="1019175"/>
              <a:ext cx="3190875" cy="3248025"/>
            </a:xfrm>
            <a:prstGeom prst="rect">
              <a:avLst/>
            </a:prstGeom>
            <a:noFill/>
            <a:ln>
              <a:noFill/>
            </a:ln>
            <a:effectLst/>
          </p:spPr>
        </p:pic>
        <p:sp>
          <p:nvSpPr>
            <p:cNvPr id="11" name="TextBox 10"/>
            <p:cNvSpPr txBox="1"/>
            <p:nvPr/>
          </p:nvSpPr>
          <p:spPr>
            <a:xfrm>
              <a:off x="3505200" y="990600"/>
              <a:ext cx="906017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7030A0"/>
                  </a:solidFill>
                </a:rPr>
                <a:t> - </a:t>
              </a:r>
              <a:r>
                <a:rPr lang="en-US" sz="2400" b="1" dirty="0">
                  <a:solidFill>
                    <a:srgbClr val="7030A0"/>
                  </a:solidFill>
                </a:rPr>
                <a:t>170</a:t>
              </a:r>
              <a:r>
                <a:rPr lang="en-US" dirty="0">
                  <a:solidFill>
                    <a:srgbClr val="7030A0"/>
                  </a:solidFill>
                </a:rPr>
                <a:t>°</a:t>
              </a:r>
            </a:p>
            <a:p>
              <a:endParaRPr lang="en-US" dirty="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4800600" y="3533775"/>
            <a:ext cx="3190875" cy="3248025"/>
            <a:chOff x="4800600" y="3533775"/>
            <a:chExt cx="3190875" cy="3248025"/>
          </a:xfrm>
        </p:grpSpPr>
        <p:pic>
          <p:nvPicPr>
            <p:cNvPr id="9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0600" y="3533775"/>
              <a:ext cx="3190875" cy="32480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0" name="TextBox 9"/>
            <p:cNvSpPr txBox="1"/>
            <p:nvPr/>
          </p:nvSpPr>
          <p:spPr>
            <a:xfrm>
              <a:off x="4833482" y="4038600"/>
              <a:ext cx="1008609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7030A0"/>
                  </a:solidFill>
                </a:rPr>
                <a:t> -</a:t>
              </a:r>
              <a:r>
                <a:rPr lang="en-US" sz="2400" b="1" dirty="0">
                  <a:solidFill>
                    <a:srgbClr val="7030A0"/>
                  </a:solidFill>
                </a:rPr>
                <a:t>1020</a:t>
              </a:r>
              <a:r>
                <a:rPr lang="en-US" dirty="0">
                  <a:solidFill>
                    <a:srgbClr val="7030A0"/>
                  </a:solidFill>
                </a:rPr>
                <a:t>°</a:t>
              </a:r>
            </a:p>
            <a:p>
              <a:endParaRPr lang="en-US" dirty="0"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692233" y="4038600"/>
            <a:ext cx="93807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7030A0"/>
                </a:solidFill>
              </a:rPr>
              <a:t> </a:t>
            </a:r>
            <a:r>
              <a:rPr lang="en-US" sz="2400" b="1" dirty="0">
                <a:solidFill>
                  <a:srgbClr val="7030A0"/>
                </a:solidFill>
              </a:rPr>
              <a:t>1280</a:t>
            </a:r>
            <a:r>
              <a:rPr lang="en-US" dirty="0">
                <a:solidFill>
                  <a:srgbClr val="7030A0"/>
                </a:solidFill>
              </a:rPr>
              <a:t>°</a:t>
            </a:r>
          </a:p>
          <a:p>
            <a:endParaRPr lang="en-US" dirty="0"/>
          </a:p>
        </p:txBody>
      </p:sp>
      <p:sp>
        <p:nvSpPr>
          <p:cNvPr id="14" name="Line 17"/>
          <p:cNvSpPr>
            <a:spLocks noChangeShapeType="1"/>
          </p:cNvSpPr>
          <p:nvPr/>
        </p:nvSpPr>
        <p:spPr bwMode="auto">
          <a:xfrm flipV="1">
            <a:off x="1863435" y="1729264"/>
            <a:ext cx="722602" cy="958516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17"/>
          <p:cNvSpPr>
            <a:spLocks noChangeShapeType="1"/>
          </p:cNvSpPr>
          <p:nvPr/>
        </p:nvSpPr>
        <p:spPr bwMode="auto">
          <a:xfrm flipH="1">
            <a:off x="3733800" y="2643186"/>
            <a:ext cx="961807" cy="633413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 flipH="1">
            <a:off x="1624229" y="5157787"/>
            <a:ext cx="961807" cy="481013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Line 17"/>
          <p:cNvSpPr>
            <a:spLocks noChangeShapeType="1"/>
          </p:cNvSpPr>
          <p:nvPr/>
        </p:nvSpPr>
        <p:spPr bwMode="auto">
          <a:xfrm flipV="1">
            <a:off x="6378280" y="4495801"/>
            <a:ext cx="860719" cy="6858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Math 30-1</a:t>
            </a:r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C2F69-FF35-4124-B7E7-F0C3CDEF76B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495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 animBg="1"/>
      <p:bldP spid="16" grpId="0" animBg="1"/>
      <p:bldP spid="17" grpId="0" animBg="1"/>
      <p:bldP spid="1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343624" y="1219200"/>
            <a:ext cx="866183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CC0000"/>
                </a:solidFill>
              </a:rPr>
              <a:t>Coterminal angles</a:t>
            </a:r>
            <a:r>
              <a:rPr lang="en-US" sz="2400" b="1" dirty="0"/>
              <a:t> are angles in standard position that share the </a:t>
            </a:r>
            <a:r>
              <a:rPr lang="en-US" sz="2400" b="1" dirty="0">
                <a:solidFill>
                  <a:schemeClr val="accent2"/>
                </a:solidFill>
              </a:rPr>
              <a:t>same terminal arm</a:t>
            </a:r>
            <a:r>
              <a:rPr lang="en-US" sz="2400" b="1" dirty="0"/>
              <a:t>. They also share the same reference angle.</a:t>
            </a:r>
          </a:p>
        </p:txBody>
      </p:sp>
      <p:sp>
        <p:nvSpPr>
          <p:cNvPr id="8" name="Rectangle 7">
            <a:hlinkClick r:id="rId3" action="ppaction://hlinkfile"/>
          </p:cNvPr>
          <p:cNvSpPr/>
          <p:nvPr/>
        </p:nvSpPr>
        <p:spPr>
          <a:xfrm>
            <a:off x="1339381" y="0"/>
            <a:ext cx="54372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Coterminal Angles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824607" y="762000"/>
            <a:ext cx="47563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McGraw Hill DVD Teacher Resources  4.1_178_IA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5334000" y="2008908"/>
            <a:ext cx="3190875" cy="3276600"/>
            <a:chOff x="314325" y="990600"/>
            <a:chExt cx="3190875" cy="3276600"/>
          </a:xfrm>
        </p:grpSpPr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4325" y="1019175"/>
              <a:ext cx="3190875" cy="3248025"/>
            </a:xfrm>
            <a:prstGeom prst="rect">
              <a:avLst/>
            </a:prstGeom>
            <a:noFill/>
            <a:ln>
              <a:noFill/>
            </a:ln>
            <a:effectLst/>
          </p:spPr>
        </p:pic>
        <p:sp>
          <p:nvSpPr>
            <p:cNvPr id="10" name="TextBox 9"/>
            <p:cNvSpPr txBox="1"/>
            <p:nvPr/>
          </p:nvSpPr>
          <p:spPr>
            <a:xfrm>
              <a:off x="847725" y="990600"/>
              <a:ext cx="627095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7030A0"/>
                  </a:solidFill>
                </a:rPr>
                <a:t> </a:t>
              </a:r>
              <a:r>
                <a:rPr lang="en-US" sz="2400" b="1" dirty="0">
                  <a:solidFill>
                    <a:srgbClr val="7030A0"/>
                  </a:solidFill>
                </a:rPr>
                <a:t>50</a:t>
              </a:r>
              <a:r>
                <a:rPr lang="en-US" dirty="0">
                  <a:solidFill>
                    <a:srgbClr val="7030A0"/>
                  </a:solidFill>
                </a:rPr>
                <a:t>°</a:t>
              </a:r>
            </a:p>
            <a:p>
              <a:endParaRPr lang="en-US" dirty="0"/>
            </a:p>
          </p:txBody>
        </p:sp>
      </p:grpSp>
      <p:sp>
        <p:nvSpPr>
          <p:cNvPr id="2" name="Rectangle 1"/>
          <p:cNvSpPr/>
          <p:nvPr/>
        </p:nvSpPr>
        <p:spPr>
          <a:xfrm>
            <a:off x="430904" y="2246715"/>
            <a:ext cx="21498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Rotation Angle </a:t>
            </a:r>
            <a:endParaRPr lang="en-US" sz="2400" dirty="0"/>
          </a:p>
        </p:txBody>
      </p:sp>
      <p:sp>
        <p:nvSpPr>
          <p:cNvPr id="11" name="Rectangle 10"/>
          <p:cNvSpPr/>
          <p:nvPr/>
        </p:nvSpPr>
        <p:spPr>
          <a:xfrm>
            <a:off x="2794437" y="2265080"/>
            <a:ext cx="6014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50°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30904" y="2713351"/>
            <a:ext cx="37600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Terminal arm is in quadrant </a:t>
            </a:r>
            <a:endParaRPr lang="en-US" sz="2400" dirty="0"/>
          </a:p>
        </p:txBody>
      </p:sp>
      <p:sp>
        <p:nvSpPr>
          <p:cNvPr id="13" name="Rectangle 12"/>
          <p:cNvSpPr/>
          <p:nvPr/>
        </p:nvSpPr>
        <p:spPr>
          <a:xfrm>
            <a:off x="4343308" y="2713351"/>
            <a:ext cx="3048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" pitchFamily="18" charset="0"/>
                <a:cs typeface="Times" pitchFamily="18" charset="0"/>
              </a:rPr>
              <a:t>I</a:t>
            </a:r>
            <a:endParaRPr lang="en-US" sz="2400" dirty="0">
              <a:solidFill>
                <a:srgbClr val="FF0000"/>
              </a:solidFill>
              <a:latin typeface="Times" pitchFamily="18" charset="0"/>
              <a:cs typeface="Times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30904" y="3473026"/>
            <a:ext cx="3592265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Positive Coterminal Angles</a:t>
            </a:r>
          </a:p>
          <a:p>
            <a:r>
              <a:rPr lang="en-US" b="1" dirty="0"/>
              <a:t>Counterclockwise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583304" y="4239491"/>
            <a:ext cx="222849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50° + (360°)(1) =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33400" y="5285508"/>
            <a:ext cx="3717300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Negative Coterminal Angles</a:t>
            </a:r>
          </a:p>
          <a:p>
            <a:r>
              <a:rPr lang="en-US" b="1" dirty="0"/>
              <a:t>Clockwise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6692285" y="5333999"/>
            <a:ext cx="8515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-310°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945504" y="4643735"/>
            <a:ext cx="7569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770°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692285" y="5862935"/>
            <a:ext cx="8515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-670°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908921" y="4239491"/>
            <a:ext cx="7569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410°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83304" y="4620491"/>
            <a:ext cx="222849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50° + (360°)(2) =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283687" y="5329535"/>
            <a:ext cx="23230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50° + (360°)(-1) =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283687" y="5867400"/>
            <a:ext cx="23230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50° + (360°)(-2) =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5" name="Line 17"/>
          <p:cNvSpPr>
            <a:spLocks noChangeShapeType="1"/>
          </p:cNvSpPr>
          <p:nvPr/>
        </p:nvSpPr>
        <p:spPr bwMode="auto">
          <a:xfrm flipV="1">
            <a:off x="6912768" y="2944183"/>
            <a:ext cx="478632" cy="72728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Math 30-1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C2F69-FF35-4124-B7E7-F0C3CDEF76B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512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 autoUpdateAnimBg="0"/>
      <p:bldP spid="2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1" grpId="0"/>
      <p:bldP spid="22" grpId="0"/>
      <p:bldP spid="23" grpId="0"/>
      <p:bldP spid="24" grpId="0"/>
      <p:bldP spid="2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734</TotalTime>
  <Words>808</Words>
  <Application>Microsoft Macintosh PowerPoint</Application>
  <PresentationFormat>On-screen Show (4:3)</PresentationFormat>
  <Paragraphs>225</Paragraphs>
  <Slides>20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9" baseType="lpstr">
      <vt:lpstr>Arial</vt:lpstr>
      <vt:lpstr>Calibri</vt:lpstr>
      <vt:lpstr>Century Gothic</vt:lpstr>
      <vt:lpstr>Tahoma</vt:lpstr>
      <vt:lpstr>Times</vt:lpstr>
      <vt:lpstr>Times New Roman</vt:lpstr>
      <vt:lpstr>Wingdings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 Unit Circle</vt:lpstr>
      <vt:lpstr>PowerPoint Presentation</vt:lpstr>
      <vt:lpstr>PowerPoint Presentation</vt:lpstr>
      <vt:lpstr>PowerPoint Presentation</vt:lpstr>
      <vt:lpstr>PowerPoint Presentation</vt:lpstr>
      <vt:lpstr>5.1 Radian and Degree Measure</vt:lpstr>
      <vt:lpstr>5.1 Radian and Degree Measure</vt:lpstr>
      <vt:lpstr>Ex 5. Convert the degrees to radian measure. </vt:lpstr>
      <vt:lpstr>Ex 6.  Convert the radians to degrees.</vt:lpstr>
    </vt:vector>
  </TitlesOfParts>
  <Company>Edmonton Catholic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Stephanie MacKay</dc:creator>
  <cp:lastModifiedBy>Terry Letterman</cp:lastModifiedBy>
  <cp:revision>55</cp:revision>
  <dcterms:created xsi:type="dcterms:W3CDTF">2012-10-04T12:36:36Z</dcterms:created>
  <dcterms:modified xsi:type="dcterms:W3CDTF">2023-02-04T21:28:10Z</dcterms:modified>
</cp:coreProperties>
</file>