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6553200" y="6245225"/>
            <a:ext cx="273656" cy="3940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-25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0" name="Rectangle"/>
          <p:cNvSpPr/>
          <p:nvPr/>
        </p:nvSpPr>
        <p:spPr>
          <a:xfrm>
            <a:off x="-1" y="0"/>
            <a:ext cx="9144002" cy="1393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1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2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3" name="Rectangle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4" name="Rectangle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5" name="Line"/>
          <p:cNvSpPr/>
          <p:nvPr/>
        </p:nvSpPr>
        <p:spPr>
          <a:xfrm>
            <a:off x="152400" y="1276350"/>
            <a:ext cx="8832850" cy="0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>
              <a:defRPr baseline="0" sz="20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6" name="Circl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7" name="Circl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8" name="Line"/>
          <p:cNvSpPr/>
          <p:nvPr/>
        </p:nvSpPr>
        <p:spPr>
          <a:xfrm flipV="1">
            <a:off x="4562474" y="1576387"/>
            <a:ext cx="9527" cy="4818064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>
              <a:defRPr baseline="0" sz="20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4413914" y="1094105"/>
            <a:ext cx="316172" cy="33274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16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7" name="Rectangle"/>
          <p:cNvSpPr/>
          <p:nvPr/>
        </p:nvSpPr>
        <p:spPr>
          <a:xfrm>
            <a:off x="-1" y="0"/>
            <a:ext cx="9144002" cy="1393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8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0" name="Rectangle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1" name="Rectangle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>
              <a:defRPr baseline="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2" name="Line"/>
          <p:cNvSpPr/>
          <p:nvPr/>
        </p:nvSpPr>
        <p:spPr>
          <a:xfrm>
            <a:off x="152400" y="1276350"/>
            <a:ext cx="8832850" cy="0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>
              <a:defRPr baseline="0" sz="20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3" name="Circl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4" name="Circl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432964" y="1081405"/>
            <a:ext cx="316172" cy="33274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16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1328738" cy="98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8496300" y="6388100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 baseline="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Rounded Rectangle"/>
          <p:cNvSpPr/>
          <p:nvPr/>
        </p:nvSpPr>
        <p:spPr>
          <a:xfrm>
            <a:off x="304800" y="457200"/>
            <a:ext cx="8763000" cy="68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3BC"/>
              </a:gs>
              <a:gs pos="100000">
                <a:srgbClr val="0073BC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5" name="Rectangle"/>
          <p:cNvSpPr/>
          <p:nvPr/>
        </p:nvSpPr>
        <p:spPr>
          <a:xfrm>
            <a:off x="-1" y="1066800"/>
            <a:ext cx="9144002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6" name="Rectangle"/>
          <p:cNvSpPr/>
          <p:nvPr/>
        </p:nvSpPr>
        <p:spPr>
          <a:xfrm>
            <a:off x="8915400" y="152400"/>
            <a:ext cx="228600" cy="1219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02128" marR="0" indent="-24492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"/>
          <p:cNvSpPr/>
          <p:nvPr/>
        </p:nvSpPr>
        <p:spPr>
          <a:xfrm>
            <a:off x="381000" y="2438400"/>
            <a:ext cx="8610600" cy="1447800"/>
          </a:xfrm>
          <a:prstGeom prst="roundRect">
            <a:avLst>
              <a:gd name="adj" fmla="val 16667"/>
            </a:avLst>
          </a:prstGeom>
          <a:solidFill>
            <a:srgbClr val="0073B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65" name="Rounded Rectangle"/>
          <p:cNvSpPr/>
          <p:nvPr/>
        </p:nvSpPr>
        <p:spPr>
          <a:xfrm>
            <a:off x="2209800" y="2514600"/>
            <a:ext cx="6705600" cy="12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66" name="Rounded Rectangle"/>
          <p:cNvSpPr/>
          <p:nvPr/>
        </p:nvSpPr>
        <p:spPr>
          <a:xfrm>
            <a:off x="457200" y="2628900"/>
            <a:ext cx="1371600" cy="106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67" name="Copyright © Cengage Learning. All rights reserved."/>
          <p:cNvSpPr txBox="1"/>
          <p:nvPr/>
        </p:nvSpPr>
        <p:spPr>
          <a:xfrm>
            <a:off x="2179319" y="6248400"/>
            <a:ext cx="53949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baseline="0" sz="1400"/>
            </a:pPr>
            <a:r>
              <a:t>Copyright © Cengage Learning. All rights reserved.</a:t>
            </a:r>
            <a:r>
              <a:rPr sz="1800"/>
              <a:t> </a:t>
            </a:r>
          </a:p>
        </p:txBody>
      </p:sp>
      <p:sp>
        <p:nvSpPr>
          <p:cNvPr id="68" name="4.5"/>
          <p:cNvSpPr txBox="1"/>
          <p:nvPr/>
        </p:nvSpPr>
        <p:spPr>
          <a:xfrm>
            <a:off x="585469" y="2667000"/>
            <a:ext cx="1045212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5400">
                <a:solidFill>
                  <a:srgbClr val="0073BC"/>
                </a:solidFill>
              </a:defRPr>
            </a:lvl1pPr>
          </a:lstStyle>
          <a:p>
            <a:pPr/>
            <a:r>
              <a:t>4.5</a:t>
            </a:r>
          </a:p>
        </p:txBody>
      </p:sp>
      <p:sp>
        <p:nvSpPr>
          <p:cNvPr id="69" name="Graphs of Sine and Cosine Functions"/>
          <p:cNvSpPr txBox="1"/>
          <p:nvPr/>
        </p:nvSpPr>
        <p:spPr>
          <a:xfrm>
            <a:off x="2407919" y="2514600"/>
            <a:ext cx="6233162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4000">
                <a:solidFill>
                  <a:srgbClr val="0073BC"/>
                </a:solidFill>
              </a:defRPr>
            </a:lvl1pPr>
          </a:lstStyle>
          <a:p>
            <a:pPr/>
            <a:r>
              <a:t>Graphs of Sine and Cosine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Example 1 – Library of Parent Functions: f (x) = sin x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700"/>
            </a:pPr>
            <a:r>
              <a:t>Example 1 – </a:t>
            </a:r>
            <a:r>
              <a:rPr i="1"/>
              <a:t>Library of Parent Functions: f</a:t>
            </a:r>
            <a:r>
              <a:rPr i="1" sz="400"/>
              <a:t> </a:t>
            </a:r>
            <a:r>
              <a:rPr i="1"/>
              <a:t>(x) = sin x</a:t>
            </a:r>
            <a:r>
              <a:rPr sz="4000"/>
              <a:t> </a:t>
            </a:r>
          </a:p>
        </p:txBody>
      </p:sp>
      <p:sp>
        <p:nvSpPr>
          <p:cNvPr id="113" name="Sketch the graph of g(x) = 2 sin x by hand on the interval [–π, 4π ]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Sketch the graph of </a:t>
            </a:r>
            <a:r>
              <a:rPr i="1"/>
              <a:t>g</a:t>
            </a:r>
            <a:r>
              <a:t>(</a:t>
            </a:r>
            <a:r>
              <a:rPr i="1"/>
              <a:t>x</a:t>
            </a:r>
            <a:r>
              <a:t>) = 2 sin </a:t>
            </a:r>
            <a:r>
              <a:rPr i="1"/>
              <a:t>x </a:t>
            </a:r>
            <a:r>
              <a:t>by hand on the interval</a:t>
            </a:r>
            <a:br/>
            <a:r>
              <a:t>[–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,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800"/>
              <a:t> </a:t>
            </a:r>
            <a:r>
              <a:t>].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Note that </a:t>
            </a:r>
            <a:r>
              <a:rPr i="1"/>
              <a:t>g</a:t>
            </a:r>
            <a:r>
              <a:t>(</a:t>
            </a:r>
            <a:r>
              <a:rPr i="1"/>
              <a:t>x</a:t>
            </a:r>
            <a:r>
              <a:t>) = 2 sin </a:t>
            </a:r>
            <a:r>
              <a:rPr i="1"/>
              <a:t>x</a:t>
            </a:r>
            <a:r>
              <a:t> = </a:t>
            </a:r>
            <a:r>
              <a:rPr>
                <a:solidFill>
                  <a:srgbClr val="FF0000"/>
                </a:solidFill>
              </a:rPr>
              <a:t>2(sin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) indicates that the </a:t>
            </a:r>
            <a:r>
              <a:rPr i="1">
                <a:solidFill>
                  <a:srgbClr val="FF0000"/>
                </a:solidFill>
              </a:rPr>
              <a:t>y</a:t>
            </a:r>
            <a:r>
              <a:rPr>
                <a:solidFill>
                  <a:srgbClr val="FF0000"/>
                </a:solidFill>
              </a:rPr>
              <a:t>-values of the key points will have twice the magnitude of those on the graph of </a:t>
            </a:r>
            <a:r>
              <a:rPr i="1">
                <a:solidFill>
                  <a:srgbClr val="FF0000"/>
                </a:solidFill>
              </a:rPr>
              <a:t>f</a:t>
            </a:r>
            <a:r>
              <a:rPr i="1" sz="40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(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) = sin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Divide the period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into four equal parts to get the key points</a:t>
            </a:r>
          </a:p>
        </p:txBody>
      </p:sp>
      <p:pic>
        <p:nvPicPr>
          <p:cNvPr id="11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5486400"/>
            <a:ext cx="7569200" cy="110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3" grpId="1"/>
      <p:bldP build="whole" bldLvl="1" animBg="1" rev="0" advAuto="0" spid="11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8496300" y="6388100"/>
            <a:ext cx="34144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7" name="Example 1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1 – </a:t>
            </a:r>
            <a:r>
              <a:rPr i="1"/>
              <a:t>Solution</a:t>
            </a:r>
            <a:r>
              <a:t> </a:t>
            </a:r>
          </a:p>
        </p:txBody>
      </p:sp>
      <p:sp>
        <p:nvSpPr>
          <p:cNvPr id="118" name="By connecting these key points with a smooth curve and extending the curve in both directions over the interval  [–π, 4π ], you obtain the graph shown in Figure 4.45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By connecting these key points with a smooth curve and extending the curve in both directions over the interval </a:t>
            </a:r>
            <a:br/>
            <a:r>
              <a:t>[–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, 4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1200"/>
              <a:t> </a:t>
            </a:r>
            <a:r>
              <a:t>], you obtain the graph shown in Figure 4.45.</a:t>
            </a:r>
          </a:p>
        </p:txBody>
      </p:sp>
      <p:sp>
        <p:nvSpPr>
          <p:cNvPr id="119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3048000"/>
            <a:ext cx="4972050" cy="259715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Figure 4.45"/>
          <p:cNvSpPr txBox="1"/>
          <p:nvPr/>
        </p:nvSpPr>
        <p:spPr>
          <a:xfrm>
            <a:off x="3779519" y="5943600"/>
            <a:ext cx="120396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4.45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Amplitude and Period of Sine  and Cosine Curves"/>
          <p:cNvSpPr txBox="1"/>
          <p:nvPr/>
        </p:nvSpPr>
        <p:spPr>
          <a:xfrm>
            <a:off x="1237178" y="2895600"/>
            <a:ext cx="6825219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aseline="0" sz="4000">
                <a:solidFill>
                  <a:srgbClr val="0073BC"/>
                </a:solidFill>
              </a:defRPr>
            </a:pPr>
            <a:r>
              <a:t>Amplitude and Period of Sine </a:t>
            </a:r>
            <a:br/>
            <a:r>
              <a:t>and Cosine Curves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Amplitude and Period of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900"/>
            </a:lvl1pPr>
          </a:lstStyle>
          <a:p>
            <a:pPr/>
            <a:r>
              <a:t>Amplitude and Period of Sine and Cosine Curves</a:t>
            </a:r>
          </a:p>
        </p:txBody>
      </p:sp>
      <p:sp>
        <p:nvSpPr>
          <p:cNvPr id="128" name="Let us discuss the graphic effect of each of the constants a, b, c, and d in equations of the forms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Let us discuss the graphic effect of each of the constants </a:t>
            </a:r>
            <a:r>
              <a:rPr i="1"/>
              <a:t>a</a:t>
            </a:r>
            <a:r>
              <a:t>, </a:t>
            </a:r>
            <a:r>
              <a:rPr i="1"/>
              <a:t>b</a:t>
            </a:r>
            <a:r>
              <a:t>, </a:t>
            </a:r>
            <a:r>
              <a:rPr i="1"/>
              <a:t>c</a:t>
            </a:r>
            <a:r>
              <a:t>,</a:t>
            </a:r>
            <a:r>
              <a:rPr i="1"/>
              <a:t> </a:t>
            </a:r>
            <a:r>
              <a:t>and </a:t>
            </a:r>
            <a:r>
              <a:rPr i="1"/>
              <a:t>d</a:t>
            </a:r>
            <a:r>
              <a:t> in equations of the forms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i="1"/>
            </a:pPr>
            <a:r>
              <a:t>         y </a:t>
            </a:r>
            <a:r>
              <a:rPr i="0"/>
              <a:t>= </a:t>
            </a:r>
            <a:r>
              <a:t>d </a:t>
            </a:r>
            <a:r>
              <a:rPr i="0"/>
              <a:t>+ </a:t>
            </a:r>
            <a:r>
              <a:t>a </a:t>
            </a:r>
            <a:r>
              <a:rPr i="0"/>
              <a:t>sin(</a:t>
            </a:r>
            <a:r>
              <a:t>bx </a:t>
            </a:r>
            <a:r>
              <a:rPr i="0"/>
              <a:t>– </a:t>
            </a:r>
            <a:r>
              <a:t>c</a:t>
            </a:r>
            <a:r>
              <a:rPr i="0"/>
              <a:t>)     and       </a:t>
            </a:r>
            <a:r>
              <a:t>y </a:t>
            </a:r>
            <a:r>
              <a:rPr i="0"/>
              <a:t>= </a:t>
            </a:r>
            <a:r>
              <a:t>d </a:t>
            </a:r>
            <a:r>
              <a:rPr i="0"/>
              <a:t>+ </a:t>
            </a:r>
            <a:r>
              <a:t>a </a:t>
            </a:r>
            <a:r>
              <a:rPr i="0"/>
              <a:t>cos(</a:t>
            </a:r>
            <a:r>
              <a:t>bx </a:t>
            </a:r>
            <a:r>
              <a:rPr i="0"/>
              <a:t>– </a:t>
            </a:r>
            <a:r>
              <a:t>c</a:t>
            </a:r>
            <a:r>
              <a:rPr i="0"/>
              <a:t>).</a:t>
            </a:r>
            <a:endParaRPr i="0"/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The constant factor </a:t>
            </a:r>
            <a:r>
              <a:rPr i="1"/>
              <a:t>a</a:t>
            </a:r>
            <a:r>
              <a:t> in </a:t>
            </a:r>
            <a:r>
              <a:rPr i="1"/>
              <a:t>y </a:t>
            </a:r>
            <a:r>
              <a:t>= </a:t>
            </a:r>
            <a:r>
              <a:rPr i="1"/>
              <a:t>a</a:t>
            </a:r>
            <a:r>
              <a:t> sin </a:t>
            </a:r>
            <a:r>
              <a:rPr i="1"/>
              <a:t>x</a:t>
            </a:r>
            <a:r>
              <a:t> acts as a </a:t>
            </a:r>
            <a:r>
              <a:rPr i="1"/>
              <a:t>scaling factor</a:t>
            </a:r>
            <a:r>
              <a:t>—a </a:t>
            </a:r>
            <a:r>
              <a:rPr i="1"/>
              <a:t>vertical stretch </a:t>
            </a:r>
            <a:r>
              <a:t>or </a:t>
            </a:r>
            <a:r>
              <a:rPr i="1"/>
              <a:t>vertical shrink </a:t>
            </a:r>
            <a:r>
              <a:t>of the basic sine curve “stretch factor” = amplitude</a:t>
            </a:r>
            <a:r>
              <a:rPr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When |</a:t>
            </a:r>
            <a:r>
              <a:rPr sz="800"/>
              <a:t> </a:t>
            </a:r>
            <a:r>
              <a:rPr i="1"/>
              <a:t>a</a:t>
            </a:r>
            <a:r>
              <a:rPr sz="800"/>
              <a:t> </a:t>
            </a:r>
            <a:r>
              <a:t>| &gt;</a:t>
            </a:r>
            <a:r>
              <a:rPr sz="2000"/>
              <a:t> </a:t>
            </a:r>
            <a:r>
              <a:t>1, the basic sine curve is stretched, and when </a:t>
            </a:r>
            <a:br/>
            <a:r>
              <a:t>|</a:t>
            </a:r>
            <a:r>
              <a:rPr sz="800"/>
              <a:t> </a:t>
            </a:r>
            <a:r>
              <a:rPr i="1"/>
              <a:t>a</a:t>
            </a:r>
            <a:r>
              <a:rPr sz="800"/>
              <a:t> </a:t>
            </a:r>
            <a:r>
              <a:t>| &lt; 1, the basic sine curve is shrunk.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1" name="Amplitude and Period of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900"/>
            </a:lvl1pPr>
          </a:lstStyle>
          <a:p>
            <a:pPr/>
            <a:r>
              <a:t>Amplitude and Period of Sine and Cosine Curves</a:t>
            </a:r>
          </a:p>
        </p:txBody>
      </p:sp>
      <p:sp>
        <p:nvSpPr>
          <p:cNvPr id="132" name="The result is that the graph of y = a sin x ranges between  –a and a instead of between –1 and 1. The absolute value of a is the amplitude of the function y = a sin x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result is that the graph of </a:t>
            </a:r>
            <a:r>
              <a:rPr i="1"/>
              <a:t>y </a:t>
            </a:r>
            <a:r>
              <a:t>= </a:t>
            </a:r>
            <a:r>
              <a:rPr i="1"/>
              <a:t>a</a:t>
            </a:r>
            <a:r>
              <a:t> sin </a:t>
            </a:r>
            <a:r>
              <a:rPr i="1"/>
              <a:t>x</a:t>
            </a:r>
            <a:r>
              <a:t> ranges between </a:t>
            </a:r>
            <a:br/>
            <a:r>
              <a:t>–</a:t>
            </a:r>
            <a:r>
              <a:rPr i="1"/>
              <a:t>a</a:t>
            </a:r>
            <a:r>
              <a:t> and </a:t>
            </a:r>
            <a:r>
              <a:rPr i="1"/>
              <a:t>a</a:t>
            </a:r>
            <a:r>
              <a:t> instead of between –1 and 1. </a:t>
            </a:r>
            <a:r>
              <a:rPr>
                <a:solidFill>
                  <a:srgbClr val="FF0000"/>
                </a:solidFill>
              </a:rPr>
              <a:t>The absolute value of </a:t>
            </a:r>
            <a:r>
              <a:rPr i="1">
                <a:solidFill>
                  <a:srgbClr val="FF0000"/>
                </a:solidFill>
              </a:rPr>
              <a:t>a</a:t>
            </a:r>
            <a:r>
              <a:rPr>
                <a:solidFill>
                  <a:srgbClr val="FF0000"/>
                </a:solidFill>
              </a:rPr>
              <a:t> is the </a:t>
            </a:r>
            <a:r>
              <a:rPr b="1">
                <a:solidFill>
                  <a:srgbClr val="FF0000"/>
                </a:solidFill>
              </a:rPr>
              <a:t>amplitude </a:t>
            </a:r>
            <a:r>
              <a:rPr>
                <a:solidFill>
                  <a:srgbClr val="FF0000"/>
                </a:solidFill>
              </a:rPr>
              <a:t>of the function </a:t>
            </a:r>
            <a:r>
              <a:rPr i="1">
                <a:solidFill>
                  <a:srgbClr val="FF0000"/>
                </a:solidFill>
              </a:rPr>
              <a:t>y </a:t>
            </a:r>
            <a:r>
              <a:rPr>
                <a:solidFill>
                  <a:srgbClr val="FF0000"/>
                </a:solidFill>
              </a:rPr>
              <a:t>= a sin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t>.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range of the function </a:t>
            </a:r>
            <a:r>
              <a:rPr i="1"/>
              <a:t>y </a:t>
            </a:r>
            <a:r>
              <a:t>= </a:t>
            </a:r>
            <a:r>
              <a:rPr i="1"/>
              <a:t>a</a:t>
            </a:r>
            <a:r>
              <a:t> sin </a:t>
            </a:r>
            <a:r>
              <a:rPr i="1"/>
              <a:t>x</a:t>
            </a:r>
            <a:r>
              <a:t> for </a:t>
            </a:r>
            <a:r>
              <a:rPr i="1"/>
              <a:t>a</a:t>
            </a:r>
            <a:r>
              <a:t> &gt; 0 is –</a:t>
            </a:r>
            <a:r>
              <a:rPr i="1"/>
              <a:t>a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 i="1"/>
              <a:t>y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 i="1"/>
              <a:t>a</a:t>
            </a:r>
            <a:r>
              <a:t>.</a:t>
            </a:r>
          </a:p>
        </p:txBody>
      </p:sp>
      <p:pic>
        <p:nvPicPr>
          <p:cNvPr id="13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3938587"/>
            <a:ext cx="6946900" cy="2157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Example 2 – Scaling: Vertical Shrinking and Stretching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600"/>
            </a:pPr>
            <a:r>
              <a:t>Example 2 – </a:t>
            </a:r>
            <a:r>
              <a:rPr i="1"/>
              <a:t>Scaling: Vertical Shrinking and Stretching</a:t>
            </a:r>
          </a:p>
        </p:txBody>
      </p:sp>
      <p:sp>
        <p:nvSpPr>
          <p:cNvPr id="137" name="On the same set of coordinate axes, sketch the graph of each function by hand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On the same set of coordinate axes, sketch the graph of each function by hand.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a.</a:t>
            </a:r>
            <a:r>
              <a:rPr b="0"/>
              <a:t> 						</a:t>
            </a:r>
            <a:r>
              <a:t>b.</a:t>
            </a:r>
            <a:r>
              <a:rPr b="0"/>
              <a:t> </a:t>
            </a:r>
            <a:r>
              <a:rPr b="0" i="1"/>
              <a:t>y </a:t>
            </a:r>
            <a:r>
              <a:rPr b="0"/>
              <a:t>= 3 cos </a:t>
            </a:r>
            <a:r>
              <a:rPr b="0" i="1"/>
              <a:t>x</a:t>
            </a:r>
            <a:endParaRPr b="0" i="1"/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endParaRPr i="1"/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a.</a:t>
            </a:r>
            <a:r>
              <a:rPr b="0"/>
              <a:t> Because the amplitude of                    is    , the maximum</a:t>
            </a:r>
            <a:br>
              <a:rPr b="0"/>
            </a:br>
            <a:r>
              <a:rPr b="0"/>
              <a:t>    value is     and the minimum value is –   . </a:t>
            </a:r>
            <a:endParaRPr b="0"/>
          </a:p>
          <a:p>
            <a:pPr>
              <a:tabLst>
                <a:tab pos="457200" algn="l"/>
                <a:tab pos="1371600" algn="l"/>
                <a:tab pos="1536700" algn="l"/>
              </a:tabLst>
              <a:defRPr sz="8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    Divide one cycle, 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 i="1"/>
              <a:t>x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, into four equal parts to get </a:t>
            </a:r>
            <a:br/>
            <a:r>
              <a:t>    the key points</a:t>
            </a:r>
          </a:p>
        </p:txBody>
      </p:sp>
      <p:pic>
        <p:nvPicPr>
          <p:cNvPr id="13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247900"/>
            <a:ext cx="1563688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5787" y="3530600"/>
            <a:ext cx="1535113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8887" y="3567112"/>
            <a:ext cx="219076" cy="47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8825" y="3949700"/>
            <a:ext cx="219075" cy="47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6475" y="3962400"/>
            <a:ext cx="219075" cy="47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3000" y="5449887"/>
            <a:ext cx="7148513" cy="1069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5"/>
      <p:bldP build="whole" bldLvl="1" animBg="1" rev="0" advAuto="0" spid="143" grpId="6"/>
      <p:bldP build="whole" bldLvl="1" animBg="1" rev="0" advAuto="0" spid="139" grpId="3"/>
      <p:bldP build="whole" bldLvl="1" animBg="1" rev="0" advAuto="0" spid="140" grpId="4"/>
      <p:bldP build="p" bldLvl="5" animBg="1" rev="0" advAuto="0" spid="137" grpId="1"/>
      <p:bldP build="whole" bldLvl="1" animBg="1" rev="0" advAuto="0" spid="14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Example 2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2 – </a:t>
            </a:r>
            <a:r>
              <a:rPr i="1"/>
              <a:t>Solution</a:t>
            </a:r>
            <a:r>
              <a:t> </a:t>
            </a:r>
          </a:p>
        </p:txBody>
      </p:sp>
      <p:sp>
        <p:nvSpPr>
          <p:cNvPr id="147" name="b. A similar analysis shows that the amplitude of      y = 3 cos x is 3, and the key points are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b.</a:t>
            </a:r>
            <a:r>
              <a:rPr b="0"/>
              <a:t> A similar analysis shows that the amplitude of </a:t>
            </a:r>
            <a:br>
              <a:rPr b="0"/>
            </a:br>
            <a:r>
              <a:rPr b="0"/>
              <a:t>    </a:t>
            </a:r>
            <a:r>
              <a:rPr b="0" i="1"/>
              <a:t>y</a:t>
            </a:r>
            <a:r>
              <a:rPr b="0"/>
              <a:t> = 3 cos </a:t>
            </a:r>
            <a:r>
              <a:rPr b="0" i="1"/>
              <a:t>x</a:t>
            </a:r>
            <a:r>
              <a:rPr b="0"/>
              <a:t> is 3, and the key points are</a:t>
            </a:r>
          </a:p>
        </p:txBody>
      </p:sp>
      <p:sp>
        <p:nvSpPr>
          <p:cNvPr id="148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14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2420937"/>
            <a:ext cx="7340600" cy="110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Example 2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2 – </a:t>
            </a:r>
            <a:r>
              <a:rPr i="1"/>
              <a:t>Solution</a:t>
            </a:r>
            <a:r>
              <a:t> </a:t>
            </a:r>
          </a:p>
        </p:txBody>
      </p:sp>
      <p:sp>
        <p:nvSpPr>
          <p:cNvPr id="153" name="The graphs of these two functions  are shown in Figure 4.46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graphs of these two functions </a:t>
            </a:r>
            <a:br/>
            <a:r>
              <a:t>are shown in Figure 4.46.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Notice that the graph of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is a </a:t>
            </a:r>
            <a:r>
              <a:rPr>
                <a:solidFill>
                  <a:srgbClr val="FF0000"/>
                </a:solidFill>
              </a:rPr>
              <a:t>vertical compression </a:t>
            </a:r>
            <a:r>
              <a:t>of the graph of </a:t>
            </a:r>
            <a:br/>
            <a:r>
              <a:rPr i="1"/>
              <a:t>y</a:t>
            </a:r>
            <a:r>
              <a:t> = cos </a:t>
            </a:r>
            <a:r>
              <a:rPr i="1"/>
              <a:t>x</a:t>
            </a:r>
            <a:r>
              <a:t> and the graph of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         </a:t>
            </a:r>
            <a:r>
              <a:rPr i="1"/>
              <a:t>y</a:t>
            </a:r>
            <a:r>
              <a:t> = 3 cos </a:t>
            </a:r>
            <a:r>
              <a:rPr i="1"/>
              <a:t>x</a:t>
            </a:r>
            <a:r>
              <a:t>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is a </a:t>
            </a:r>
            <a:r>
              <a:rPr>
                <a:solidFill>
                  <a:srgbClr val="FF0000"/>
                </a:solidFill>
              </a:rPr>
              <a:t>vertical stretch </a:t>
            </a:r>
            <a:r>
              <a:t>of the graph of </a:t>
            </a:r>
            <a:r>
              <a:rPr i="1"/>
              <a:t>y</a:t>
            </a:r>
            <a:r>
              <a:t> = cos </a:t>
            </a:r>
            <a:r>
              <a:rPr i="1"/>
              <a:t>x</a:t>
            </a:r>
            <a:r>
              <a:t>.</a:t>
            </a:r>
          </a:p>
        </p:txBody>
      </p:sp>
      <p:sp>
        <p:nvSpPr>
          <p:cNvPr id="154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155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646237"/>
            <a:ext cx="2824163" cy="231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Figure 4.46"/>
          <p:cNvSpPr txBox="1"/>
          <p:nvPr/>
        </p:nvSpPr>
        <p:spPr>
          <a:xfrm>
            <a:off x="6360794" y="4035425"/>
            <a:ext cx="120396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4.46</a:t>
            </a:r>
          </a:p>
        </p:txBody>
      </p:sp>
      <p:pic>
        <p:nvPicPr>
          <p:cNvPr id="157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276600"/>
            <a:ext cx="1636713" cy="449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Amplitude and Period of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900"/>
            </a:lvl1pPr>
          </a:lstStyle>
          <a:p>
            <a:pPr/>
            <a:r>
              <a:t>Amplitude and Period of Sine and Cosine Curves</a:t>
            </a:r>
          </a:p>
        </p:txBody>
      </p:sp>
      <p:sp>
        <p:nvSpPr>
          <p:cNvPr id="161" name="Next, consider the effect of the positive real number b on the graphs of y = a sin bx and y = a cos bx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Next, consider the effect of the </a:t>
            </a:r>
            <a:r>
              <a:rPr i="1"/>
              <a:t>positive </a:t>
            </a:r>
            <a:r>
              <a:t>real number </a:t>
            </a:r>
            <a:r>
              <a:rPr i="1"/>
              <a:t>b</a:t>
            </a:r>
            <a:r>
              <a:t> on the graphs of </a:t>
            </a:r>
            <a:r>
              <a:rPr i="1"/>
              <a:t>y</a:t>
            </a:r>
            <a:r>
              <a:t> = </a:t>
            </a:r>
            <a:r>
              <a:rPr i="1"/>
              <a:t>a</a:t>
            </a:r>
            <a:r>
              <a:t> sin </a:t>
            </a:r>
            <a:r>
              <a:rPr i="1"/>
              <a:t>bx </a:t>
            </a:r>
            <a:r>
              <a:t>and </a:t>
            </a:r>
            <a:r>
              <a:rPr i="1"/>
              <a:t>y</a:t>
            </a:r>
            <a:r>
              <a:t> = </a:t>
            </a:r>
            <a:r>
              <a:rPr i="1"/>
              <a:t>a</a:t>
            </a:r>
            <a:r>
              <a:t> cos </a:t>
            </a:r>
            <a:r>
              <a:rPr i="1"/>
              <a:t>bx</a:t>
            </a:r>
            <a:r>
              <a:t>. </a:t>
            </a:r>
          </a:p>
        </p:txBody>
      </p:sp>
      <p:pic>
        <p:nvPicPr>
          <p:cNvPr id="1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895600"/>
            <a:ext cx="7596188" cy="242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Amplitude and Period of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900"/>
            </a:lvl1pPr>
          </a:lstStyle>
          <a:p>
            <a:pPr/>
            <a:r>
              <a:t>Amplitude and Period of Sine and Cosine Curves</a:t>
            </a:r>
          </a:p>
        </p:txBody>
      </p:sp>
      <p:sp>
        <p:nvSpPr>
          <p:cNvPr id="166" name="Note that when 0 &lt; b &lt; 1, the period of y = a sin bx is greater than 2π and represents a horizontal stretching of the graph of y = a sin x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Note that when </a:t>
            </a:r>
            <a:r>
              <a:rPr>
                <a:solidFill>
                  <a:srgbClr val="FF0000"/>
                </a:solidFill>
              </a:rPr>
              <a:t>0 &lt; </a:t>
            </a:r>
            <a:r>
              <a:rPr i="1">
                <a:solidFill>
                  <a:srgbClr val="FF0000"/>
                </a:solidFill>
              </a:rPr>
              <a:t>b</a:t>
            </a:r>
            <a:r>
              <a:rPr>
                <a:solidFill>
                  <a:srgbClr val="FF0000"/>
                </a:solidFill>
              </a:rPr>
              <a:t> &lt; 1</a:t>
            </a:r>
            <a:r>
              <a:t>, the period of </a:t>
            </a:r>
            <a:r>
              <a:rPr i="1"/>
              <a:t>y</a:t>
            </a:r>
            <a:r>
              <a:t> = </a:t>
            </a:r>
            <a:r>
              <a:rPr i="1"/>
              <a:t>a</a:t>
            </a:r>
            <a:r>
              <a:t> sin </a:t>
            </a:r>
            <a:r>
              <a:rPr i="1"/>
              <a:t>bx</a:t>
            </a:r>
            <a:r>
              <a:t> is greater than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and represents a </a:t>
            </a:r>
            <a:r>
              <a:rPr i="1">
                <a:solidFill>
                  <a:srgbClr val="FF0000"/>
                </a:solidFill>
              </a:rPr>
              <a:t>horizontal stretching </a:t>
            </a:r>
            <a:r>
              <a:t>of the graph of </a:t>
            </a:r>
            <a:r>
              <a:rPr i="1"/>
              <a:t>y</a:t>
            </a:r>
            <a:r>
              <a:t> = </a:t>
            </a:r>
            <a:r>
              <a:rPr i="1"/>
              <a:t>a</a:t>
            </a:r>
            <a:r>
              <a:t> sin </a:t>
            </a:r>
            <a:r>
              <a:rPr i="1"/>
              <a:t>x</a:t>
            </a:r>
            <a:r>
              <a:t>.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Similarly, when </a:t>
            </a:r>
            <a:r>
              <a:rPr i="1">
                <a:solidFill>
                  <a:srgbClr val="FF0000"/>
                </a:solidFill>
              </a:rPr>
              <a:t>b</a:t>
            </a:r>
            <a:r>
              <a:rPr>
                <a:solidFill>
                  <a:srgbClr val="FF0000"/>
                </a:solidFill>
              </a:rPr>
              <a:t> &gt; 1</a:t>
            </a:r>
            <a:r>
              <a:t>, the period of </a:t>
            </a:r>
            <a:r>
              <a:rPr i="1"/>
              <a:t>y</a:t>
            </a:r>
            <a:r>
              <a:t> = </a:t>
            </a:r>
            <a:r>
              <a:rPr i="1"/>
              <a:t>a</a:t>
            </a:r>
            <a:r>
              <a:t> sin </a:t>
            </a:r>
            <a:r>
              <a:rPr i="1"/>
              <a:t>bx</a:t>
            </a:r>
            <a:r>
              <a:t> is less than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and represents a </a:t>
            </a:r>
            <a:r>
              <a:rPr i="1">
                <a:solidFill>
                  <a:srgbClr val="FF0000"/>
                </a:solidFill>
              </a:rPr>
              <a:t>horizontal shrinking </a:t>
            </a:r>
            <a:r>
              <a:t>of the graph of </a:t>
            </a:r>
            <a:br/>
            <a:r>
              <a:rPr i="1"/>
              <a:t>y</a:t>
            </a:r>
            <a:r>
              <a:t> = </a:t>
            </a:r>
            <a:r>
              <a:rPr i="1"/>
              <a:t>a</a:t>
            </a:r>
            <a:r>
              <a:t> sin </a:t>
            </a:r>
            <a:r>
              <a:rPr i="1"/>
              <a:t>x.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What You Should Lear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What You Should Learn</a:t>
            </a:r>
          </a:p>
        </p:txBody>
      </p:sp>
      <p:sp>
        <p:nvSpPr>
          <p:cNvPr id="73" name="Sketch the graphs of basic sine and cosine functions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Sketch the graphs of basic sine and cosine functions</a:t>
            </a: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3000"/>
            </a:pP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Use amplitude and period to help sketch the graphs of sine and cosine functions</a:t>
            </a: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3000">
                <a:latin typeface="FrutigerLTStd-Cn"/>
                <a:ea typeface="FrutigerLTStd-Cn"/>
                <a:cs typeface="FrutigerLTStd-Cn"/>
                <a:sym typeface="FrutigerLTStd-Cn"/>
              </a:defRPr>
            </a:pP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Sketch translations of graphs of sine and cosine functions</a:t>
            </a: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Use sine and cosine functions to model real-life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9" name="Translations of Sine and Cosine Curves"/>
          <p:cNvSpPr txBox="1"/>
          <p:nvPr/>
        </p:nvSpPr>
        <p:spPr>
          <a:xfrm>
            <a:off x="466589" y="2895600"/>
            <a:ext cx="8366397" cy="60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aseline="0" sz="3700">
                <a:solidFill>
                  <a:srgbClr val="0073BC"/>
                </a:solidFill>
              </a:defRPr>
            </a:lvl1pPr>
          </a:lstStyle>
          <a:p>
            <a:pPr/>
            <a:r>
              <a:t>Translations of Sine and Cosine Curves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Translations of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500"/>
            </a:lvl1pPr>
          </a:lstStyle>
          <a:p>
            <a:pPr/>
            <a:r>
              <a:t>Translations of Sine and Cosine Curves</a:t>
            </a:r>
          </a:p>
        </p:txBody>
      </p:sp>
      <p:sp>
        <p:nvSpPr>
          <p:cNvPr id="173" name="The constant c in the general equations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</a:t>
            </a:r>
            <a:r>
              <a:rPr>
                <a:solidFill>
                  <a:srgbClr val="FF0000"/>
                </a:solidFill>
              </a:rPr>
              <a:t>constant </a:t>
            </a:r>
            <a:r>
              <a:rPr i="1">
                <a:solidFill>
                  <a:srgbClr val="FF0000"/>
                </a:solidFill>
              </a:rPr>
              <a:t>c</a:t>
            </a:r>
            <a:r>
              <a:rPr>
                <a:solidFill>
                  <a:srgbClr val="FF0000"/>
                </a:solidFill>
              </a:rPr>
              <a:t> </a:t>
            </a:r>
            <a:r>
              <a:t>in the general equations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sz="4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i="1"/>
            </a:pPr>
            <a:r>
              <a:t>	y </a:t>
            </a:r>
            <a:r>
              <a:rPr i="0"/>
              <a:t>= </a:t>
            </a:r>
            <a:r>
              <a:t>a </a:t>
            </a:r>
            <a:r>
              <a:rPr i="0"/>
              <a:t>sin(</a:t>
            </a:r>
            <a:r>
              <a:t>bx </a:t>
            </a:r>
            <a:r>
              <a:rPr i="0"/>
              <a:t>– </a:t>
            </a:r>
            <a:r>
              <a:t>c</a:t>
            </a:r>
            <a:r>
              <a:rPr i="0"/>
              <a:t>)</a:t>
            </a:r>
            <a:r>
              <a:t>           </a:t>
            </a:r>
            <a:r>
              <a:rPr i="0"/>
              <a:t>and</a:t>
            </a:r>
            <a:r>
              <a:t>           y </a:t>
            </a:r>
            <a:r>
              <a:rPr i="0"/>
              <a:t>= </a:t>
            </a:r>
            <a:r>
              <a:t>a </a:t>
            </a:r>
            <a:r>
              <a:rPr i="0"/>
              <a:t>cos(</a:t>
            </a:r>
            <a:r>
              <a:t>bx </a:t>
            </a:r>
            <a:r>
              <a:rPr i="0"/>
              <a:t>– </a:t>
            </a:r>
            <a:r>
              <a:t>c</a:t>
            </a:r>
            <a:r>
              <a:rPr i="0"/>
              <a:t>)</a:t>
            </a:r>
            <a:endParaRPr i="0"/>
          </a:p>
          <a:p>
            <a:pPr>
              <a:tabLst>
                <a:tab pos="457200" algn="l"/>
                <a:tab pos="1371600" algn="l"/>
                <a:tab pos="1536700" algn="l"/>
              </a:tabLst>
              <a:defRPr sz="4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creates </a:t>
            </a:r>
            <a:r>
              <a:rPr i="1">
                <a:solidFill>
                  <a:srgbClr val="FF0000"/>
                </a:solidFill>
              </a:rPr>
              <a:t>horizontal translations </a:t>
            </a:r>
            <a:r>
              <a:rPr>
                <a:solidFill>
                  <a:srgbClr val="FF0000"/>
                </a:solidFill>
              </a:rPr>
              <a:t>(shifts) </a:t>
            </a:r>
            <a:r>
              <a:t>of the basic sine and cosine curves.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To find the horizontal shift, first factor b out of the parentheses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" name="Translations of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500"/>
            </a:lvl1pPr>
          </a:lstStyle>
          <a:p>
            <a:pPr/>
            <a:r>
              <a:t>Translations of Sine and Cosine Curves</a:t>
            </a:r>
          </a:p>
        </p:txBody>
      </p:sp>
      <p:sp>
        <p:nvSpPr>
          <p:cNvPr id="177" name="This implies that the period of y = a sin(bx – c) is 2π /b, and the graph of y = a sin bx is shifted by an amount c/b. The number c/b is the phase shift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This implies that the </a:t>
            </a:r>
            <a:r>
              <a:rPr>
                <a:solidFill>
                  <a:srgbClr val="FF0000"/>
                </a:solidFill>
              </a:rPr>
              <a:t>period </a:t>
            </a:r>
            <a:r>
              <a:t>of </a:t>
            </a:r>
            <a:r>
              <a:rPr i="1"/>
              <a:t>y </a:t>
            </a:r>
            <a:r>
              <a:t>= </a:t>
            </a:r>
            <a:r>
              <a:rPr i="1"/>
              <a:t>a </a:t>
            </a:r>
            <a:r>
              <a:t>sin(</a:t>
            </a:r>
            <a:r>
              <a:rPr i="1"/>
              <a:t>bx </a:t>
            </a:r>
            <a:r>
              <a:t>– </a:t>
            </a:r>
            <a:r>
              <a:rPr i="1"/>
              <a:t>c</a:t>
            </a:r>
            <a:r>
              <a:t>)</a:t>
            </a:r>
            <a:r>
              <a:rPr i="1"/>
              <a:t> </a:t>
            </a:r>
            <a:r>
              <a:rPr>
                <a:solidFill>
                  <a:srgbClr val="FF0000"/>
                </a:solidFill>
              </a:rPr>
              <a:t>is 2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40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i="1">
                <a:solidFill>
                  <a:srgbClr val="FF0000"/>
                </a:solidFill>
              </a:rPr>
              <a:t>b</a:t>
            </a:r>
            <a:r>
              <a:t>, and the graph of </a:t>
            </a:r>
            <a:r>
              <a:rPr i="1"/>
              <a:t>y </a:t>
            </a:r>
            <a:r>
              <a:t>= </a:t>
            </a:r>
            <a:r>
              <a:rPr i="1"/>
              <a:t>a </a:t>
            </a:r>
            <a:r>
              <a:t>sin </a:t>
            </a:r>
            <a:r>
              <a:rPr i="1"/>
              <a:t>bx </a:t>
            </a:r>
            <a:r>
              <a:t>is shifted by an amount </a:t>
            </a:r>
            <a:r>
              <a:rPr i="1"/>
              <a:t>c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i="1"/>
              <a:t>b</a:t>
            </a:r>
            <a:r>
              <a:t>. The number </a:t>
            </a:r>
            <a:r>
              <a:rPr i="1"/>
              <a:t>c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i="1"/>
              <a:t>b </a:t>
            </a:r>
            <a:r>
              <a:t>is the </a:t>
            </a:r>
            <a:r>
              <a:rPr b="1"/>
              <a:t>phase shift.</a:t>
            </a:r>
          </a:p>
        </p:txBody>
      </p:sp>
      <p:pic>
        <p:nvPicPr>
          <p:cNvPr id="178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962" y="2995612"/>
            <a:ext cx="7386638" cy="283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1" name="Example 4 – Horizontal Transla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4 – </a:t>
            </a:r>
            <a:r>
              <a:rPr i="1"/>
              <a:t>Horizontal Translation</a:t>
            </a:r>
          </a:p>
        </p:txBody>
      </p:sp>
      <p:sp>
        <p:nvSpPr>
          <p:cNvPr id="182" name="Analyze the graph of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Analyze the graph of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			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amplitude is    , the horizontal shift is to the right, and the period is 2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.</a:t>
            </a:r>
            <a:r>
              <a:rPr b="1"/>
              <a:t> </a:t>
            </a:r>
            <a:endParaRPr b="1"/>
          </a:p>
          <a:p>
            <a:pPr>
              <a:tabLst>
                <a:tab pos="457200" algn="l"/>
                <a:tab pos="1371600" algn="l"/>
                <a:tab pos="1536700" algn="l"/>
              </a:tabLst>
              <a:defRPr sz="18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Therefore, the interval which corresponds to one cycle of the graph is</a:t>
            </a:r>
          </a:p>
        </p:txBody>
      </p:sp>
      <p:pic>
        <p:nvPicPr>
          <p:cNvPr id="1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5187" y="1312862"/>
            <a:ext cx="2522538" cy="820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3124200"/>
            <a:ext cx="20955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4724400"/>
            <a:ext cx="923925" cy="620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p" bldLvl="5" animBg="1" rev="0" advAuto="0" spid="182" grpId="1"/>
      <p:bldP build="whole" bldLvl="1" animBg="1" rev="0" advAuto="0" spid="18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Example 4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4 – </a:t>
            </a:r>
            <a:r>
              <a:rPr i="1"/>
              <a:t>Solution </a:t>
            </a:r>
          </a:p>
        </p:txBody>
      </p:sp>
      <p:sp>
        <p:nvSpPr>
          <p:cNvPr id="189" name="Dividing this interval into four equal parts produces the following key points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tabLst>
                <a:tab pos="457200" algn="l"/>
                <a:tab pos="1371600" algn="l"/>
                <a:tab pos="1536700" algn="l"/>
              </a:tabLst>
            </a:lvl1pPr>
          </a:lstStyle>
          <a:p>
            <a:pPr/>
            <a:r>
              <a:t>Dividing this interval into four equal parts produces the following key points.</a:t>
            </a:r>
          </a:p>
        </p:txBody>
      </p:sp>
      <p:sp>
        <p:nvSpPr>
          <p:cNvPr id="190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1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2667000"/>
            <a:ext cx="6727825" cy="106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"/>
          <p:cNvGrpSpPr/>
          <p:nvPr/>
        </p:nvGrpSpPr>
        <p:grpSpPr>
          <a:xfrm>
            <a:off x="5016500" y="2047874"/>
            <a:ext cx="4157980" cy="3906839"/>
            <a:chOff x="0" y="0"/>
            <a:chExt cx="4157980" cy="3906837"/>
          </a:xfrm>
        </p:grpSpPr>
        <p:sp>
          <p:nvSpPr>
            <p:cNvPr id="193" name="Line"/>
            <p:cNvSpPr/>
            <p:nvPr/>
          </p:nvSpPr>
          <p:spPr>
            <a:xfrm>
              <a:off x="1527175" y="2036762"/>
              <a:ext cx="0" cy="30480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 flipV="1">
              <a:off x="1966912" y="307975"/>
              <a:ext cx="1" cy="3598863"/>
            </a:xfrm>
            <a:prstGeom prst="line">
              <a:avLst/>
            </a:prstGeom>
            <a:noFill/>
            <a:ln w="57150" cap="flat">
              <a:solidFill>
                <a:srgbClr val="694F0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82587" y="2189162"/>
              <a:ext cx="3419476" cy="1"/>
            </a:xfrm>
            <a:prstGeom prst="line">
              <a:avLst/>
            </a:prstGeom>
            <a:noFill/>
            <a:ln w="57150" cap="flat">
              <a:solidFill>
                <a:srgbClr val="694F07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092200" y="2036762"/>
              <a:ext cx="0" cy="30480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97" name="y"/>
            <p:cNvSpPr txBox="1"/>
            <p:nvPr/>
          </p:nvSpPr>
          <p:spPr>
            <a:xfrm>
              <a:off x="1737995" y="0"/>
              <a:ext cx="441961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aseline="0" i="1" sz="2400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y</a:t>
              </a:r>
            </a:p>
          </p:txBody>
        </p:sp>
        <p:sp>
          <p:nvSpPr>
            <p:cNvPr id="198" name="Line"/>
            <p:cNvSpPr/>
            <p:nvPr/>
          </p:nvSpPr>
          <p:spPr>
            <a:xfrm flipH="1">
              <a:off x="652462" y="2036762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3282950" y="2036762"/>
              <a:ext cx="0" cy="30480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2843212" y="2036762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2401887" y="2036762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1798637" y="1460500"/>
              <a:ext cx="381001" cy="0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798637" y="1093787"/>
              <a:ext cx="381001" cy="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798637" y="3276600"/>
              <a:ext cx="381001" cy="0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798637" y="2908300"/>
              <a:ext cx="381001" cy="0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798637" y="2541587"/>
              <a:ext cx="381001" cy="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1797050" y="3638550"/>
              <a:ext cx="381000" cy="0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797050" y="725487"/>
              <a:ext cx="381000" cy="1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798637" y="1828800"/>
              <a:ext cx="381001" cy="0"/>
            </a:xfrm>
            <a:prstGeom prst="line">
              <a:avLst/>
            </a:prstGeom>
            <a:noFill/>
            <a:ln w="38100" cap="flat">
              <a:solidFill>
                <a:srgbClr val="694F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10" name="x"/>
            <p:cNvSpPr txBox="1"/>
            <p:nvPr/>
          </p:nvSpPr>
          <p:spPr>
            <a:xfrm>
              <a:off x="3792220" y="1938337"/>
              <a:ext cx="365761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aseline="0" i="1" sz="2400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x</a:t>
              </a:r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0" y="1538287"/>
              <a:ext cx="3843338" cy="1489076"/>
              <a:chOff x="0" y="0"/>
              <a:chExt cx="3843337" cy="1489075"/>
            </a:xfrm>
          </p:grpSpPr>
          <p:pic>
            <p:nvPicPr>
              <p:cNvPr id="211" name="image.pdf" descr="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858837"/>
                <a:ext cx="547688" cy="630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2" name="image.pdf" descr="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457575" y="0"/>
                <a:ext cx="385763" cy="630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3" name="image.pdf" descr="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89212" y="1587"/>
                <a:ext cx="263526" cy="630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4" name="image.pdf" descr="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023937" y="855662"/>
                <a:ext cx="446088" cy="630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5" name="Line"/>
              <p:cNvSpPr/>
              <p:nvPr/>
            </p:nvSpPr>
            <p:spPr>
              <a:xfrm flipV="1">
                <a:off x="450850" y="681037"/>
                <a:ext cx="158750" cy="2032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216" name="Line"/>
              <p:cNvSpPr/>
              <p:nvPr/>
            </p:nvSpPr>
            <p:spPr>
              <a:xfrm flipV="1">
                <a:off x="1333500" y="693737"/>
                <a:ext cx="158750" cy="2032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217" name="Line"/>
              <p:cNvSpPr/>
              <p:nvPr/>
            </p:nvSpPr>
            <p:spPr>
              <a:xfrm flipH="1">
                <a:off x="2444750" y="376237"/>
                <a:ext cx="127001" cy="2286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218" name="Line"/>
              <p:cNvSpPr/>
              <p:nvPr/>
            </p:nvSpPr>
            <p:spPr>
              <a:xfrm flipH="1">
                <a:off x="3314700" y="388937"/>
                <a:ext cx="127001" cy="2286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</p:grpSp>
      </p:grpSp>
      <p:sp>
        <p:nvSpPr>
          <p:cNvPr id="221" name="Tangent Function"/>
          <p:cNvSpPr txBox="1"/>
          <p:nvPr>
            <p:ph type="title" idx="4294967295"/>
          </p:nvPr>
        </p:nvSpPr>
        <p:spPr>
          <a:xfrm>
            <a:off x="1352550" y="6858000"/>
            <a:ext cx="1981200" cy="1143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Tangent Function</a:t>
            </a:r>
          </a:p>
        </p:txBody>
      </p:sp>
      <p:sp>
        <p:nvSpPr>
          <p:cNvPr id="222" name="Graph of the Tangent Function"/>
          <p:cNvSpPr txBox="1"/>
          <p:nvPr/>
        </p:nvSpPr>
        <p:spPr>
          <a:xfrm>
            <a:off x="731519" y="365125"/>
            <a:ext cx="758571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aseline="0" sz="2400">
                <a:solidFill>
                  <a:srgbClr val="A943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Graph of the Tangent Function</a:t>
            </a:r>
          </a:p>
        </p:txBody>
      </p:sp>
      <p:sp>
        <p:nvSpPr>
          <p:cNvPr id="223" name="2. Range: (–∞, +∞)"/>
          <p:cNvSpPr txBox="1"/>
          <p:nvPr/>
        </p:nvSpPr>
        <p:spPr>
          <a:xfrm>
            <a:off x="1036319" y="3906837"/>
            <a:ext cx="3509011" cy="446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Range: (–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, 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)</a:t>
            </a:r>
            <a:r>
              <a:t> </a:t>
            </a:r>
          </a:p>
        </p:txBody>
      </p:sp>
      <p:sp>
        <p:nvSpPr>
          <p:cNvPr id="224" name="3. Period: π"/>
          <p:cNvSpPr txBox="1"/>
          <p:nvPr/>
        </p:nvSpPr>
        <p:spPr>
          <a:xfrm>
            <a:off x="1036319" y="4344987"/>
            <a:ext cx="3534411" cy="446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Period: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1036319" y="4829174"/>
            <a:ext cx="3763011" cy="1074739"/>
            <a:chOff x="0" y="0"/>
            <a:chExt cx="3763009" cy="1074737"/>
          </a:xfrm>
        </p:grpSpPr>
        <p:sp>
          <p:nvSpPr>
            <p:cNvPr id="225" name="4. Vertical asymptotes:"/>
            <p:cNvSpPr txBox="1"/>
            <p:nvPr/>
          </p:nvSpPr>
          <p:spPr>
            <a:xfrm>
              <a:off x="0" y="0"/>
              <a:ext cx="376301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aseline="0"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4. Vertical asymptotes:</a:t>
              </a:r>
            </a:p>
          </p:txBody>
        </p:sp>
        <p:pic>
          <p:nvPicPr>
            <p:cNvPr id="226" name="image.pdf" descr="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0829" y="301625"/>
              <a:ext cx="2244726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0" name="Group"/>
          <p:cNvGrpSpPr/>
          <p:nvPr/>
        </p:nvGrpSpPr>
        <p:grpSpPr>
          <a:xfrm>
            <a:off x="1036319" y="2994024"/>
            <a:ext cx="3572511" cy="1055689"/>
            <a:chOff x="0" y="0"/>
            <a:chExt cx="3572509" cy="1055687"/>
          </a:xfrm>
        </p:grpSpPr>
        <p:sp>
          <p:nvSpPr>
            <p:cNvPr id="228" name="1. Domain : all real x"/>
            <p:cNvSpPr txBox="1"/>
            <p:nvPr/>
          </p:nvSpPr>
          <p:spPr>
            <a:xfrm>
              <a:off x="0" y="0"/>
              <a:ext cx="3572510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aseline="0"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1. Domain : all real </a:t>
              </a:r>
              <a:r>
                <a:rPr i="1"/>
                <a:t>x</a:t>
              </a:r>
              <a:r>
                <a:t>  </a:t>
              </a:r>
            </a:p>
          </p:txBody>
        </p:sp>
        <p:pic>
          <p:nvPicPr>
            <p:cNvPr id="229" name="image.pdf" descr="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2417" y="282575"/>
              <a:ext cx="2244726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" name="Group"/>
          <p:cNvGrpSpPr/>
          <p:nvPr/>
        </p:nvGrpSpPr>
        <p:grpSpPr>
          <a:xfrm>
            <a:off x="977900" y="2438400"/>
            <a:ext cx="3200400" cy="3848100"/>
            <a:chOff x="0" y="0"/>
            <a:chExt cx="3200400" cy="3848100"/>
          </a:xfrm>
        </p:grpSpPr>
        <p:sp>
          <p:nvSpPr>
            <p:cNvPr id="231" name="Properties of  y = tan x"/>
            <p:cNvSpPr txBox="1"/>
            <p:nvPr/>
          </p:nvSpPr>
          <p:spPr>
            <a:xfrm>
              <a:off x="58419" y="84137"/>
              <a:ext cx="3089912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aseline="0" sz="2400">
                  <a:solidFill>
                    <a:srgbClr val="00808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Properties of  </a:t>
              </a:r>
              <a:r>
                <a:rPr i="1"/>
                <a:t>y</a:t>
              </a:r>
              <a:r>
                <a:t> = tan </a:t>
              </a:r>
              <a:r>
                <a:rPr i="1"/>
                <a:t>x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32" name="Rectangle"/>
            <p:cNvSpPr/>
            <p:nvPr/>
          </p:nvSpPr>
          <p:spPr>
            <a:xfrm>
              <a:off x="0" y="0"/>
              <a:ext cx="3200400" cy="3848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aseline="0" sz="2000"/>
              </a:pPr>
            </a:p>
          </p:txBody>
        </p:sp>
      </p:grpSp>
      <p:grpSp>
        <p:nvGrpSpPr>
          <p:cNvPr id="238" name="Group"/>
          <p:cNvGrpSpPr/>
          <p:nvPr/>
        </p:nvGrpSpPr>
        <p:grpSpPr>
          <a:xfrm>
            <a:off x="5670549" y="2462212"/>
            <a:ext cx="2628902" cy="3529013"/>
            <a:chOff x="0" y="0"/>
            <a:chExt cx="2628900" cy="3529012"/>
          </a:xfrm>
        </p:grpSpPr>
        <p:sp>
          <p:nvSpPr>
            <p:cNvPr id="234" name="Line"/>
            <p:cNvSpPr/>
            <p:nvPr/>
          </p:nvSpPr>
          <p:spPr>
            <a:xfrm flipH="1">
              <a:off x="876300" y="1587"/>
              <a:ext cx="1" cy="3527426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 flipH="1">
              <a:off x="-1" y="0"/>
              <a:ext cx="2" cy="352742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 flipH="1">
              <a:off x="1746250" y="0"/>
              <a:ext cx="1" cy="352742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 flipH="1">
              <a:off x="2628900" y="0"/>
              <a:ext cx="1" cy="352742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grpSp>
        <p:nvGrpSpPr>
          <p:cNvPr id="254" name="Group"/>
          <p:cNvGrpSpPr/>
          <p:nvPr/>
        </p:nvGrpSpPr>
        <p:grpSpPr>
          <a:xfrm>
            <a:off x="5758951" y="2500312"/>
            <a:ext cx="2427854" cy="3422651"/>
            <a:chOff x="0" y="0"/>
            <a:chExt cx="2427852" cy="3422650"/>
          </a:xfrm>
        </p:grpSpPr>
        <p:grpSp>
          <p:nvGrpSpPr>
            <p:cNvPr id="243" name="Group"/>
            <p:cNvGrpSpPr/>
            <p:nvPr/>
          </p:nvGrpSpPr>
          <p:grpSpPr>
            <a:xfrm>
              <a:off x="-1" y="0"/>
              <a:ext cx="668904" cy="3422650"/>
              <a:chOff x="0" y="0"/>
              <a:chExt cx="668902" cy="3422650"/>
            </a:xfrm>
          </p:grpSpPr>
          <p:sp>
            <p:nvSpPr>
              <p:cNvPr id="239" name="Circle"/>
              <p:cNvSpPr/>
              <p:nvPr/>
            </p:nvSpPr>
            <p:spPr>
              <a:xfrm>
                <a:off x="311647" y="1700212"/>
                <a:ext cx="71439" cy="71439"/>
              </a:xfrm>
              <a:prstGeom prst="ellipse">
                <a:avLst/>
              </a:prstGeom>
              <a:solidFill>
                <a:schemeClr val="accent2"/>
              </a:solidFill>
              <a:ln w="38100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grpSp>
            <p:nvGrpSpPr>
              <p:cNvPr id="242" name="Group"/>
              <p:cNvGrpSpPr/>
              <p:nvPr/>
            </p:nvGrpSpPr>
            <p:grpSpPr>
              <a:xfrm>
                <a:off x="-1" y="0"/>
                <a:ext cx="668904" cy="3422650"/>
                <a:chOff x="0" y="0"/>
                <a:chExt cx="668902" cy="3422650"/>
              </a:xfrm>
            </p:grpSpPr>
            <p:sp>
              <p:nvSpPr>
                <p:cNvPr id="240" name="Line"/>
                <p:cNvSpPr/>
                <p:nvPr/>
              </p:nvSpPr>
              <p:spPr>
                <a:xfrm>
                  <a:off x="337047" y="0"/>
                  <a:ext cx="331856" cy="1746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9" h="21600" fill="norm" stroke="1" extrusionOk="0">
                      <a:moveTo>
                        <a:pt x="0" y="21600"/>
                      </a:moveTo>
                      <a:cubicBezTo>
                        <a:pt x="2535" y="20834"/>
                        <a:pt x="11966" y="19047"/>
                        <a:pt x="15414" y="17044"/>
                      </a:cubicBezTo>
                      <a:cubicBezTo>
                        <a:pt x="18862" y="15041"/>
                        <a:pt x="19775" y="12430"/>
                        <a:pt x="20687" y="9583"/>
                      </a:cubicBezTo>
                      <a:cubicBezTo>
                        <a:pt x="21600" y="6735"/>
                        <a:pt x="20992" y="2003"/>
                        <a:pt x="21093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2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  <p:sp>
              <p:nvSpPr>
                <p:cNvPr id="241" name="Line"/>
                <p:cNvSpPr/>
                <p:nvPr/>
              </p:nvSpPr>
              <p:spPr>
                <a:xfrm>
                  <a:off x="0" y="1731962"/>
                  <a:ext cx="329111" cy="16906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fill="norm" stroke="1" extrusionOk="0">
                      <a:moveTo>
                        <a:pt x="21123" y="0"/>
                      </a:moveTo>
                      <a:cubicBezTo>
                        <a:pt x="18576" y="791"/>
                        <a:pt x="9100" y="2637"/>
                        <a:pt x="5636" y="4705"/>
                      </a:cubicBezTo>
                      <a:cubicBezTo>
                        <a:pt x="2172" y="6774"/>
                        <a:pt x="1153" y="9593"/>
                        <a:pt x="338" y="12412"/>
                      </a:cubicBezTo>
                      <a:cubicBezTo>
                        <a:pt x="-477" y="15232"/>
                        <a:pt x="440" y="19694"/>
                        <a:pt x="44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</p:grpSp>
        </p:grpSp>
        <p:grpSp>
          <p:nvGrpSpPr>
            <p:cNvPr id="248" name="Group"/>
            <p:cNvGrpSpPr/>
            <p:nvPr/>
          </p:nvGrpSpPr>
          <p:grpSpPr>
            <a:xfrm>
              <a:off x="882649" y="0"/>
              <a:ext cx="668904" cy="3422650"/>
              <a:chOff x="0" y="0"/>
              <a:chExt cx="668902" cy="3422650"/>
            </a:xfrm>
          </p:grpSpPr>
          <p:sp>
            <p:nvSpPr>
              <p:cNvPr id="244" name="Circle"/>
              <p:cNvSpPr/>
              <p:nvPr/>
            </p:nvSpPr>
            <p:spPr>
              <a:xfrm>
                <a:off x="311647" y="1700212"/>
                <a:ext cx="71439" cy="71439"/>
              </a:xfrm>
              <a:prstGeom prst="ellipse">
                <a:avLst/>
              </a:prstGeom>
              <a:solidFill>
                <a:schemeClr val="accent2"/>
              </a:solidFill>
              <a:ln w="38100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grpSp>
            <p:nvGrpSpPr>
              <p:cNvPr id="247" name="Group"/>
              <p:cNvGrpSpPr/>
              <p:nvPr/>
            </p:nvGrpSpPr>
            <p:grpSpPr>
              <a:xfrm>
                <a:off x="-1" y="0"/>
                <a:ext cx="668904" cy="3422650"/>
                <a:chOff x="0" y="0"/>
                <a:chExt cx="668902" cy="3422650"/>
              </a:xfrm>
            </p:grpSpPr>
            <p:sp>
              <p:nvSpPr>
                <p:cNvPr id="245" name="Line"/>
                <p:cNvSpPr/>
                <p:nvPr/>
              </p:nvSpPr>
              <p:spPr>
                <a:xfrm>
                  <a:off x="337047" y="0"/>
                  <a:ext cx="331856" cy="1746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9" h="21600" fill="norm" stroke="1" extrusionOk="0">
                      <a:moveTo>
                        <a:pt x="0" y="21600"/>
                      </a:moveTo>
                      <a:cubicBezTo>
                        <a:pt x="2535" y="20834"/>
                        <a:pt x="11966" y="19047"/>
                        <a:pt x="15414" y="17044"/>
                      </a:cubicBezTo>
                      <a:cubicBezTo>
                        <a:pt x="18862" y="15041"/>
                        <a:pt x="19775" y="12430"/>
                        <a:pt x="20687" y="9583"/>
                      </a:cubicBezTo>
                      <a:cubicBezTo>
                        <a:pt x="21600" y="6735"/>
                        <a:pt x="20992" y="2003"/>
                        <a:pt x="21093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2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  <p:sp>
              <p:nvSpPr>
                <p:cNvPr id="246" name="Line"/>
                <p:cNvSpPr/>
                <p:nvPr/>
              </p:nvSpPr>
              <p:spPr>
                <a:xfrm>
                  <a:off x="0" y="1731962"/>
                  <a:ext cx="329111" cy="16906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fill="norm" stroke="1" extrusionOk="0">
                      <a:moveTo>
                        <a:pt x="21123" y="0"/>
                      </a:moveTo>
                      <a:cubicBezTo>
                        <a:pt x="18576" y="791"/>
                        <a:pt x="9100" y="2637"/>
                        <a:pt x="5636" y="4705"/>
                      </a:cubicBezTo>
                      <a:cubicBezTo>
                        <a:pt x="2172" y="6774"/>
                        <a:pt x="1153" y="9593"/>
                        <a:pt x="338" y="12412"/>
                      </a:cubicBezTo>
                      <a:cubicBezTo>
                        <a:pt x="-477" y="15232"/>
                        <a:pt x="440" y="19694"/>
                        <a:pt x="44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</p:grpSp>
        </p:grpSp>
        <p:grpSp>
          <p:nvGrpSpPr>
            <p:cNvPr id="253" name="Group"/>
            <p:cNvGrpSpPr/>
            <p:nvPr/>
          </p:nvGrpSpPr>
          <p:grpSpPr>
            <a:xfrm>
              <a:off x="1758949" y="0"/>
              <a:ext cx="668904" cy="3422650"/>
              <a:chOff x="0" y="0"/>
              <a:chExt cx="668902" cy="3422650"/>
            </a:xfrm>
          </p:grpSpPr>
          <p:sp>
            <p:nvSpPr>
              <p:cNvPr id="249" name="Circle"/>
              <p:cNvSpPr/>
              <p:nvPr/>
            </p:nvSpPr>
            <p:spPr>
              <a:xfrm>
                <a:off x="311647" y="1700212"/>
                <a:ext cx="71439" cy="71439"/>
              </a:xfrm>
              <a:prstGeom prst="ellipse">
                <a:avLst/>
              </a:prstGeom>
              <a:solidFill>
                <a:schemeClr val="accent2"/>
              </a:solidFill>
              <a:ln w="38100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grpSp>
            <p:nvGrpSpPr>
              <p:cNvPr id="252" name="Group"/>
              <p:cNvGrpSpPr/>
              <p:nvPr/>
            </p:nvGrpSpPr>
            <p:grpSpPr>
              <a:xfrm>
                <a:off x="-1" y="0"/>
                <a:ext cx="668904" cy="3422650"/>
                <a:chOff x="0" y="0"/>
                <a:chExt cx="668902" cy="3422650"/>
              </a:xfrm>
            </p:grpSpPr>
            <p:sp>
              <p:nvSpPr>
                <p:cNvPr id="250" name="Line"/>
                <p:cNvSpPr/>
                <p:nvPr/>
              </p:nvSpPr>
              <p:spPr>
                <a:xfrm>
                  <a:off x="337047" y="0"/>
                  <a:ext cx="331856" cy="1746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9" h="21600" fill="norm" stroke="1" extrusionOk="0">
                      <a:moveTo>
                        <a:pt x="0" y="21600"/>
                      </a:moveTo>
                      <a:cubicBezTo>
                        <a:pt x="2535" y="20834"/>
                        <a:pt x="11966" y="19047"/>
                        <a:pt x="15414" y="17044"/>
                      </a:cubicBezTo>
                      <a:cubicBezTo>
                        <a:pt x="18862" y="15041"/>
                        <a:pt x="19775" y="12430"/>
                        <a:pt x="20687" y="9583"/>
                      </a:cubicBezTo>
                      <a:cubicBezTo>
                        <a:pt x="21600" y="6735"/>
                        <a:pt x="20992" y="2003"/>
                        <a:pt x="21093" y="0"/>
                      </a:cubicBezTo>
                    </a:path>
                  </a:pathLst>
                </a:custGeom>
                <a:noFill/>
                <a:ln w="38100" cap="flat">
                  <a:solidFill>
                    <a:schemeClr val="accent2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  <p:sp>
              <p:nvSpPr>
                <p:cNvPr id="251" name="Line"/>
                <p:cNvSpPr/>
                <p:nvPr/>
              </p:nvSpPr>
              <p:spPr>
                <a:xfrm>
                  <a:off x="0" y="1731962"/>
                  <a:ext cx="329111" cy="16906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3" h="21600" fill="norm" stroke="1" extrusionOk="0">
                      <a:moveTo>
                        <a:pt x="21123" y="0"/>
                      </a:moveTo>
                      <a:cubicBezTo>
                        <a:pt x="18576" y="791"/>
                        <a:pt x="9100" y="2637"/>
                        <a:pt x="5636" y="4705"/>
                      </a:cubicBezTo>
                      <a:cubicBezTo>
                        <a:pt x="2172" y="6774"/>
                        <a:pt x="1153" y="9593"/>
                        <a:pt x="338" y="12412"/>
                      </a:cubicBezTo>
                      <a:cubicBezTo>
                        <a:pt x="-477" y="15232"/>
                        <a:pt x="440" y="19694"/>
                        <a:pt x="440" y="2160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</p:grpSp>
        </p:grpSp>
      </p:grpSp>
      <p:grpSp>
        <p:nvGrpSpPr>
          <p:cNvPr id="259" name="Group"/>
          <p:cNvGrpSpPr/>
          <p:nvPr/>
        </p:nvGrpSpPr>
        <p:grpSpPr>
          <a:xfrm>
            <a:off x="6370285" y="5978524"/>
            <a:ext cx="1179865" cy="421393"/>
            <a:chOff x="0" y="0"/>
            <a:chExt cx="1179864" cy="421391"/>
          </a:xfrm>
        </p:grpSpPr>
        <p:sp>
          <p:nvSpPr>
            <p:cNvPr id="255" name="Line"/>
            <p:cNvSpPr/>
            <p:nvPr/>
          </p:nvSpPr>
          <p:spPr>
            <a:xfrm>
              <a:off x="176564" y="22225"/>
              <a:ext cx="863601" cy="0"/>
            </a:xfrm>
            <a:prstGeom prst="line">
              <a:avLst/>
            </a:prstGeom>
            <a:noFill/>
            <a:ln w="12700" cap="flat">
              <a:solidFill>
                <a:srgbClr val="0099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grpSp>
          <p:nvGrpSpPr>
            <p:cNvPr id="258" name="Group"/>
            <p:cNvGrpSpPr/>
            <p:nvPr/>
          </p:nvGrpSpPr>
          <p:grpSpPr>
            <a:xfrm>
              <a:off x="0" y="-1"/>
              <a:ext cx="1179865" cy="421393"/>
              <a:chOff x="0" y="0"/>
              <a:chExt cx="1179864" cy="421391"/>
            </a:xfrm>
          </p:grpSpPr>
          <p:sp>
            <p:nvSpPr>
              <p:cNvPr id="256" name="period:"/>
              <p:cNvSpPr txBox="1"/>
              <p:nvPr/>
            </p:nvSpPr>
            <p:spPr>
              <a:xfrm>
                <a:off x="0" y="0"/>
                <a:ext cx="1043692" cy="4213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baseline="0" sz="2400">
                    <a:solidFill>
                      <a:srgbClr val="0099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period:</a:t>
                </a:r>
                <a:r>
                  <a:rPr>
                    <a:solidFill>
                      <a:srgbClr val="000000"/>
                    </a:solidFill>
                  </a:rPr>
                  <a:t> </a:t>
                </a:r>
              </a:p>
            </p:txBody>
          </p:sp>
          <p:pic>
            <p:nvPicPr>
              <p:cNvPr id="257" name="image.pdf" descr="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921102" y="147637"/>
                <a:ext cx="258763" cy="2619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62" name="Group"/>
          <p:cNvGrpSpPr/>
          <p:nvPr/>
        </p:nvGrpSpPr>
        <p:grpSpPr>
          <a:xfrm>
            <a:off x="731519" y="781050"/>
            <a:ext cx="7585711" cy="747713"/>
            <a:chOff x="0" y="0"/>
            <a:chExt cx="7585709" cy="747712"/>
          </a:xfrm>
        </p:grpSpPr>
        <p:sp>
          <p:nvSpPr>
            <p:cNvPr id="260" name="To graph y = tan x, use the identity                     ."/>
            <p:cNvSpPr txBox="1"/>
            <p:nvPr/>
          </p:nvSpPr>
          <p:spPr>
            <a:xfrm>
              <a:off x="0" y="131762"/>
              <a:ext cx="7585710" cy="421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aseline="0"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graph </a:t>
              </a:r>
              <a:r>
                <a:rPr i="1"/>
                <a:t>y</a:t>
              </a:r>
              <a:r>
                <a:t> = tan </a:t>
              </a:r>
              <a:r>
                <a:rPr i="1"/>
                <a:t>x</a:t>
              </a:r>
              <a:r>
                <a:t>, use the identity                     .</a:t>
              </a:r>
            </a:p>
          </p:txBody>
        </p:sp>
        <p:pic>
          <p:nvPicPr>
            <p:cNvPr id="261" name="image.pdf" descr="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23079" y="0"/>
              <a:ext cx="1544639" cy="747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3" name="At values of x for which cos x = 0, the tangent function is undefined and its graph has vertical asymptotes."/>
          <p:cNvSpPr txBox="1"/>
          <p:nvPr/>
        </p:nvSpPr>
        <p:spPr>
          <a:xfrm>
            <a:off x="731519" y="1384300"/>
            <a:ext cx="8149274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 values of </a:t>
            </a:r>
            <a:r>
              <a:rPr i="1"/>
              <a:t>x</a:t>
            </a:r>
            <a:r>
              <a:t> for which cos </a:t>
            </a:r>
            <a:r>
              <a:rPr i="1"/>
              <a:t>x</a:t>
            </a:r>
            <a:r>
              <a:t> = 0, the tangent function is undefined and its graph has vertical asymptotes.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4"/>
      <p:bldP build="whole" bldLvl="1" animBg="1" rev="0" advAuto="0" spid="223" grpId="7"/>
      <p:bldP build="whole" bldLvl="1" animBg="1" rev="0" advAuto="0" spid="263" grpId="2"/>
      <p:bldP build="whole" bldLvl="1" animBg="1" rev="0" advAuto="0" spid="254" grpId="6"/>
      <p:bldP build="whole" bldLvl="1" animBg="1" rev="0" advAuto="0" spid="224" grpId="8"/>
      <p:bldP build="whole" bldLvl="1" animBg="1" rev="0" advAuto="0" spid="220" grpId="5"/>
      <p:bldP build="whole" bldLvl="1" animBg="1" rev="0" advAuto="0" spid="259" grpId="9"/>
      <p:bldP build="whole" bldLvl="1" animBg="1" rev="0" advAuto="0" spid="238" grpId="11"/>
      <p:bldP build="whole" bldLvl="1" animBg="1" rev="0" advAuto="0" spid="227" grpId="10"/>
      <p:bldP build="whole" bldLvl="1" animBg="1" rev="0" advAuto="0" spid="262" grpId="1"/>
      <p:bldP build="whole" bldLvl="1" animBg="1" rev="0" advAuto="0" spid="233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Example: Tangent Function"/>
          <p:cNvSpPr txBox="1"/>
          <p:nvPr>
            <p:ph type="title" idx="4294967295"/>
          </p:nvPr>
        </p:nvSpPr>
        <p:spPr>
          <a:xfrm>
            <a:off x="-1600201" y="8534400"/>
            <a:ext cx="2381252" cy="1143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Example: Tangent Function</a:t>
            </a:r>
          </a:p>
        </p:txBody>
      </p:sp>
      <p:sp>
        <p:nvSpPr>
          <p:cNvPr id="266" name="2. Find consecutive vertical…"/>
          <p:cNvSpPr txBox="1"/>
          <p:nvPr/>
        </p:nvSpPr>
        <p:spPr>
          <a:xfrm>
            <a:off x="461645" y="2544762"/>
            <a:ext cx="4848860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>
                <a:solidFill>
                  <a:srgbClr val="008080"/>
                </a:solidFill>
              </a:rPr>
              <a:t> </a:t>
            </a:r>
            <a:r>
              <a:t>Find consecutive vertical</a:t>
            </a:r>
          </a:p>
          <a:p>
            <a: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asymptotes</a:t>
            </a:r>
            <a:r>
              <a:rPr>
                <a:solidFill>
                  <a:srgbClr val="008080"/>
                </a:solidFill>
              </a:rPr>
              <a:t> </a:t>
            </a:r>
            <a:r>
              <a:t>by solving for </a:t>
            </a:r>
            <a:r>
              <a:rPr i="1"/>
              <a:t>x</a:t>
            </a:r>
            <a:r>
              <a:t>:</a:t>
            </a:r>
          </a:p>
        </p:txBody>
      </p:sp>
      <p:sp>
        <p:nvSpPr>
          <p:cNvPr id="267" name="4. Sketch one branch and repeat."/>
          <p:cNvSpPr txBox="1"/>
          <p:nvPr/>
        </p:nvSpPr>
        <p:spPr>
          <a:xfrm>
            <a:off x="461644" y="5756275"/>
            <a:ext cx="4226561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Sketch one branch and repeat.</a:t>
            </a:r>
            <a:r>
              <a:t> </a:t>
            </a:r>
          </a:p>
        </p:txBody>
      </p:sp>
      <p:grpSp>
        <p:nvGrpSpPr>
          <p:cNvPr id="270" name="Group"/>
          <p:cNvGrpSpPr/>
          <p:nvPr/>
        </p:nvGrpSpPr>
        <p:grpSpPr>
          <a:xfrm>
            <a:off x="477519" y="271462"/>
            <a:ext cx="8061961" cy="1117601"/>
            <a:chOff x="0" y="0"/>
            <a:chExt cx="8061959" cy="1117600"/>
          </a:xfrm>
        </p:grpSpPr>
        <p:sp>
          <p:nvSpPr>
            <p:cNvPr id="268" name="Example: Find the period and asymptotes and sketch the graph                   of"/>
            <p:cNvSpPr txBox="1"/>
            <p:nvPr/>
          </p:nvSpPr>
          <p:spPr>
            <a:xfrm>
              <a:off x="0" y="0"/>
              <a:ext cx="8061960" cy="83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20000"/>
                </a:lnSpc>
                <a:defRPr b="1" baseline="0"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Example</a:t>
              </a:r>
              <a:r>
                <a:rPr b="0"/>
                <a:t>: Find the period and asymptotes and sketch the graph </a:t>
              </a:r>
              <a:br>
                <a:rPr b="0"/>
              </a:br>
              <a:r>
                <a:rPr b="0"/>
                <a:t>                 </a:t>
              </a:r>
              <a:r>
                <a:rPr b="0"/>
                <a:t>of</a:t>
              </a:r>
            </a:p>
          </p:txBody>
        </p:sp>
        <p:pic>
          <p:nvPicPr>
            <p:cNvPr id="269" name="image.pdf" descr="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30679" y="369887"/>
              <a:ext cx="1471614" cy="747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0" y="3219450"/>
            <a:ext cx="2073275" cy="747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33750" y="3784600"/>
            <a:ext cx="1784350" cy="74771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Vertical asymptotes:"/>
          <p:cNvSpPr txBox="1"/>
          <p:nvPr/>
        </p:nvSpPr>
        <p:spPr>
          <a:xfrm>
            <a:off x="744219" y="3911600"/>
            <a:ext cx="258421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Vertical asymptotes: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461644" y="4641850"/>
            <a:ext cx="3684906" cy="747713"/>
            <a:chOff x="0" y="0"/>
            <a:chExt cx="3684904" cy="747712"/>
          </a:xfrm>
        </p:grpSpPr>
        <p:pic>
          <p:nvPicPr>
            <p:cNvPr id="274" name="image.pdf" descr="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13379" y="0"/>
              <a:ext cx="771526" cy="747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3. Plot several points in"/>
            <p:cNvSpPr txBox="1"/>
            <p:nvPr/>
          </p:nvSpPr>
          <p:spPr>
            <a:xfrm>
              <a:off x="0" y="127000"/>
              <a:ext cx="3050342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aseline="0"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3. Plot several points in </a:t>
              </a:r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461644" y="1447799"/>
            <a:ext cx="3735706" cy="1039814"/>
            <a:chOff x="0" y="0"/>
            <a:chExt cx="3735705" cy="1039812"/>
          </a:xfrm>
        </p:grpSpPr>
        <p:grpSp>
          <p:nvGrpSpPr>
            <p:cNvPr id="279" name="Group"/>
            <p:cNvGrpSpPr/>
            <p:nvPr/>
          </p:nvGrpSpPr>
          <p:grpSpPr>
            <a:xfrm>
              <a:off x="-1" y="-1"/>
              <a:ext cx="3422910" cy="421393"/>
              <a:chOff x="0" y="0"/>
              <a:chExt cx="3422908" cy="421391"/>
            </a:xfrm>
          </p:grpSpPr>
          <p:pic>
            <p:nvPicPr>
              <p:cNvPr id="277" name="image.pdf" descr="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flipH="1" rot="10800000">
                <a:off x="2907029" y="133350"/>
                <a:ext cx="265114" cy="2651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8" name="1. Period of y = tan  x is    ."/>
              <p:cNvSpPr txBox="1"/>
              <p:nvPr/>
            </p:nvSpPr>
            <p:spPr>
              <a:xfrm>
                <a:off x="0" y="0"/>
                <a:ext cx="3422908" cy="4213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defRPr baseline="0"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1. Period of </a:t>
                </a:r>
                <a:r>
                  <a:rPr i="1"/>
                  <a:t>y</a:t>
                </a:r>
                <a:r>
                  <a:t> = tan</a:t>
                </a:r>
                <a:r>
                  <a:rPr sz="1000"/>
                  <a:t> </a:t>
                </a:r>
                <a:r>
                  <a:t> </a:t>
                </a:r>
                <a:r>
                  <a:rPr i="1"/>
                  <a:t>x </a:t>
                </a:r>
                <a:r>
                  <a:t>is    . </a:t>
                </a:r>
              </a:p>
            </p:txBody>
          </p:sp>
        </p:grpSp>
        <p:grpSp>
          <p:nvGrpSpPr>
            <p:cNvPr id="282" name="Group"/>
            <p:cNvGrpSpPr/>
            <p:nvPr/>
          </p:nvGrpSpPr>
          <p:grpSpPr>
            <a:xfrm>
              <a:off x="344804" y="292100"/>
              <a:ext cx="3390901" cy="747713"/>
              <a:chOff x="0" y="0"/>
              <a:chExt cx="3390900" cy="747712"/>
            </a:xfrm>
          </p:grpSpPr>
          <p:pic>
            <p:nvPicPr>
              <p:cNvPr id="280" name="image.pdf" descr="image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971800" y="0"/>
                <a:ext cx="314325" cy="7477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1" name="image.pdf" descr="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171450"/>
                <a:ext cx="3390900" cy="3841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04" name="Group"/>
          <p:cNvGrpSpPr/>
          <p:nvPr/>
        </p:nvGrpSpPr>
        <p:grpSpPr>
          <a:xfrm>
            <a:off x="4711700" y="4756150"/>
            <a:ext cx="4138613" cy="1449388"/>
            <a:chOff x="0" y="0"/>
            <a:chExt cx="4138612" cy="1449387"/>
          </a:xfrm>
        </p:grpSpPr>
        <p:sp>
          <p:nvSpPr>
            <p:cNvPr id="284" name="Line"/>
            <p:cNvSpPr/>
            <p:nvPr/>
          </p:nvSpPr>
          <p:spPr>
            <a:xfrm>
              <a:off x="0" y="57150"/>
              <a:ext cx="413861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0" y="727075"/>
              <a:ext cx="41386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0" y="1422400"/>
              <a:ext cx="413861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 flipH="1">
              <a:off x="-1" y="57150"/>
              <a:ext cx="2" cy="136525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 flipH="1">
              <a:off x="1638299" y="57150"/>
              <a:ext cx="1" cy="13652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4138612" y="57150"/>
              <a:ext cx="1" cy="136525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 flipH="1">
              <a:off x="2311399" y="57150"/>
              <a:ext cx="1" cy="13652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 flipH="1">
              <a:off x="2959099" y="57150"/>
              <a:ext cx="1" cy="13652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3594100" y="57150"/>
              <a:ext cx="0" cy="13652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grpSp>
          <p:nvGrpSpPr>
            <p:cNvPr id="303" name="Group"/>
            <p:cNvGrpSpPr/>
            <p:nvPr/>
          </p:nvGrpSpPr>
          <p:grpSpPr>
            <a:xfrm>
              <a:off x="96837" y="0"/>
              <a:ext cx="3987801" cy="1449388"/>
              <a:chOff x="0" y="0"/>
              <a:chExt cx="3987800" cy="1449387"/>
            </a:xfrm>
          </p:grpSpPr>
          <p:pic>
            <p:nvPicPr>
              <p:cNvPr id="293" name="image.pdf" descr="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01662" y="266700"/>
                <a:ext cx="241301" cy="2667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4" name="image.pdf" descr="image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698500"/>
                <a:ext cx="1471613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5" name="image.pdf" descr="image.pd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587500" y="0"/>
                <a:ext cx="530225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6" name="image.pdf" descr="image.pdf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649412" y="685800"/>
                <a:ext cx="482601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7" name="image.pdf" descr="image.pdf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443162" y="941387"/>
                <a:ext cx="241301" cy="3397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8" name="image.pdf" descr="image.pdf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2443162" y="217487"/>
                <a:ext cx="241301" cy="3397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9" name="image.pdf" descr="image.pdf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2952750" y="0"/>
                <a:ext cx="314325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0" name="image.pdf" descr="image.pdf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3027362" y="685800"/>
                <a:ext cx="265113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1" name="image.pdf" descr="image.pdf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3527425" y="0"/>
                <a:ext cx="460375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2" name="image.pdf" descr="image.pdf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3490912" y="685800"/>
                <a:ext cx="482601" cy="7508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27" name="Group"/>
          <p:cNvGrpSpPr/>
          <p:nvPr/>
        </p:nvGrpSpPr>
        <p:grpSpPr>
          <a:xfrm>
            <a:off x="5195887" y="688974"/>
            <a:ext cx="4029393" cy="3906839"/>
            <a:chOff x="0" y="0"/>
            <a:chExt cx="4029392" cy="3906837"/>
          </a:xfrm>
        </p:grpSpPr>
        <p:grpSp>
          <p:nvGrpSpPr>
            <p:cNvPr id="324" name="Group"/>
            <p:cNvGrpSpPr/>
            <p:nvPr/>
          </p:nvGrpSpPr>
          <p:grpSpPr>
            <a:xfrm>
              <a:off x="0" y="-1"/>
              <a:ext cx="4029393" cy="3906839"/>
              <a:chOff x="0" y="0"/>
              <a:chExt cx="4029392" cy="3906837"/>
            </a:xfrm>
          </p:grpSpPr>
          <p:sp>
            <p:nvSpPr>
              <p:cNvPr id="305" name="Line"/>
              <p:cNvSpPr/>
              <p:nvPr/>
            </p:nvSpPr>
            <p:spPr>
              <a:xfrm>
                <a:off x="3325812" y="2036762"/>
                <a:ext cx="1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06" name="Line"/>
              <p:cNvSpPr/>
              <p:nvPr/>
            </p:nvSpPr>
            <p:spPr>
              <a:xfrm>
                <a:off x="1144587" y="2036762"/>
                <a:ext cx="1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07" name="Line"/>
              <p:cNvSpPr/>
              <p:nvPr/>
            </p:nvSpPr>
            <p:spPr>
              <a:xfrm flipV="1">
                <a:off x="1584324" y="307975"/>
                <a:ext cx="1" cy="3598863"/>
              </a:xfrm>
              <a:prstGeom prst="line">
                <a:avLst/>
              </a:prstGeom>
              <a:noFill/>
              <a:ln w="57150" cap="flat">
                <a:solidFill>
                  <a:srgbClr val="694F0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08" name="Line"/>
              <p:cNvSpPr/>
              <p:nvPr/>
            </p:nvSpPr>
            <p:spPr>
              <a:xfrm>
                <a:off x="0" y="2189162"/>
                <a:ext cx="3778250" cy="1"/>
              </a:xfrm>
              <a:prstGeom prst="line">
                <a:avLst/>
              </a:prstGeom>
              <a:noFill/>
              <a:ln w="57150" cap="flat">
                <a:solidFill>
                  <a:srgbClr val="694F0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09" name="Line"/>
              <p:cNvSpPr/>
              <p:nvPr/>
            </p:nvSpPr>
            <p:spPr>
              <a:xfrm flipH="1">
                <a:off x="709612" y="2036762"/>
                <a:ext cx="1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0" name="y"/>
              <p:cNvSpPr txBox="1"/>
              <p:nvPr/>
            </p:nvSpPr>
            <p:spPr>
              <a:xfrm>
                <a:off x="1355407" y="0"/>
                <a:ext cx="441961" cy="4213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baseline="0" i="1" sz="1000">
                    <a:solidFill>
                      <a:srgbClr val="000099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 </a:t>
                </a:r>
                <a:r>
                  <a:rPr sz="2400"/>
                  <a:t>y</a:t>
                </a:r>
              </a:p>
            </p:txBody>
          </p:sp>
          <p:sp>
            <p:nvSpPr>
              <p:cNvPr id="311" name="Line"/>
              <p:cNvSpPr/>
              <p:nvPr/>
            </p:nvSpPr>
            <p:spPr>
              <a:xfrm flipH="1">
                <a:off x="269875" y="2036762"/>
                <a:ext cx="1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2" name="Line"/>
              <p:cNvSpPr/>
              <p:nvPr/>
            </p:nvSpPr>
            <p:spPr>
              <a:xfrm>
                <a:off x="2900362" y="2036762"/>
                <a:ext cx="1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3" name="Line"/>
              <p:cNvSpPr/>
              <p:nvPr/>
            </p:nvSpPr>
            <p:spPr>
              <a:xfrm>
                <a:off x="2460625" y="2036762"/>
                <a:ext cx="0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4" name="Line"/>
              <p:cNvSpPr/>
              <p:nvPr/>
            </p:nvSpPr>
            <p:spPr>
              <a:xfrm>
                <a:off x="2019300" y="2036762"/>
                <a:ext cx="0" cy="30480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5" name="Line"/>
              <p:cNvSpPr/>
              <p:nvPr/>
            </p:nvSpPr>
            <p:spPr>
              <a:xfrm>
                <a:off x="1416050" y="1460500"/>
                <a:ext cx="381000" cy="0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6" name="Line"/>
              <p:cNvSpPr/>
              <p:nvPr/>
            </p:nvSpPr>
            <p:spPr>
              <a:xfrm>
                <a:off x="1416050" y="1093787"/>
                <a:ext cx="381000" cy="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7" name="Line"/>
              <p:cNvSpPr/>
              <p:nvPr/>
            </p:nvSpPr>
            <p:spPr>
              <a:xfrm>
                <a:off x="1416050" y="3276600"/>
                <a:ext cx="381000" cy="0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8" name="Line"/>
              <p:cNvSpPr/>
              <p:nvPr/>
            </p:nvSpPr>
            <p:spPr>
              <a:xfrm>
                <a:off x="1416050" y="2908300"/>
                <a:ext cx="381000" cy="0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19" name="Line"/>
              <p:cNvSpPr/>
              <p:nvPr/>
            </p:nvSpPr>
            <p:spPr>
              <a:xfrm>
                <a:off x="1416050" y="2541587"/>
                <a:ext cx="381000" cy="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20" name="Line"/>
              <p:cNvSpPr/>
              <p:nvPr/>
            </p:nvSpPr>
            <p:spPr>
              <a:xfrm>
                <a:off x="1414462" y="3638550"/>
                <a:ext cx="381001" cy="0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21" name="Line"/>
              <p:cNvSpPr/>
              <p:nvPr/>
            </p:nvSpPr>
            <p:spPr>
              <a:xfrm>
                <a:off x="1414462" y="725487"/>
                <a:ext cx="381001" cy="1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22" name="Line"/>
              <p:cNvSpPr/>
              <p:nvPr/>
            </p:nvSpPr>
            <p:spPr>
              <a:xfrm>
                <a:off x="1416050" y="1828800"/>
                <a:ext cx="381000" cy="0"/>
              </a:xfrm>
              <a:prstGeom prst="line">
                <a:avLst/>
              </a:prstGeom>
              <a:noFill/>
              <a:ln w="38100" cap="flat">
                <a:solidFill>
                  <a:srgbClr val="694F0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323" name="x"/>
              <p:cNvSpPr txBox="1"/>
              <p:nvPr/>
            </p:nvSpPr>
            <p:spPr>
              <a:xfrm>
                <a:off x="3663632" y="1792287"/>
                <a:ext cx="365761" cy="421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baseline="0" i="1" sz="2400">
                    <a:solidFill>
                      <a:srgbClr val="000099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x</a:t>
                </a:r>
              </a:p>
            </p:txBody>
          </p:sp>
        </p:grpSp>
        <p:pic>
          <p:nvPicPr>
            <p:cNvPr id="325" name="image.pdf" descr="image.pdf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233737" y="1590675"/>
              <a:ext cx="198438" cy="47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image.pdf" descr="image.pdf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75" y="1552575"/>
              <a:ext cx="412750" cy="47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5" name="Group"/>
          <p:cNvGrpSpPr/>
          <p:nvPr/>
        </p:nvGrpSpPr>
        <p:grpSpPr>
          <a:xfrm>
            <a:off x="5257800" y="1128712"/>
            <a:ext cx="3638551" cy="3498851"/>
            <a:chOff x="0" y="0"/>
            <a:chExt cx="3638550" cy="3498850"/>
          </a:xfrm>
        </p:grpSpPr>
        <p:sp>
          <p:nvSpPr>
            <p:cNvPr id="328" name="Line"/>
            <p:cNvSpPr/>
            <p:nvPr/>
          </p:nvSpPr>
          <p:spPr>
            <a:xfrm>
              <a:off x="0" y="0"/>
              <a:ext cx="527050" cy="167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0" y="21600"/>
                  </a:moveTo>
                  <a:cubicBezTo>
                    <a:pt x="2033" y="21313"/>
                    <a:pt x="8704" y="21149"/>
                    <a:pt x="12071" y="19815"/>
                  </a:cubicBezTo>
                  <a:cubicBezTo>
                    <a:pt x="15438" y="18482"/>
                    <a:pt x="18551" y="16841"/>
                    <a:pt x="20075" y="13538"/>
                  </a:cubicBezTo>
                  <a:cubicBezTo>
                    <a:pt x="21600" y="10236"/>
                    <a:pt x="20901" y="2810"/>
                    <a:pt x="21092" y="0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aseline="0" sz="2000"/>
              </a:pPr>
            </a:p>
          </p:txBody>
        </p:sp>
        <p:grpSp>
          <p:nvGrpSpPr>
            <p:cNvPr id="331" name="Group"/>
            <p:cNvGrpSpPr/>
            <p:nvPr/>
          </p:nvGrpSpPr>
          <p:grpSpPr>
            <a:xfrm>
              <a:off x="2489199" y="1411287"/>
              <a:ext cx="1149352" cy="2081213"/>
              <a:chOff x="0" y="0"/>
              <a:chExt cx="1149350" cy="2081212"/>
            </a:xfrm>
          </p:grpSpPr>
          <p:sp>
            <p:nvSpPr>
              <p:cNvPr id="329" name="Line"/>
              <p:cNvSpPr/>
              <p:nvPr/>
            </p:nvSpPr>
            <p:spPr>
              <a:xfrm>
                <a:off x="781050" y="0"/>
                <a:ext cx="368300" cy="334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769" y="20883"/>
                      <a:pt x="6797" y="20781"/>
                      <a:pt x="10428" y="17198"/>
                    </a:cubicBezTo>
                    <a:cubicBezTo>
                      <a:pt x="14059" y="13615"/>
                      <a:pt x="19272" y="3583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sp>
            <p:nvSpPr>
              <p:cNvPr id="330" name="Line"/>
              <p:cNvSpPr/>
              <p:nvPr/>
            </p:nvSpPr>
            <p:spPr>
              <a:xfrm rot="10800000">
                <a:off x="0" y="330200"/>
                <a:ext cx="806451" cy="1751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5" h="21600" fill="norm" stroke="1" extrusionOk="0">
                    <a:moveTo>
                      <a:pt x="0" y="21600"/>
                    </a:moveTo>
                    <a:cubicBezTo>
                      <a:pt x="2512" y="21150"/>
                      <a:pt x="11888" y="20366"/>
                      <a:pt x="15321" y="18917"/>
                    </a:cubicBezTo>
                    <a:cubicBezTo>
                      <a:pt x="18753" y="17468"/>
                      <a:pt x="19591" y="16078"/>
                      <a:pt x="20595" y="12925"/>
                    </a:cubicBezTo>
                    <a:cubicBezTo>
                      <a:pt x="21600" y="9772"/>
                      <a:pt x="21140" y="2683"/>
                      <a:pt x="21265" y="0"/>
                    </a:cubicBezTo>
                  </a:path>
                </a:pathLst>
              </a:custGeom>
              <a:noFill/>
              <a:ln w="381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</p:grpSp>
        <p:grpSp>
          <p:nvGrpSpPr>
            <p:cNvPr id="334" name="Group"/>
            <p:cNvGrpSpPr/>
            <p:nvPr/>
          </p:nvGrpSpPr>
          <p:grpSpPr>
            <a:xfrm>
              <a:off x="723899" y="1587"/>
              <a:ext cx="1587502" cy="3497263"/>
              <a:chOff x="0" y="0"/>
              <a:chExt cx="1587500" cy="3497262"/>
            </a:xfrm>
          </p:grpSpPr>
          <p:sp>
            <p:nvSpPr>
              <p:cNvPr id="332" name="Line"/>
              <p:cNvSpPr/>
              <p:nvPr/>
            </p:nvSpPr>
            <p:spPr>
              <a:xfrm>
                <a:off x="781050" y="0"/>
                <a:ext cx="806450" cy="1751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5" h="21600" fill="norm" stroke="1" extrusionOk="0">
                    <a:moveTo>
                      <a:pt x="0" y="21600"/>
                    </a:moveTo>
                    <a:cubicBezTo>
                      <a:pt x="2512" y="21150"/>
                      <a:pt x="11888" y="20366"/>
                      <a:pt x="15321" y="18917"/>
                    </a:cubicBezTo>
                    <a:cubicBezTo>
                      <a:pt x="18753" y="17468"/>
                      <a:pt x="19591" y="16078"/>
                      <a:pt x="20595" y="12925"/>
                    </a:cubicBezTo>
                    <a:cubicBezTo>
                      <a:pt x="21600" y="9772"/>
                      <a:pt x="21140" y="2683"/>
                      <a:pt x="21265" y="0"/>
                    </a:cubicBezTo>
                  </a:path>
                </a:pathLst>
              </a:custGeom>
              <a:noFill/>
              <a:ln w="381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sp>
            <p:nvSpPr>
              <p:cNvPr id="333" name="Line"/>
              <p:cNvSpPr/>
              <p:nvPr/>
            </p:nvSpPr>
            <p:spPr>
              <a:xfrm rot="10800000">
                <a:off x="0" y="1746250"/>
                <a:ext cx="806451" cy="1751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5" h="21600" fill="norm" stroke="1" extrusionOk="0">
                    <a:moveTo>
                      <a:pt x="0" y="21600"/>
                    </a:moveTo>
                    <a:cubicBezTo>
                      <a:pt x="2512" y="21150"/>
                      <a:pt x="11888" y="20366"/>
                      <a:pt x="15321" y="18917"/>
                    </a:cubicBezTo>
                    <a:cubicBezTo>
                      <a:pt x="18753" y="17468"/>
                      <a:pt x="19591" y="16078"/>
                      <a:pt x="20595" y="12925"/>
                    </a:cubicBezTo>
                    <a:cubicBezTo>
                      <a:pt x="21600" y="9772"/>
                      <a:pt x="21140" y="2683"/>
                      <a:pt x="21265" y="0"/>
                    </a:cubicBezTo>
                  </a:path>
                </a:pathLst>
              </a:custGeom>
              <a:noFill/>
              <a:ln w="381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</p:grpSp>
      </p:grpSp>
      <p:grpSp>
        <p:nvGrpSpPr>
          <p:cNvPr id="342" name="Group"/>
          <p:cNvGrpSpPr/>
          <p:nvPr/>
        </p:nvGrpSpPr>
        <p:grpSpPr>
          <a:xfrm>
            <a:off x="5653087" y="666750"/>
            <a:ext cx="2425701" cy="3940175"/>
            <a:chOff x="0" y="0"/>
            <a:chExt cx="2425700" cy="3940175"/>
          </a:xfrm>
        </p:grpSpPr>
        <p:grpSp>
          <p:nvGrpSpPr>
            <p:cNvPr id="338" name="Group"/>
            <p:cNvGrpSpPr/>
            <p:nvPr/>
          </p:nvGrpSpPr>
          <p:grpSpPr>
            <a:xfrm>
              <a:off x="1770062" y="0"/>
              <a:ext cx="655638" cy="3940175"/>
              <a:chOff x="0" y="0"/>
              <a:chExt cx="655637" cy="3940175"/>
            </a:xfrm>
          </p:grpSpPr>
          <p:pic>
            <p:nvPicPr>
              <p:cNvPr id="336" name="image.pdf" descr="image.pdf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0" y="0"/>
                <a:ext cx="655638" cy="6318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7" name="Line"/>
              <p:cNvSpPr/>
              <p:nvPr/>
            </p:nvSpPr>
            <p:spPr>
              <a:xfrm flipH="1">
                <a:off x="228600" y="412750"/>
                <a:ext cx="1" cy="3527425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</p:grpSp>
        <p:grpSp>
          <p:nvGrpSpPr>
            <p:cNvPr id="341" name="Group"/>
            <p:cNvGrpSpPr/>
            <p:nvPr/>
          </p:nvGrpSpPr>
          <p:grpSpPr>
            <a:xfrm>
              <a:off x="0" y="0"/>
              <a:ext cx="819150" cy="3938588"/>
              <a:chOff x="0" y="0"/>
              <a:chExt cx="819150" cy="3938587"/>
            </a:xfrm>
          </p:grpSpPr>
          <p:sp>
            <p:nvSpPr>
              <p:cNvPr id="339" name="Line"/>
              <p:cNvSpPr/>
              <p:nvPr/>
            </p:nvSpPr>
            <p:spPr>
              <a:xfrm flipH="1">
                <a:off x="246062" y="411162"/>
                <a:ext cx="1" cy="3527426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aseline="0" sz="2000"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pic>
            <p:nvPicPr>
              <p:cNvPr id="340" name="image.pdf" descr="image.pdf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0" y="0"/>
                <a:ext cx="819150" cy="6318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56" name="Group"/>
          <p:cNvGrpSpPr/>
          <p:nvPr/>
        </p:nvGrpSpPr>
        <p:grpSpPr>
          <a:xfrm>
            <a:off x="5880100" y="2197099"/>
            <a:ext cx="2930525" cy="1466851"/>
            <a:chOff x="0" y="0"/>
            <a:chExt cx="2930525" cy="1466849"/>
          </a:xfrm>
        </p:grpSpPr>
        <p:grpSp>
          <p:nvGrpSpPr>
            <p:cNvPr id="352" name="Group"/>
            <p:cNvGrpSpPr/>
            <p:nvPr/>
          </p:nvGrpSpPr>
          <p:grpSpPr>
            <a:xfrm>
              <a:off x="0" y="0"/>
              <a:ext cx="1743075" cy="1352551"/>
              <a:chOff x="0" y="0"/>
              <a:chExt cx="1743075" cy="1352549"/>
            </a:xfrm>
          </p:grpSpPr>
          <p:sp>
            <p:nvSpPr>
              <p:cNvPr id="343" name="Circle"/>
              <p:cNvSpPr/>
              <p:nvPr/>
            </p:nvSpPr>
            <p:spPr>
              <a:xfrm>
                <a:off x="863600" y="644525"/>
                <a:ext cx="71438" cy="71438"/>
              </a:xfrm>
              <a:prstGeom prst="ellipse">
                <a:avLst/>
              </a:prstGeom>
              <a:solidFill>
                <a:srgbClr val="008080"/>
              </a:solidFill>
              <a:ln w="38100" cap="flat">
                <a:solidFill>
                  <a:srgbClr val="0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grpSp>
            <p:nvGrpSpPr>
              <p:cNvPr id="347" name="Group"/>
              <p:cNvGrpSpPr/>
              <p:nvPr/>
            </p:nvGrpSpPr>
            <p:grpSpPr>
              <a:xfrm>
                <a:off x="0" y="0"/>
                <a:ext cx="781050" cy="855663"/>
                <a:chOff x="0" y="0"/>
                <a:chExt cx="781050" cy="855662"/>
              </a:xfrm>
            </p:grpSpPr>
            <p:sp>
              <p:nvSpPr>
                <p:cNvPr id="344" name="Circle"/>
                <p:cNvSpPr/>
                <p:nvPr/>
              </p:nvSpPr>
              <p:spPr>
                <a:xfrm>
                  <a:off x="431800" y="784225"/>
                  <a:ext cx="71438" cy="71438"/>
                </a:xfrm>
                <a:prstGeom prst="ellipse">
                  <a:avLst/>
                </a:prstGeom>
                <a:solidFill>
                  <a:srgbClr val="008080"/>
                </a:solidFill>
                <a:ln w="38100" cap="flat">
                  <a:solidFill>
                    <a:srgbClr val="0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  <p:pic>
              <p:nvPicPr>
                <p:cNvPr id="345" name="image.pdf" descr="image.pdf"/>
                <p:cNvPicPr>
                  <a:picLocks noChangeAspect="1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781050" cy="6032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46" name="Line"/>
                <p:cNvSpPr/>
                <p:nvPr/>
              </p:nvSpPr>
              <p:spPr>
                <a:xfrm>
                  <a:off x="304799" y="584200"/>
                  <a:ext cx="139702" cy="190500"/>
                </a:xfrm>
                <a:prstGeom prst="line">
                  <a:avLst/>
                </a:prstGeom>
                <a:noFill/>
                <a:ln w="9525" cap="flat">
                  <a:solidFill>
                    <a:srgbClr val="0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</a:p>
              </p:txBody>
            </p:sp>
          </p:grpSp>
          <p:grpSp>
            <p:nvGrpSpPr>
              <p:cNvPr id="351" name="Group"/>
              <p:cNvGrpSpPr/>
              <p:nvPr/>
            </p:nvGrpSpPr>
            <p:grpSpPr>
              <a:xfrm>
                <a:off x="1068387" y="517524"/>
                <a:ext cx="674688" cy="835026"/>
                <a:chOff x="0" y="0"/>
                <a:chExt cx="674687" cy="835025"/>
              </a:xfrm>
            </p:grpSpPr>
            <p:sp>
              <p:nvSpPr>
                <p:cNvPr id="348" name="Circle"/>
                <p:cNvSpPr/>
                <p:nvPr/>
              </p:nvSpPr>
              <p:spPr>
                <a:xfrm>
                  <a:off x="227012" y="-1"/>
                  <a:ext cx="71439" cy="71439"/>
                </a:xfrm>
                <a:prstGeom prst="ellipse">
                  <a:avLst/>
                </a:prstGeom>
                <a:solidFill>
                  <a:srgbClr val="008080"/>
                </a:solidFill>
                <a:ln w="38100" cap="flat">
                  <a:solidFill>
                    <a:srgbClr val="00808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baseline="0" sz="2000"/>
                  </a:pPr>
                </a:p>
              </p:txBody>
            </p:sp>
            <p:pic>
              <p:nvPicPr>
                <p:cNvPr id="349" name="image.pdf" descr="image.pdf"/>
                <p:cNvPicPr>
                  <a:picLocks noChangeAspect="1"/>
                </p:cNvPicPr>
                <p:nvPr/>
              </p:nvPicPr>
              <p:blipFill>
                <a:blip r:embed="rId24">
                  <a:extLst/>
                </a:blip>
                <a:stretch>
                  <a:fillRect/>
                </a:stretch>
              </p:blipFill>
              <p:spPr>
                <a:xfrm>
                  <a:off x="0" y="231775"/>
                  <a:ext cx="674688" cy="6032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50" name="Line"/>
                <p:cNvSpPr/>
                <p:nvPr/>
              </p:nvSpPr>
              <p:spPr>
                <a:xfrm flipH="1" flipV="1">
                  <a:off x="303212" y="104774"/>
                  <a:ext cx="88901" cy="190502"/>
                </a:xfrm>
                <a:prstGeom prst="line">
                  <a:avLst/>
                </a:prstGeom>
                <a:noFill/>
                <a:ln w="9525" cap="flat">
                  <a:solidFill>
                    <a:srgbClr val="00808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baseline="0" sz="2000">
                      <a:latin typeface="Georgia"/>
                      <a:ea typeface="Georgia"/>
                      <a:cs typeface="Georgia"/>
                      <a:sym typeface="Georgia"/>
                    </a:defRPr>
                  </a:pPr>
                </a:p>
              </p:txBody>
            </p:sp>
          </p:grpSp>
        </p:grpSp>
        <p:grpSp>
          <p:nvGrpSpPr>
            <p:cNvPr id="355" name="Group"/>
            <p:cNvGrpSpPr/>
            <p:nvPr/>
          </p:nvGrpSpPr>
          <p:grpSpPr>
            <a:xfrm>
              <a:off x="2043112" y="784224"/>
              <a:ext cx="887413" cy="682626"/>
              <a:chOff x="0" y="0"/>
              <a:chExt cx="887412" cy="682625"/>
            </a:xfrm>
          </p:grpSpPr>
          <p:sp>
            <p:nvSpPr>
              <p:cNvPr id="353" name="Circle"/>
              <p:cNvSpPr/>
              <p:nvPr/>
            </p:nvSpPr>
            <p:spPr>
              <a:xfrm>
                <a:off x="153987" y="-1"/>
                <a:ext cx="71439" cy="71439"/>
              </a:xfrm>
              <a:prstGeom prst="ellipse">
                <a:avLst/>
              </a:prstGeom>
              <a:solidFill>
                <a:srgbClr val="008080"/>
              </a:solidFill>
              <a:ln w="38100" cap="flat">
                <a:solidFill>
                  <a:srgbClr val="0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aseline="0" sz="2000"/>
                </a:pPr>
              </a:p>
            </p:txBody>
          </p:sp>
          <p:pic>
            <p:nvPicPr>
              <p:cNvPr id="354" name="image.pdf" descr="image.pdf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0" y="79375"/>
                <a:ext cx="887413" cy="6032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  <p:bldP build="whole" bldLvl="1" animBg="1" rev="0" advAuto="0" spid="266" grpId="2"/>
      <p:bldP build="whole" bldLvl="1" animBg="1" rev="0" advAuto="0" spid="304" grpId="10"/>
      <p:bldP build="whole" bldLvl="1" animBg="1" rev="0" advAuto="0" spid="327" grpId="6"/>
      <p:bldP build="whole" bldLvl="1" animBg="1" rev="0" advAuto="0" spid="335" grpId="12"/>
      <p:bldP build="whole" bldLvl="1" animBg="1" rev="0" advAuto="0" spid="342" grpId="7"/>
      <p:bldP build="whole" bldLvl="1" animBg="1" rev="0" advAuto="0" spid="273" grpId="4"/>
      <p:bldP build="whole" bldLvl="1" animBg="1" rev="0" advAuto="0" spid="271" grpId="3"/>
      <p:bldP build="whole" bldLvl="1" animBg="1" rev="0" advAuto="0" spid="356" grpId="11"/>
      <p:bldP build="whole" bldLvl="1" animBg="1" rev="0" advAuto="0" spid="272" grpId="5"/>
      <p:bldP build="whole" bldLvl="1" animBg="1" rev="0" advAuto="0" spid="267" grpId="9"/>
      <p:bldP build="whole" bldLvl="1" animBg="1" rev="0" advAuto="0" spid="276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Basic Sine and Cosine Curves"/>
          <p:cNvSpPr txBox="1"/>
          <p:nvPr/>
        </p:nvSpPr>
        <p:spPr>
          <a:xfrm>
            <a:off x="1166981" y="2895600"/>
            <a:ext cx="6965613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aseline="0" sz="4000">
                <a:solidFill>
                  <a:srgbClr val="0073BC"/>
                </a:solidFill>
              </a:defRPr>
            </a:lvl1pPr>
          </a:lstStyle>
          <a:p>
            <a:pPr/>
            <a:r>
              <a:t>Basic Sine and Cosine Curves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" name="Basic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Sine and Cosine Curves</a:t>
            </a:r>
          </a:p>
        </p:txBody>
      </p:sp>
      <p:sp>
        <p:nvSpPr>
          <p:cNvPr id="80" name="The graph of the sine function is a sine curve.  I drew this curve using the table on your unit circle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graph of the sine function is a </a:t>
            </a:r>
            <a:r>
              <a:rPr b="1"/>
              <a:t>sine curve.  </a:t>
            </a:r>
            <a:r>
              <a:t>I drew this curve using the table on your unit circle.</a:t>
            </a:r>
            <a:endParaRPr b="1"/>
          </a:p>
          <a:p>
            <a:pPr>
              <a:tabLst>
                <a:tab pos="457200" algn="l"/>
                <a:tab pos="1371600" algn="l"/>
                <a:tab pos="1536700" algn="l"/>
              </a:tabLst>
              <a:defRPr sz="9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In Figure 4.43, the </a:t>
            </a:r>
            <a:r>
              <a:rPr>
                <a:solidFill>
                  <a:srgbClr val="FF0000"/>
                </a:solidFill>
              </a:rPr>
              <a:t>black portion of the graph represents one period of the function and is called </a:t>
            </a:r>
            <a:r>
              <a:rPr b="1">
                <a:solidFill>
                  <a:srgbClr val="FF0000"/>
                </a:solidFill>
              </a:rPr>
              <a:t>one cycle </a:t>
            </a:r>
            <a:r>
              <a:rPr>
                <a:solidFill>
                  <a:srgbClr val="FF0000"/>
                </a:solidFill>
              </a:rPr>
              <a:t>of the sine curve.</a:t>
            </a:r>
            <a:endParaRPr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endParaRPr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endParaRPr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endParaRPr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endParaRPr>
              <a:solidFill>
                <a:srgbClr val="FF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  <a:defRPr sz="9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The gray portion of the graph indicates that the basic sine wave repeats indefinitely to the right and left.</a:t>
            </a:r>
          </a:p>
        </p:txBody>
      </p:sp>
      <p:pic>
        <p:nvPicPr>
          <p:cNvPr id="8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9275" y="3910012"/>
            <a:ext cx="5164138" cy="147161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Figure 4.43"/>
          <p:cNvSpPr txBox="1"/>
          <p:nvPr/>
        </p:nvSpPr>
        <p:spPr>
          <a:xfrm>
            <a:off x="3798569" y="5457825"/>
            <a:ext cx="112776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4.43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" name="Basic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Sine and Cosine Curves</a:t>
            </a:r>
          </a:p>
        </p:txBody>
      </p:sp>
      <p:sp>
        <p:nvSpPr>
          <p:cNvPr id="86" name="The graph of the cosine function is shown in Figure 4.44.  This was also drawn using points from the table on your unit circle handout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tabLst>
                <a:tab pos="457200" algn="l"/>
                <a:tab pos="1371600" algn="l"/>
                <a:tab pos="1536700" algn="l"/>
              </a:tabLst>
            </a:lvl1pPr>
          </a:lstStyle>
          <a:p>
            <a:pPr/>
            <a:r>
              <a:t>The graph of the cosine function is shown in Figure 4.44.  This was also drawn using points from the table on your unit circle handout.</a:t>
            </a:r>
          </a:p>
        </p:txBody>
      </p:sp>
      <p:pic>
        <p:nvPicPr>
          <p:cNvPr id="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505200"/>
            <a:ext cx="6143625" cy="172878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Figure 4.44"/>
          <p:cNvSpPr txBox="1"/>
          <p:nvPr/>
        </p:nvSpPr>
        <p:spPr>
          <a:xfrm>
            <a:off x="3965257" y="4283075"/>
            <a:ext cx="10515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1" name="Basic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Sine and Cosine Curves</a:t>
            </a:r>
          </a:p>
        </p:txBody>
      </p:sp>
      <p:sp>
        <p:nvSpPr>
          <p:cNvPr id="92" name="The domain of the sine and cosine functions is the set of all real numbers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domain of the sine and cosine functions is the set of all real numbers.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range of each function is the interval</a:t>
            </a:r>
            <a:br/>
            <a:br/>
            <a:r>
              <a:t>   [–1, 1]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and </a:t>
            </a:r>
            <a:r>
              <a:rPr>
                <a:solidFill>
                  <a:srgbClr val="FF0000"/>
                </a:solidFill>
              </a:rPr>
              <a:t>each function has a period 2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 </a:t>
            </a:r>
            <a:r>
              <a:rPr>
                <a:solidFill>
                  <a:srgbClr val="FF0000"/>
                </a:solidFill>
              </a:rPr>
              <a:t>which is the horizontal length of one cycle of each graph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5" name="Basic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Sine and Cosine Curves</a:t>
            </a:r>
          </a:p>
        </p:txBody>
      </p:sp>
      <p:sp>
        <p:nvSpPr>
          <p:cNvPr id="96" name="Do you see how this information is consistent with the basic graphs shown in Figures 4.43 and 4.44?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tabLst>
                <a:tab pos="457200" algn="l"/>
                <a:tab pos="1371600" algn="l"/>
                <a:tab pos="1536700" algn="l"/>
              </a:tabLst>
            </a:lvl1pPr>
          </a:lstStyle>
          <a:p>
            <a:pPr/>
            <a:r>
              <a:t>Do you see how this information is consistent with the basic graphs shown in Figures 4.43 and 4.44?</a:t>
            </a:r>
          </a:p>
        </p:txBody>
      </p:sp>
      <p:pic>
        <p:nvPicPr>
          <p:cNvPr id="9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787" y="2314575"/>
            <a:ext cx="6188076" cy="1763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75" y="4556125"/>
            <a:ext cx="6143625" cy="172878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igure 4.44"/>
          <p:cNvSpPr txBox="1"/>
          <p:nvPr/>
        </p:nvSpPr>
        <p:spPr>
          <a:xfrm>
            <a:off x="3222307" y="6400800"/>
            <a:ext cx="10515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4.44</a:t>
            </a:r>
          </a:p>
        </p:txBody>
      </p:sp>
      <p:sp>
        <p:nvSpPr>
          <p:cNvPr id="100" name="Figure 4.43"/>
          <p:cNvSpPr txBox="1"/>
          <p:nvPr/>
        </p:nvSpPr>
        <p:spPr>
          <a:xfrm>
            <a:off x="3198494" y="4195762"/>
            <a:ext cx="112776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4.43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Basic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Sine and Cosine Curves</a:t>
            </a:r>
          </a:p>
        </p:txBody>
      </p:sp>
      <p:sp>
        <p:nvSpPr>
          <p:cNvPr id="104" name="To sketch the graphs of the basic sine and cosine functions by hand, it helps to note five key points in one period of each graph: the intercepts, the maximum points, and the minimum points.   We will call this the Five Point Method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To sketch the graphs of the basic sine and cosine functions by hand, it helps to note five </a:t>
            </a:r>
            <a:r>
              <a:rPr i="1"/>
              <a:t>key points </a:t>
            </a:r>
            <a:r>
              <a:t>in one period of each graph</a:t>
            </a:r>
            <a:r>
              <a:rPr>
                <a:solidFill>
                  <a:srgbClr val="000000"/>
                </a:solidFill>
              </a:rPr>
              <a:t>: the </a:t>
            </a:r>
            <a:r>
              <a:rPr i="1">
                <a:solidFill>
                  <a:srgbClr val="000000"/>
                </a:solidFill>
              </a:rPr>
              <a:t>intercepts</a:t>
            </a:r>
            <a:r>
              <a:rPr>
                <a:solidFill>
                  <a:srgbClr val="000000"/>
                </a:solidFill>
              </a:rPr>
              <a:t>, the </a:t>
            </a:r>
            <a:r>
              <a:rPr i="1">
                <a:solidFill>
                  <a:srgbClr val="000000"/>
                </a:solidFill>
              </a:rPr>
              <a:t>maximum points</a:t>
            </a:r>
            <a:r>
              <a:rPr>
                <a:solidFill>
                  <a:srgbClr val="000000"/>
                </a:solidFill>
              </a:rPr>
              <a:t>, and the </a:t>
            </a:r>
            <a:r>
              <a:rPr i="1">
                <a:solidFill>
                  <a:srgbClr val="000000"/>
                </a:solidFill>
              </a:rPr>
              <a:t>minimum points</a:t>
            </a:r>
            <a:r>
              <a:rPr>
                <a:solidFill>
                  <a:srgbClr val="000000"/>
                </a:solidFill>
              </a:rPr>
              <a:t>.   We will call this the Five Point Method.</a:t>
            </a:r>
            <a:endParaRPr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 table below lists the five key points on the graphs of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sz="8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i="1"/>
            </a:pPr>
            <a:r>
              <a:t>           y </a:t>
            </a:r>
            <a:r>
              <a:rPr i="0"/>
              <a:t>= sin </a:t>
            </a:r>
            <a:r>
              <a:t>x 	          </a:t>
            </a:r>
            <a:r>
              <a:rPr i="0"/>
              <a:t>and</a:t>
            </a:r>
            <a:r>
              <a:t> 		y </a:t>
            </a:r>
            <a:r>
              <a:rPr i="0"/>
              <a:t>= cos </a:t>
            </a:r>
            <a:r>
              <a:t>x</a:t>
            </a:r>
            <a:r>
              <a:rPr i="0"/>
              <a:t>.</a:t>
            </a:r>
          </a:p>
        </p:txBody>
      </p:sp>
      <p:pic>
        <p:nvPicPr>
          <p:cNvPr id="105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4691062"/>
            <a:ext cx="3986213" cy="181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Basic Sine and Cosine Curv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Sine and Cosine Curves</a:t>
            </a:r>
          </a:p>
        </p:txBody>
      </p:sp>
      <p:sp>
        <p:nvSpPr>
          <p:cNvPr id="109" name="Note in Figures 4.43 and 4.44 that the sine curve is symmetric with respect to the origin, whereas the cosine curve is symmetric with respect to the y-axis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Note in Figures 4.43 and 4.44 that </a:t>
            </a:r>
            <a:r>
              <a:rPr>
                <a:solidFill>
                  <a:srgbClr val="FF0000"/>
                </a:solidFill>
              </a:rPr>
              <a:t>the sine curve is symmetric with respect to the </a:t>
            </a:r>
            <a:r>
              <a:rPr i="1">
                <a:solidFill>
                  <a:srgbClr val="FF0000"/>
                </a:solidFill>
              </a:rPr>
              <a:t>origin</a:t>
            </a:r>
            <a:r>
              <a:rPr>
                <a:solidFill>
                  <a:srgbClr val="FF0000"/>
                </a:solidFill>
              </a:rPr>
              <a:t>, whereas the cosine curve is symmetric with respect to the </a:t>
            </a:r>
            <a:r>
              <a:rPr i="1">
                <a:solidFill>
                  <a:srgbClr val="FF0000"/>
                </a:solidFill>
              </a:rPr>
              <a:t>y</a:t>
            </a:r>
            <a:r>
              <a:rPr>
                <a:solidFill>
                  <a:srgbClr val="FF0000"/>
                </a:solidFill>
              </a:rPr>
              <a:t>-</a:t>
            </a:r>
            <a:r>
              <a:rPr i="1">
                <a:solidFill>
                  <a:srgbClr val="FF0000"/>
                </a:solidFill>
              </a:rPr>
              <a:t>axis</a:t>
            </a:r>
            <a:r>
              <a:t>.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These properties of symmetry follow from the fact that the </a:t>
            </a:r>
            <a:r>
              <a:rPr>
                <a:solidFill>
                  <a:srgbClr val="FF0000"/>
                </a:solidFill>
              </a:rPr>
              <a:t>sine function is odd whereas the cosine function is even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cKBAlgP8">
  <a:themeElements>
    <a:clrScheme name="McKBAlgP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cKBAlgP8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KBAlgP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cKBAlgP8">
  <a:themeElements>
    <a:clrScheme name="McKBAlgP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cKBAlgP8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KBAlgP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