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"/>
          <p:cNvSpPr txBox="1"/>
          <p:nvPr>
            <p:ph type="sldNum" sz="quarter" idx="2"/>
          </p:nvPr>
        </p:nvSpPr>
        <p:spPr>
          <a:xfrm>
            <a:off x="6553200" y="6245225"/>
            <a:ext cx="273656" cy="39409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-25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150"/>
            <a:ext cx="1328738" cy="98583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8496300" y="63881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spcBef>
                <a:spcPts val="1000"/>
              </a:spcBef>
              <a:defRPr baseline="0"/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Rounded Rectangle"/>
          <p:cNvSpPr/>
          <p:nvPr/>
        </p:nvSpPr>
        <p:spPr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3BC"/>
              </a:gs>
              <a:gs pos="100000">
                <a:srgbClr val="0073BC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5" name="Rectangle"/>
          <p:cNvSpPr/>
          <p:nvPr/>
        </p:nvSpPr>
        <p:spPr>
          <a:xfrm>
            <a:off x="-1" y="1066800"/>
            <a:ext cx="9144002" cy="457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6" name="Rectangle"/>
          <p:cNvSpPr/>
          <p:nvPr/>
        </p:nvSpPr>
        <p:spPr>
          <a:xfrm>
            <a:off x="8915400" y="152400"/>
            <a:ext cx="228600" cy="1219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02128" marR="0" indent="-2449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645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"/>
          <p:cNvSpPr/>
          <p:nvPr/>
        </p:nvSpPr>
        <p:spPr>
          <a:xfrm>
            <a:off x="381000" y="24384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0073B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32" name="Rounded Rectangle"/>
          <p:cNvSpPr/>
          <p:nvPr/>
        </p:nvSpPr>
        <p:spPr>
          <a:xfrm>
            <a:off x="2209800" y="2514600"/>
            <a:ext cx="67056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33" name="Rounded Rectangle"/>
          <p:cNvSpPr/>
          <p:nvPr/>
        </p:nvSpPr>
        <p:spPr>
          <a:xfrm>
            <a:off x="457200" y="2628900"/>
            <a:ext cx="13716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aseline="0"/>
            </a:pPr>
          </a:p>
        </p:txBody>
      </p:sp>
      <p:sp>
        <p:nvSpPr>
          <p:cNvPr id="34" name="Copyright © Cengage Learning. All rights reserved."/>
          <p:cNvSpPr txBox="1"/>
          <p:nvPr/>
        </p:nvSpPr>
        <p:spPr>
          <a:xfrm>
            <a:off x="2179320" y="6248400"/>
            <a:ext cx="539496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baseline="0" sz="1400"/>
            </a:pPr>
            <a:r>
              <a:t>Copyright © Cengage Learning. All rights reserved.</a:t>
            </a:r>
            <a:r>
              <a:rPr sz="1800"/>
              <a:t> </a:t>
            </a:r>
          </a:p>
        </p:txBody>
      </p:sp>
      <p:sp>
        <p:nvSpPr>
          <p:cNvPr id="35" name="65"/>
          <p:cNvSpPr txBox="1"/>
          <p:nvPr/>
        </p:nvSpPr>
        <p:spPr>
          <a:xfrm>
            <a:off x="585469" y="2667000"/>
            <a:ext cx="1045212" cy="85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baseline="0" sz="5400">
                <a:solidFill>
                  <a:srgbClr val="0073BC"/>
                </a:solidFill>
              </a:defRPr>
            </a:lvl1pPr>
          </a:lstStyle>
          <a:p>
            <a:pPr/>
            <a:r>
              <a:t>65</a:t>
            </a:r>
          </a:p>
        </p:txBody>
      </p:sp>
      <p:sp>
        <p:nvSpPr>
          <p:cNvPr id="36" name="Other Trigonometric Functions"/>
          <p:cNvSpPr txBox="1"/>
          <p:nvPr/>
        </p:nvSpPr>
        <p:spPr>
          <a:xfrm>
            <a:off x="2407920" y="2514600"/>
            <a:ext cx="6233160" cy="121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baseline="0" sz="4000">
                <a:solidFill>
                  <a:srgbClr val="0073BC"/>
                </a:solidFill>
              </a:defRPr>
            </a:lvl1pPr>
          </a:lstStyle>
          <a:p>
            <a:pPr/>
            <a:r>
              <a:t>Other Trigonometric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" name="Example 4 – Solution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Example 4 – </a:t>
            </a:r>
            <a:r>
              <a:rPr i="1"/>
              <a:t>Solution</a:t>
            </a:r>
          </a:p>
        </p:txBody>
      </p:sp>
      <p:sp>
        <p:nvSpPr>
          <p:cNvPr id="82" name="The graph of this sine function is represented by the gray curve in Figure 4.62.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457200" algn="l"/>
                <a:tab pos="1371600" algn="l"/>
                <a:tab pos="1536700" algn="l"/>
              </a:tabLst>
            </a:lvl1pPr>
          </a:lstStyle>
          <a:p>
            <a:pPr/>
            <a:r>
              <a:t>The graph of this sine function is represented by the gray curve in Figure 4.62. </a:t>
            </a:r>
          </a:p>
        </p:txBody>
      </p:sp>
      <p:sp>
        <p:nvSpPr>
          <p:cNvPr id="83" name="cont’d"/>
          <p:cNvSpPr txBox="1"/>
          <p:nvPr/>
        </p:nvSpPr>
        <p:spPr>
          <a:xfrm>
            <a:off x="8195944" y="762000"/>
            <a:ext cx="71415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/>
            <a:r>
              <a:t>cont’d</a:t>
            </a:r>
          </a:p>
        </p:txBody>
      </p:sp>
      <p:pic>
        <p:nvPicPr>
          <p:cNvPr id="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1637" y="2514600"/>
            <a:ext cx="3382963" cy="339725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Figure 4.62"/>
          <p:cNvSpPr txBox="1"/>
          <p:nvPr/>
        </p:nvSpPr>
        <p:spPr>
          <a:xfrm>
            <a:off x="4160520" y="6019800"/>
            <a:ext cx="90878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baseline="0" sz="1200"/>
            </a:lvl1pPr>
          </a:lstStyle>
          <a:p>
            <a:pPr/>
            <a:r>
              <a:t>Figure 4.62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8496300" y="6388100"/>
            <a:ext cx="34144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8" name="Graph of the Cotangent Function"/>
          <p:cNvSpPr txBox="1"/>
          <p:nvPr/>
        </p:nvSpPr>
        <p:spPr>
          <a:xfrm>
            <a:off x="898222" y="3198812"/>
            <a:ext cx="7503131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aseline="0" sz="4000">
                <a:solidFill>
                  <a:srgbClr val="0073BC"/>
                </a:solidFill>
              </a:defRPr>
            </a:lvl1pPr>
          </a:lstStyle>
          <a:p>
            <a:pPr/>
            <a:r>
              <a:t>Graph of the Cotangent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1" name="Graph of the Cotangent Function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Cotangent Function</a:t>
            </a:r>
          </a:p>
        </p:txBody>
      </p:sp>
      <p:sp>
        <p:nvSpPr>
          <p:cNvPr id="92" name="The graph of the parent cotangent function is similar to the graph of the parent tangent function.   It also has a period of π.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The graph of the parent cotangent function is similar to the graph of the parent tangent function. </a:t>
            </a:r>
            <a:br/>
            <a:br/>
            <a:r>
              <a:t>It also has a period of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. </a:t>
            </a:r>
          </a:p>
        </p:txBody>
      </p:sp>
      <p:pic>
        <p:nvPicPr>
          <p:cNvPr id="93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0" y="3352800"/>
            <a:ext cx="2366963" cy="703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6" name="Graph of the Cotangent Function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Cotangent Function</a:t>
            </a:r>
          </a:p>
        </p:txBody>
      </p:sp>
      <p:sp>
        <p:nvSpPr>
          <p:cNvPr id="97" name="However, from the identity you can see that the cotangent function has vertical asymptotes when sin x is zero. The basic characteristics of the parent cotangent function are summarized below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However, from the identity you can see that </a:t>
            </a:r>
            <a:r>
              <a:rPr>
                <a:solidFill>
                  <a:srgbClr val="FF0000"/>
                </a:solidFill>
              </a:rPr>
              <a:t>the cotangent function has vertical asymptotes when sin </a:t>
            </a:r>
            <a:r>
              <a:rPr i="1">
                <a:solidFill>
                  <a:srgbClr val="FF0000"/>
                </a:solidFill>
              </a:rPr>
              <a:t>x</a:t>
            </a:r>
            <a:r>
              <a:rPr>
                <a:solidFill>
                  <a:srgbClr val="FF0000"/>
                </a:solidFill>
              </a:rPr>
              <a:t> is zero</a:t>
            </a:r>
            <a:r>
              <a:t>. The basic characteristics of the parent cotangent function are summarized below</a:t>
            </a:r>
          </a:p>
        </p:txBody>
      </p:sp>
      <p:pic>
        <p:nvPicPr>
          <p:cNvPr id="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3349625"/>
            <a:ext cx="6718300" cy="3127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" name="Example 3 – Library of Parent Functions: f (x) = cot x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2700"/>
            </a:pPr>
            <a:r>
              <a:t>Example 3 – </a:t>
            </a:r>
            <a:r>
              <a:rPr i="1"/>
              <a:t>Library of Parent Functions: f</a:t>
            </a:r>
            <a:r>
              <a:rPr i="1" sz="400"/>
              <a:t> </a:t>
            </a:r>
            <a:r>
              <a:t>(</a:t>
            </a:r>
            <a:r>
              <a:rPr i="1"/>
              <a:t>x</a:t>
            </a:r>
            <a:r>
              <a:t>)</a:t>
            </a:r>
            <a:r>
              <a:rPr i="1"/>
              <a:t> </a:t>
            </a:r>
            <a:r>
              <a:t>= </a:t>
            </a:r>
            <a:r>
              <a:rPr i="1"/>
              <a:t>cot x</a:t>
            </a:r>
          </a:p>
        </p:txBody>
      </p:sp>
      <p:sp>
        <p:nvSpPr>
          <p:cNvPr id="102" name="Sketch the graph of                by hand.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Sketch the graph of                by hand.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br/>
            <a:r>
              <a:rPr>
                <a:solidFill>
                  <a:srgbClr val="0073BC"/>
                </a:solidFill>
              </a:rPr>
              <a:t>Solution:</a:t>
            </a:r>
            <a:br>
              <a:rPr>
                <a:solidFill>
                  <a:srgbClr val="0073BC"/>
                </a:solidFill>
              </a:rPr>
            </a:br>
          </a:p>
        </p:txBody>
      </p:sp>
      <p:pic>
        <p:nvPicPr>
          <p:cNvPr id="103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6600" y="1371600"/>
            <a:ext cx="1252538" cy="633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image.tif" descr="image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2600" y="3124200"/>
            <a:ext cx="4799013" cy="15605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" grpId="1"/>
      <p:bldP build="whole" bldLvl="1" animBg="1" rev="0" advAuto="0" spid="10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7" name="Example 3 – Solution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Example 3 – </a:t>
            </a:r>
            <a:r>
              <a:rPr i="1"/>
              <a:t>Solution</a:t>
            </a:r>
          </a:p>
        </p:txBody>
      </p:sp>
      <p:sp>
        <p:nvSpPr>
          <p:cNvPr id="108" name="The asymptotes occur where cotangent is undefined.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The asymptotes occur where cotangent is undefined.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Three cycles of the graph are shown below.</a:t>
            </a:r>
          </a:p>
        </p:txBody>
      </p:sp>
      <p:pic>
        <p:nvPicPr>
          <p:cNvPr id="10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9400" y="2971800"/>
            <a:ext cx="2947988" cy="335280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cont’d"/>
          <p:cNvSpPr txBox="1"/>
          <p:nvPr/>
        </p:nvSpPr>
        <p:spPr>
          <a:xfrm>
            <a:off x="8195944" y="762000"/>
            <a:ext cx="71415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/>
            <a:r>
              <a:t>cont’d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What You Should Learn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What You Should Learn</a:t>
            </a:r>
          </a:p>
        </p:txBody>
      </p:sp>
      <p:sp>
        <p:nvSpPr>
          <p:cNvPr id="40" name="Sketch the graphs of secant and cosecant functions.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57200" indent="-457200">
              <a:spcBef>
                <a:spcPts val="0"/>
              </a:spcBef>
              <a:buClr>
                <a:srgbClr val="0073BC"/>
              </a:buClr>
              <a:buSzPct val="140000"/>
              <a:buChar char="•"/>
              <a:defRPr sz="2800"/>
            </a:pPr>
            <a:r>
              <a:t>Sketch the graphs of secant and cosecant functions.</a:t>
            </a:r>
            <a:br/>
            <a:endParaRPr sz="3000"/>
          </a:p>
          <a:p>
            <a:pPr marL="457200" indent="-457200">
              <a:spcBef>
                <a:spcPts val="0"/>
              </a:spcBef>
              <a:buClr>
                <a:srgbClr val="0073BC"/>
              </a:buClr>
              <a:buSzPct val="140000"/>
              <a:buChar char="•"/>
              <a:defRPr sz="2800"/>
            </a:pPr>
            <a:r>
              <a:t>Sketch the graphs of cotangent functions.</a:t>
            </a:r>
          </a:p>
          <a:p>
            <a:pPr marL="457200" indent="-457200">
              <a:spcBef>
                <a:spcPts val="0"/>
              </a:spcBef>
              <a:buClr>
                <a:srgbClr val="0073BC"/>
              </a:buClr>
              <a:buSzPct val="140000"/>
              <a:buChar char="•"/>
              <a:defRPr sz="3000">
                <a:latin typeface="FrutigerLTStd-Cn"/>
                <a:ea typeface="FrutigerLTStd-Cn"/>
                <a:cs typeface="FrutigerLTStd-Cn"/>
                <a:sym typeface="FrutigerLTStd-Cn"/>
              </a:defRPr>
            </a:pPr>
          </a:p>
          <a:p>
            <a:pPr marL="457200" indent="-457200">
              <a:spcBef>
                <a:spcPts val="0"/>
              </a:spcBef>
              <a:buClr>
                <a:srgbClr val="0073BC"/>
              </a:buClr>
              <a:buSzPct val="140000"/>
              <a:buChar char="•"/>
              <a:defRPr sz="2800"/>
            </a:pPr>
            <a:r>
              <a:t>Introduce and </a:t>
            </a:r>
            <a:r>
              <a:t>Use Inverse Trig Functions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" name="Graph of the Reciprocal Functions"/>
          <p:cNvSpPr txBox="1"/>
          <p:nvPr/>
        </p:nvSpPr>
        <p:spPr>
          <a:xfrm>
            <a:off x="743441" y="3198812"/>
            <a:ext cx="7812693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aseline="0" sz="4000">
                <a:solidFill>
                  <a:srgbClr val="0073BC"/>
                </a:solidFill>
              </a:defRPr>
            </a:lvl1pPr>
          </a:lstStyle>
          <a:p>
            <a:pPr/>
            <a:r>
              <a:t>Graph of the Reciprocal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" name="Graph of the Reciprocal Functions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Reciprocal Functions</a:t>
            </a:r>
          </a:p>
        </p:txBody>
      </p:sp>
      <p:sp>
        <p:nvSpPr>
          <p:cNvPr id="47" name="The graphs of the two remaining trigonometric functions can be obtained from the graphs of the sine and cosine functions using the reciprocal identities…"/>
          <p:cNvSpPr txBox="1"/>
          <p:nvPr>
            <p:ph type="body" idx="4294967295"/>
          </p:nvPr>
        </p:nvSpPr>
        <p:spPr>
          <a:xfrm>
            <a:off x="381000" y="1371600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  <a:defRPr>
                <a:solidFill>
                  <a:srgbClr val="FF0000"/>
                </a:solidFill>
              </a:defRPr>
            </a:pPr>
            <a:r>
              <a:t>The graphs of the two remaining trigonometric functions can be obtained from the graphs of the sine and cosine functions using the reciprocal identities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endParaRPr>
              <a:solidFill>
                <a:srgbClr val="FF0000"/>
              </a:solidFill>
            </a:endParaR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                                and        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For instance, </a:t>
            </a:r>
            <a:r>
              <a:rPr>
                <a:solidFill>
                  <a:srgbClr val="FF0000"/>
                </a:solidFill>
              </a:rPr>
              <a:t>at a given value of </a:t>
            </a:r>
            <a:r>
              <a:rPr i="1">
                <a:solidFill>
                  <a:srgbClr val="FF0000"/>
                </a:solidFill>
              </a:rPr>
              <a:t>x</a:t>
            </a:r>
            <a:r>
              <a:rPr>
                <a:solidFill>
                  <a:srgbClr val="FF0000"/>
                </a:solidFill>
              </a:rPr>
              <a:t>,</a:t>
            </a:r>
            <a:r>
              <a:rPr i="1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the </a:t>
            </a:r>
            <a:r>
              <a:rPr i="1">
                <a:solidFill>
                  <a:srgbClr val="FF0000"/>
                </a:solidFill>
              </a:rPr>
              <a:t>y</a:t>
            </a:r>
            <a:r>
              <a:rPr>
                <a:solidFill>
                  <a:srgbClr val="FF0000"/>
                </a:solidFill>
              </a:rPr>
              <a:t>-coordinate for</a:t>
            </a:r>
            <a:br>
              <a:rPr>
                <a:solidFill>
                  <a:srgbClr val="FF0000"/>
                </a:solidFill>
              </a:rPr>
            </a:br>
            <a:r>
              <a:rPr>
                <a:solidFill>
                  <a:srgbClr val="FF0000"/>
                </a:solidFill>
              </a:rPr>
              <a:t>sec </a:t>
            </a:r>
            <a:r>
              <a:rPr i="1">
                <a:solidFill>
                  <a:srgbClr val="FF0000"/>
                </a:solidFill>
              </a:rPr>
              <a:t>x </a:t>
            </a:r>
            <a:r>
              <a:rPr>
                <a:solidFill>
                  <a:srgbClr val="FF0000"/>
                </a:solidFill>
              </a:rPr>
              <a:t>is the reciprocal of the </a:t>
            </a:r>
            <a:r>
              <a:rPr i="1">
                <a:solidFill>
                  <a:srgbClr val="FF0000"/>
                </a:solidFill>
              </a:rPr>
              <a:t>y</a:t>
            </a:r>
            <a:r>
              <a:rPr>
                <a:solidFill>
                  <a:srgbClr val="FF0000"/>
                </a:solidFill>
              </a:rPr>
              <a:t>-coordinate for cos </a:t>
            </a:r>
            <a:r>
              <a:rPr i="1">
                <a:solidFill>
                  <a:srgbClr val="FF0000"/>
                </a:solidFill>
              </a:rPr>
              <a:t>x</a:t>
            </a:r>
            <a:r>
              <a:rPr i="1"/>
              <a:t>. </a:t>
            </a:r>
            <a:r>
              <a:t>Of course, when </a:t>
            </a:r>
            <a:r>
              <a:rPr i="1"/>
              <a:t>x </a:t>
            </a:r>
            <a:r>
              <a:t>= 0, the reciprocal does not exist. </a:t>
            </a:r>
          </a:p>
        </p:txBody>
      </p:sp>
      <p:pic>
        <p:nvPicPr>
          <p:cNvPr id="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2971800"/>
            <a:ext cx="1517650" cy="666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19600" y="2971800"/>
            <a:ext cx="1535113" cy="641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" name="Graph of the Reciprocal Functions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Reciprocal Functions</a:t>
            </a:r>
          </a:p>
        </p:txBody>
      </p:sp>
      <p:sp>
        <p:nvSpPr>
          <p:cNvPr id="53" name="Near such values of x, the behavior of the secant function is similar to that of the tangent function.   In other words, the graphs of                                      and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Near such values of </a:t>
            </a:r>
            <a:r>
              <a:rPr i="1"/>
              <a:t>x</a:t>
            </a:r>
            <a:r>
              <a:t>, the behavior of the secant function is similar to that of the tangent function. </a:t>
            </a:r>
            <a:br/>
            <a:br/>
            <a:r>
              <a:t>In other words, the graphs of</a:t>
            </a:r>
            <a:br/>
            <a:br/>
            <a:r>
              <a:t>                                    and         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have </a:t>
            </a:r>
            <a:r>
              <a:rPr>
                <a:solidFill>
                  <a:srgbClr val="FF0000"/>
                </a:solidFill>
              </a:rPr>
              <a:t>vertical asymptotes at </a:t>
            </a:r>
            <a:r>
              <a:rPr i="1"/>
              <a:t>x</a:t>
            </a:r>
            <a:r>
              <a:t> =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/2 + </a:t>
            </a:r>
            <a:r>
              <a:rPr i="1"/>
              <a:t>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(i.e., </a:t>
            </a:r>
            <a:r>
              <a:rPr>
                <a:solidFill>
                  <a:srgbClr val="FF0000"/>
                </a:solidFill>
              </a:rPr>
              <a:t>the values at which the cosine is zero</a:t>
            </a:r>
            <a:r>
              <a:t>).</a:t>
            </a:r>
          </a:p>
        </p:txBody>
      </p:sp>
      <p:pic>
        <p:nvPicPr>
          <p:cNvPr id="5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3200400"/>
            <a:ext cx="1554163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image.tif" descr="image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0600" y="3132137"/>
            <a:ext cx="1600200" cy="677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" name="Graph of the Reciprocal Functions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Reciprocal Functions</a:t>
            </a:r>
          </a:p>
        </p:txBody>
      </p:sp>
      <p:sp>
        <p:nvSpPr>
          <p:cNvPr id="59" name="Similarly,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Similarly,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                                   and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have vertical asymptotes where sin </a:t>
            </a:r>
            <a:r>
              <a:rPr i="1"/>
              <a:t>x </a:t>
            </a:r>
            <a:r>
              <a:t>= 0—that is, at </a:t>
            </a:r>
            <a:r>
              <a:rPr i="1"/>
              <a:t>x</a:t>
            </a:r>
            <a:r>
              <a:t> = </a:t>
            </a:r>
            <a:r>
              <a:rPr i="1"/>
              <a:t>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.</a:t>
            </a:r>
            <a:r>
              <a:t> </a:t>
            </a:r>
          </a:p>
        </p:txBody>
      </p:sp>
      <p:pic>
        <p:nvPicPr>
          <p:cNvPr id="60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2286000"/>
            <a:ext cx="1508125" cy="620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.tif" descr="image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6800" y="2209800"/>
            <a:ext cx="1527175" cy="630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Graph of the Reciprocal Functions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Reciprocal Functions</a:t>
            </a:r>
          </a:p>
        </p:txBody>
      </p:sp>
      <p:sp>
        <p:nvSpPr>
          <p:cNvPr id="65" name="To sketch the graph of a secant or cosecant function, you should first make a sketch of its reciprocal function.   For instance, to sketch the graph of y = csc x, first sketch the graph of y = sin x.   Then take the reciprocals of the y-coordinates to ob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  <a:defRPr>
                <a:solidFill>
                  <a:srgbClr val="FF0000"/>
                </a:solidFill>
              </a:defRPr>
            </a:pPr>
            <a:r>
              <a:t>To sketch the graph of a secant or cosecant function, you should first make a sketch of its reciprocal function. </a:t>
            </a:r>
            <a:br/>
            <a:br/>
            <a:r>
              <a:rPr>
                <a:solidFill>
                  <a:srgbClr val="000000"/>
                </a:solidFill>
              </a:rPr>
              <a:t>For instance, to sketch the graph of </a:t>
            </a:r>
            <a:r>
              <a:rPr i="1">
                <a:solidFill>
                  <a:srgbClr val="000000"/>
                </a:solidFill>
              </a:rPr>
              <a:t>y </a:t>
            </a:r>
            <a:r>
              <a:rPr>
                <a:solidFill>
                  <a:srgbClr val="000000"/>
                </a:solidFill>
              </a:rPr>
              <a:t>=</a:t>
            </a:r>
            <a:r>
              <a:rPr i="1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csc </a:t>
            </a:r>
            <a:r>
              <a:rPr i="1">
                <a:solidFill>
                  <a:srgbClr val="000000"/>
                </a:solidFill>
              </a:rPr>
              <a:t>x, </a:t>
            </a:r>
            <a:r>
              <a:rPr>
                <a:solidFill>
                  <a:srgbClr val="000000"/>
                </a:solidFill>
              </a:rPr>
              <a:t>first sketch the graph of </a:t>
            </a:r>
            <a:r>
              <a:rPr i="1">
                <a:solidFill>
                  <a:srgbClr val="000000"/>
                </a:solidFill>
              </a:rPr>
              <a:t>y </a:t>
            </a:r>
            <a:r>
              <a:rPr>
                <a:solidFill>
                  <a:srgbClr val="000000"/>
                </a:solidFill>
              </a:rPr>
              <a:t>=</a:t>
            </a:r>
            <a:r>
              <a:rPr i="1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sin </a:t>
            </a:r>
            <a:r>
              <a:rPr i="1">
                <a:solidFill>
                  <a:srgbClr val="000000"/>
                </a:solidFill>
              </a:rPr>
              <a:t>x. </a:t>
            </a:r>
            <a:br>
              <a:rPr i="1">
                <a:solidFill>
                  <a:srgbClr val="000000"/>
                </a:solidFill>
              </a:rPr>
            </a:br>
            <a:br>
              <a:rPr i="1">
                <a:solidFill>
                  <a:srgbClr val="000000"/>
                </a:solidFill>
              </a:rPr>
            </a:br>
            <a:r>
              <a:rPr>
                <a:solidFill>
                  <a:srgbClr val="000000"/>
                </a:solidFill>
              </a:rPr>
              <a:t>Then take the reciprocals of the </a:t>
            </a:r>
            <a:r>
              <a:rPr i="1">
                <a:solidFill>
                  <a:srgbClr val="000000"/>
                </a:solidFill>
              </a:rPr>
              <a:t>y</a:t>
            </a:r>
            <a:r>
              <a:rPr>
                <a:solidFill>
                  <a:srgbClr val="000000"/>
                </a:solidFill>
              </a:rPr>
              <a:t>-coordinates to obtain points on the graph of </a:t>
            </a:r>
            <a:r>
              <a:rPr i="1">
                <a:solidFill>
                  <a:srgbClr val="000000"/>
                </a:solidFill>
              </a:rPr>
              <a:t>y </a:t>
            </a:r>
            <a:r>
              <a:rPr>
                <a:solidFill>
                  <a:srgbClr val="000000"/>
                </a:solidFill>
              </a:rPr>
              <a:t>=</a:t>
            </a:r>
            <a:r>
              <a:rPr i="1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csc </a:t>
            </a:r>
            <a:r>
              <a:rPr i="1">
                <a:solidFill>
                  <a:srgbClr val="000000"/>
                </a:solidFill>
              </a:rPr>
              <a:t>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Graph of the Reciprocal Functions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Graph of the Reciprocal Functions</a:t>
            </a:r>
          </a:p>
        </p:txBody>
      </p:sp>
      <p:sp>
        <p:nvSpPr>
          <p:cNvPr id="69" name="The basic characteristics of the parent cosecant and secant functions are summarized below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457200" algn="l"/>
                <a:tab pos="1371600" algn="l"/>
                <a:tab pos="1536700" algn="l"/>
              </a:tabLst>
            </a:lvl1pPr>
          </a:lstStyle>
          <a:p>
            <a:pPr/>
            <a:r>
              <a:t>The basic characteristics of the parent cosecant and secant functions are summarized below</a:t>
            </a:r>
          </a:p>
        </p:txBody>
      </p:sp>
      <p:pic>
        <p:nvPicPr>
          <p:cNvPr id="70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2247900"/>
            <a:ext cx="2330450" cy="415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0600" y="2247900"/>
            <a:ext cx="2668588" cy="41529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Figure 4.60"/>
          <p:cNvSpPr txBox="1"/>
          <p:nvPr/>
        </p:nvSpPr>
        <p:spPr>
          <a:xfrm>
            <a:off x="4162107" y="6477000"/>
            <a:ext cx="90878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baseline="0" sz="1200"/>
            </a:lvl1pPr>
          </a:lstStyle>
          <a:p>
            <a:pPr/>
            <a:r>
              <a:t>Figure 4.60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xfrm>
            <a:off x="8496300" y="6388100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5" name="Example 4 – Library of Parent Functions: f (x) = csc x"/>
          <p:cNvSpPr txBox="1"/>
          <p:nvPr>
            <p:ph type="title" idx="4294967295"/>
          </p:nvPr>
        </p:nvSpPr>
        <p:spPr>
          <a:xfrm>
            <a:off x="355600" y="152399"/>
            <a:ext cx="8229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2700"/>
            </a:pPr>
            <a:r>
              <a:t>Example 4 – </a:t>
            </a:r>
            <a:r>
              <a:rPr i="1"/>
              <a:t>Library of Parent Functions: f</a:t>
            </a:r>
            <a:r>
              <a:rPr i="1" sz="400"/>
              <a:t> </a:t>
            </a:r>
            <a:r>
              <a:t>(</a:t>
            </a:r>
            <a:r>
              <a:rPr i="1"/>
              <a:t>x</a:t>
            </a:r>
            <a:r>
              <a:t>)</a:t>
            </a:r>
            <a:r>
              <a:rPr i="1"/>
              <a:t> </a:t>
            </a:r>
            <a:r>
              <a:t>= </a:t>
            </a:r>
            <a:r>
              <a:rPr i="1"/>
              <a:t>csc x</a:t>
            </a:r>
          </a:p>
        </p:txBody>
      </p:sp>
      <p:sp>
        <p:nvSpPr>
          <p:cNvPr id="76" name="Sketch the graph of                              by hand.…"/>
          <p:cNvSpPr txBox="1"/>
          <p:nvPr>
            <p:ph type="body" idx="4294967295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Sketch the graph of                              by hand.</a:t>
            </a: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br/>
          </a:p>
          <a:p>
            <a:pPr>
              <a:tabLst>
                <a:tab pos="457200" algn="l"/>
                <a:tab pos="1371600" algn="l"/>
                <a:tab pos="1536700" algn="l"/>
              </a:tabLst>
              <a:defRPr>
                <a:solidFill>
                  <a:srgbClr val="0073BC"/>
                </a:solidFill>
              </a:defRPr>
            </a:pPr>
            <a:r>
              <a:t>Solution:</a:t>
            </a:r>
            <a:br/>
            <a:r>
              <a:rPr>
                <a:solidFill>
                  <a:srgbClr val="000000"/>
                </a:solidFill>
              </a:rPr>
              <a:t>Begin by sketching the graph of  </a:t>
            </a:r>
            <a:endParaRPr>
              <a:solidFill>
                <a:srgbClr val="000000"/>
              </a:solidFill>
            </a:endParaR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</a:p>
          <a:p>
            <a:pPr>
              <a:tabLst>
                <a:tab pos="457200" algn="l"/>
                <a:tab pos="1371600" algn="l"/>
                <a:tab pos="1536700" algn="l"/>
              </a:tabLst>
            </a:pPr>
            <a:r>
              <a:t>For this function, the amplitude is 2, it is shifted to the left, and the period is 2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. </a:t>
            </a:r>
          </a:p>
        </p:txBody>
      </p:sp>
      <p:pic>
        <p:nvPicPr>
          <p:cNvPr id="77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6600" y="1243012"/>
            <a:ext cx="2359025" cy="8143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.tif" descr="image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6325" y="2971800"/>
            <a:ext cx="2386013" cy="720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" grpId="1"/>
      <p:bldP build="whole" bldLvl="1" animBg="1" rev="0" advAuto="0" spid="78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cKBAlgP8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cKBAlgP8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