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-2500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-2500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-2500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-2500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-2500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-2500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-2500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-2500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-2500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7F3F4"/>
          </a:solidFill>
        </a:fill>
      </a:tcStyle>
    </a:wholeTbl>
    <a:band2H>
      <a:tcTxStyle b="def" i="def"/>
      <a:tcStyle>
        <a:tcBdr/>
        <a:fill>
          <a:solidFill>
            <a:srgbClr val="F3F9FA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9" name="Shape 2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n-lt"/>
        <a:ea typeface="+mn-ea"/>
        <a:cs typeface="+mn-cs"/>
        <a:sym typeface="Arial"/>
      </a:defRPr>
    </a:lvl1pPr>
    <a:lvl2pPr indent="2286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2pPr>
    <a:lvl3pPr indent="4572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3pPr>
    <a:lvl4pPr indent="6858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4pPr>
    <a:lvl5pPr indent="9144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5pPr>
    <a:lvl6pPr indent="11430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6pPr>
    <a:lvl7pPr indent="13716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7pPr>
    <a:lvl8pPr indent="16002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8pPr>
    <a:lvl9pPr indent="18288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Default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"/>
          <p:cNvSpPr txBox="1"/>
          <p:nvPr>
            <p:ph type="sldNum" sz="quarter" idx="2"/>
          </p:nvPr>
        </p:nvSpPr>
        <p:spPr>
          <a:xfrm>
            <a:off x="6553200" y="6245225"/>
            <a:ext cx="273656" cy="394096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 baseline="-25000"/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.tif" descr="image.ti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57150"/>
            <a:ext cx="1328738" cy="985838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Slide Number"/>
          <p:cNvSpPr txBox="1"/>
          <p:nvPr>
            <p:ph type="sldNum" sz="quarter" idx="2"/>
          </p:nvPr>
        </p:nvSpPr>
        <p:spPr>
          <a:xfrm>
            <a:off x="8496300" y="6388100"/>
            <a:ext cx="358413" cy="350662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>
            <a:spAutoFit/>
          </a:bodyPr>
          <a:lstStyle>
            <a:lvl1pPr>
              <a:spcBef>
                <a:spcPts val="1000"/>
              </a:spcBef>
              <a:defRPr baseline="0"/>
            </a:lvl1pPr>
          </a:lstStyle>
          <a:p>
            <a:pPr/>
            <a:fld id="{86CB4B4D-7CA3-9044-876B-883B54F8677D}" type="slidenum"/>
          </a:p>
        </p:txBody>
      </p:sp>
      <p:sp>
        <p:nvSpPr>
          <p:cNvPr id="4" name="Rounded Rectangle"/>
          <p:cNvSpPr/>
          <p:nvPr/>
        </p:nvSpPr>
        <p:spPr>
          <a:xfrm>
            <a:off x="304800" y="457200"/>
            <a:ext cx="8763000" cy="685800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0073BC"/>
              </a:gs>
              <a:gs pos="100000">
                <a:srgbClr val="0073BC"/>
              </a:gs>
            </a:gsLst>
            <a:lin ang="10800000"/>
          </a:gradFill>
          <a:ln w="12700">
            <a:miter lim="400000"/>
          </a:ln>
        </p:spPr>
        <p:txBody>
          <a:bodyPr lIns="45719" rIns="45719" anchor="ctr"/>
          <a:lstStyle/>
          <a:p>
            <a:pPr>
              <a:defRPr baseline="0"/>
            </a:pPr>
          </a:p>
        </p:txBody>
      </p:sp>
      <p:sp>
        <p:nvSpPr>
          <p:cNvPr id="5" name="Rectangle"/>
          <p:cNvSpPr/>
          <p:nvPr/>
        </p:nvSpPr>
        <p:spPr>
          <a:xfrm>
            <a:off x="-1" y="1066800"/>
            <a:ext cx="9144002" cy="4572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baseline="0"/>
            </a:pPr>
          </a:p>
        </p:txBody>
      </p:sp>
      <p:sp>
        <p:nvSpPr>
          <p:cNvPr id="6" name="Rectangle"/>
          <p:cNvSpPr/>
          <p:nvPr/>
        </p:nvSpPr>
        <p:spPr>
          <a:xfrm>
            <a:off x="8915400" y="152400"/>
            <a:ext cx="228600" cy="12192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baseline="0"/>
            </a:pPr>
          </a:p>
        </p:txBody>
      </p:sp>
      <p:sp>
        <p:nvSpPr>
          <p:cNvPr id="7" name="Title Text"/>
          <p:cNvSpPr txBox="1"/>
          <p:nvPr>
            <p:ph type="title"/>
          </p:nvPr>
        </p:nvSpPr>
        <p:spPr>
          <a:xfrm>
            <a:off x="457200" y="92074"/>
            <a:ext cx="82296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/>
            <a:r>
              <a:t>Title Text</a:t>
            </a:r>
          </a:p>
        </p:txBody>
      </p:sp>
      <p:sp>
        <p:nvSpPr>
          <p:cNvPr id="8" name="Body Level One…"/>
          <p:cNvSpPr txBox="1"/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000" u="none">
          <a:solidFill>
            <a:srgbClr val="FFFFFF"/>
          </a:solidFill>
          <a:uFillTx/>
          <a:latin typeface="+mn-lt"/>
          <a:ea typeface="+mn-ea"/>
          <a:cs typeface="+mn-cs"/>
          <a:sym typeface="Arial"/>
        </a:defRPr>
      </a:lvl9pPr>
    </p:titleStyle>
    <p:bodyStyle>
      <a:lvl1pPr marL="0" marR="0" indent="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1pPr>
      <a:lvl2pPr marL="702128" marR="0" indent="-244928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2pPr>
      <a:lvl3pPr marL="1143000" marR="0" indent="-22860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–"/>
        <a:tabLst/>
        <a:defRPr b="0" baseline="0" cap="none" i="0" spc="0" strike="noStrike" sz="2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3pPr>
      <a:lvl4pPr marL="1645920" marR="0" indent="-27432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4pPr>
      <a:lvl5pPr marL="2133600" marR="0" indent="-30480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–"/>
        <a:tabLst/>
        <a:defRPr b="0" baseline="0" cap="none" i="0" spc="0" strike="noStrike" sz="2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5pPr>
      <a:lvl6pPr marL="2590800" marR="0" indent="-30480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"/>
        <a:tabLst/>
        <a:defRPr b="0" baseline="0" cap="none" i="0" spc="0" strike="noStrike" sz="2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6pPr>
      <a:lvl7pPr marL="3048000" marR="0" indent="-30480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"/>
        <a:tabLst/>
        <a:defRPr b="0" baseline="0" cap="none" i="0" spc="0" strike="noStrike" sz="2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7pPr>
      <a:lvl8pPr marL="3505200" marR="0" indent="-30480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"/>
        <a:tabLst/>
        <a:defRPr b="0" baseline="0" cap="none" i="0" spc="0" strike="noStrike" sz="2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8pPr>
      <a:lvl9pPr marL="3962400" marR="0" indent="-30480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"/>
        <a:tabLst/>
        <a:defRPr b="0" baseline="0" cap="none" i="0" spc="0" strike="noStrike" sz="2400" u="none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9pPr>
    </p:bodyStyle>
    <p:otherStyle>
      <a:lvl1pPr marL="0" marR="0" indent="0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2.pn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3.png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4.png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5.png"/><Relationship Id="rId3" Type="http://schemas.openxmlformats.org/officeDocument/2006/relationships/image" Target="../media/image16.png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7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ounded Rectangle"/>
          <p:cNvSpPr/>
          <p:nvPr/>
        </p:nvSpPr>
        <p:spPr>
          <a:xfrm>
            <a:off x="381000" y="2438400"/>
            <a:ext cx="8610600" cy="1447800"/>
          </a:xfrm>
          <a:prstGeom prst="roundRect">
            <a:avLst>
              <a:gd name="adj" fmla="val 16667"/>
            </a:avLst>
          </a:prstGeom>
          <a:solidFill>
            <a:srgbClr val="0073BC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baseline="0"/>
            </a:pPr>
          </a:p>
        </p:txBody>
      </p:sp>
      <p:sp>
        <p:nvSpPr>
          <p:cNvPr id="32" name="Rounded Rectangle"/>
          <p:cNvSpPr/>
          <p:nvPr/>
        </p:nvSpPr>
        <p:spPr>
          <a:xfrm>
            <a:off x="2209800" y="2514600"/>
            <a:ext cx="6705600" cy="12954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baseline="0"/>
            </a:pPr>
          </a:p>
        </p:txBody>
      </p:sp>
      <p:sp>
        <p:nvSpPr>
          <p:cNvPr id="33" name="Rounded Rectangle"/>
          <p:cNvSpPr/>
          <p:nvPr/>
        </p:nvSpPr>
        <p:spPr>
          <a:xfrm>
            <a:off x="457200" y="2628900"/>
            <a:ext cx="1371600" cy="10668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baseline="0"/>
            </a:pPr>
          </a:p>
        </p:txBody>
      </p:sp>
      <p:sp>
        <p:nvSpPr>
          <p:cNvPr id="34" name="Copyright © Cengage Learning. All rights reserved."/>
          <p:cNvSpPr txBox="1"/>
          <p:nvPr/>
        </p:nvSpPr>
        <p:spPr>
          <a:xfrm>
            <a:off x="2179320" y="6248400"/>
            <a:ext cx="5394960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spcBef>
                <a:spcPts val="1000"/>
              </a:spcBef>
              <a:defRPr baseline="0" sz="1400"/>
            </a:pPr>
            <a:r>
              <a:t>Copyright © Cengage Learning. All rights reserved.</a:t>
            </a:r>
            <a:r>
              <a:rPr sz="1800"/>
              <a:t> </a:t>
            </a:r>
          </a:p>
        </p:txBody>
      </p:sp>
      <p:sp>
        <p:nvSpPr>
          <p:cNvPr id="35" name="65"/>
          <p:cNvSpPr txBox="1"/>
          <p:nvPr/>
        </p:nvSpPr>
        <p:spPr>
          <a:xfrm>
            <a:off x="585469" y="2667000"/>
            <a:ext cx="1045212" cy="8564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baseline="0" sz="5400">
                <a:solidFill>
                  <a:srgbClr val="0073BC"/>
                </a:solidFill>
              </a:defRPr>
            </a:lvl1pPr>
          </a:lstStyle>
          <a:p>
            <a:pPr/>
            <a:r>
              <a:t>65</a:t>
            </a:r>
          </a:p>
        </p:txBody>
      </p:sp>
      <p:sp>
        <p:nvSpPr>
          <p:cNvPr id="36" name="Other Trigonometric Functions"/>
          <p:cNvSpPr txBox="1"/>
          <p:nvPr/>
        </p:nvSpPr>
        <p:spPr>
          <a:xfrm>
            <a:off x="2407920" y="2514600"/>
            <a:ext cx="6233160" cy="12178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baseline="0" sz="4000">
                <a:solidFill>
                  <a:srgbClr val="0073BC"/>
                </a:solidFill>
              </a:defRPr>
            </a:lvl1pPr>
          </a:lstStyle>
          <a:p>
            <a:pPr/>
            <a:r>
              <a:t>Other Trigonometric Functions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lide Number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81" name="Example 4 – Solution"/>
          <p:cNvSpPr txBox="1"/>
          <p:nvPr>
            <p:ph type="title" idx="4294967295"/>
          </p:nvPr>
        </p:nvSpPr>
        <p:spPr>
          <a:xfrm>
            <a:off x="355600" y="152399"/>
            <a:ext cx="822960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Example 4 – </a:t>
            </a:r>
            <a:r>
              <a:rPr i="1"/>
              <a:t>Solution</a:t>
            </a:r>
          </a:p>
        </p:txBody>
      </p:sp>
      <p:sp>
        <p:nvSpPr>
          <p:cNvPr id="82" name="The graph of this sine function is represented by the gray curve in Figure 4.62."/>
          <p:cNvSpPr txBox="1"/>
          <p:nvPr>
            <p:ph type="body" idx="4294967295"/>
          </p:nvPr>
        </p:nvSpPr>
        <p:spPr>
          <a:xfrm>
            <a:off x="457200" y="1462087"/>
            <a:ext cx="8229600" cy="5256213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tabLst>
                <a:tab pos="457200" algn="l"/>
                <a:tab pos="1371600" algn="l"/>
                <a:tab pos="1536700" algn="l"/>
              </a:tabLst>
            </a:lvl1pPr>
          </a:lstStyle>
          <a:p>
            <a:pPr/>
            <a:r>
              <a:t>The graph of this sine function is represented by the gray curve in Figure 4.62. </a:t>
            </a:r>
          </a:p>
        </p:txBody>
      </p:sp>
      <p:sp>
        <p:nvSpPr>
          <p:cNvPr id="83" name="cont’d"/>
          <p:cNvSpPr txBox="1"/>
          <p:nvPr/>
        </p:nvSpPr>
        <p:spPr>
          <a:xfrm>
            <a:off x="8195944" y="762000"/>
            <a:ext cx="714150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aseline="0">
                <a:solidFill>
                  <a:srgbClr val="FFFFFF"/>
                </a:solidFill>
              </a:defRPr>
            </a:lvl1pPr>
          </a:lstStyle>
          <a:p>
            <a:pPr/>
            <a:r>
              <a:t>cont’d</a:t>
            </a:r>
          </a:p>
        </p:txBody>
      </p:sp>
      <p:pic>
        <p:nvPicPr>
          <p:cNvPr id="84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941637" y="2514600"/>
            <a:ext cx="3382963" cy="3397250"/>
          </a:xfrm>
          <a:prstGeom prst="rect">
            <a:avLst/>
          </a:prstGeom>
          <a:ln w="12700">
            <a:miter lim="400000"/>
          </a:ln>
        </p:spPr>
      </p:pic>
      <p:sp>
        <p:nvSpPr>
          <p:cNvPr id="85" name="Figure 4.62"/>
          <p:cNvSpPr txBox="1"/>
          <p:nvPr/>
        </p:nvSpPr>
        <p:spPr>
          <a:xfrm>
            <a:off x="4160520" y="6019800"/>
            <a:ext cx="908780" cy="264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 baseline="0" sz="1200"/>
            </a:lvl1pPr>
          </a:lstStyle>
          <a:p>
            <a:pPr/>
            <a:r>
              <a:t>Figure 4.62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lide Number"/>
          <p:cNvSpPr txBox="1"/>
          <p:nvPr>
            <p:ph type="sldNum" sz="quarter" idx="2"/>
          </p:nvPr>
        </p:nvSpPr>
        <p:spPr>
          <a:xfrm>
            <a:off x="8496300" y="6388100"/>
            <a:ext cx="341447" cy="35066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88" name="Graph of the Cotangent Function"/>
          <p:cNvSpPr txBox="1"/>
          <p:nvPr/>
        </p:nvSpPr>
        <p:spPr>
          <a:xfrm>
            <a:off x="898222" y="3198812"/>
            <a:ext cx="7503131" cy="6463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 algn="ctr">
              <a:defRPr baseline="0" sz="4000">
                <a:solidFill>
                  <a:srgbClr val="0073BC"/>
                </a:solidFill>
              </a:defRPr>
            </a:lvl1pPr>
          </a:lstStyle>
          <a:p>
            <a:pPr/>
            <a:r>
              <a:t>Graph of the Cotangent Function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lide Number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91" name="Graph of the Cotangent Function"/>
          <p:cNvSpPr txBox="1"/>
          <p:nvPr>
            <p:ph type="title" idx="4294967295"/>
          </p:nvPr>
        </p:nvSpPr>
        <p:spPr>
          <a:xfrm>
            <a:off x="355600" y="152399"/>
            <a:ext cx="822960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Graph of the Cotangent Function</a:t>
            </a:r>
          </a:p>
        </p:txBody>
      </p:sp>
      <p:sp>
        <p:nvSpPr>
          <p:cNvPr id="92" name="The graph of the parent cotangent function is similar to the graph of the parent tangent function.   It also has a period of π."/>
          <p:cNvSpPr txBox="1"/>
          <p:nvPr>
            <p:ph type="body" idx="4294967295"/>
          </p:nvPr>
        </p:nvSpPr>
        <p:spPr>
          <a:xfrm>
            <a:off x="457200" y="1462087"/>
            <a:ext cx="8229600" cy="5256213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tabLst>
                <a:tab pos="457200" algn="l"/>
                <a:tab pos="1371600" algn="l"/>
                <a:tab pos="1536700" algn="l"/>
              </a:tabLst>
            </a:pPr>
            <a:r>
              <a:t>The graph of the parent cotangent function is similar to the graph of the parent tangent function. </a:t>
            </a:r>
            <a:br/>
            <a:br/>
            <a:r>
              <a:t>It also has a period of </a:t>
            </a:r>
            <a:r>
              <a:rPr>
                <a:latin typeface="Symbol"/>
                <a:ea typeface="Symbol"/>
                <a:cs typeface="Symbol"/>
                <a:sym typeface="Symbol"/>
              </a:rPr>
              <a:t>p</a:t>
            </a:r>
            <a:r>
              <a:t>. </a:t>
            </a:r>
          </a:p>
        </p:txBody>
      </p:sp>
      <p:pic>
        <p:nvPicPr>
          <p:cNvPr id="93" name="image.tif" descr="image.ti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667000" y="3352800"/>
            <a:ext cx="2366963" cy="70326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96" name="Graph of the Cotangent Function"/>
          <p:cNvSpPr txBox="1"/>
          <p:nvPr>
            <p:ph type="title" idx="4294967295"/>
          </p:nvPr>
        </p:nvSpPr>
        <p:spPr>
          <a:xfrm>
            <a:off x="355600" y="152399"/>
            <a:ext cx="822960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Graph of the Cotangent Function</a:t>
            </a:r>
          </a:p>
        </p:txBody>
      </p:sp>
      <p:sp>
        <p:nvSpPr>
          <p:cNvPr id="97" name="However, from the identity you can see that the cotangent function has vertical asymptotes when sin x is zero. The basic characteristics of the parent cotangent function are summarized below"/>
          <p:cNvSpPr txBox="1"/>
          <p:nvPr>
            <p:ph type="body" idx="4294967295"/>
          </p:nvPr>
        </p:nvSpPr>
        <p:spPr>
          <a:xfrm>
            <a:off x="457200" y="1462087"/>
            <a:ext cx="8229600" cy="5256213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tabLst>
                <a:tab pos="457200" algn="l"/>
                <a:tab pos="1371600" algn="l"/>
                <a:tab pos="1536700" algn="l"/>
              </a:tabLst>
            </a:pPr>
            <a:r>
              <a:t>However, from the identity you can see that </a:t>
            </a:r>
            <a:r>
              <a:rPr>
                <a:solidFill>
                  <a:srgbClr val="FF0000"/>
                </a:solidFill>
              </a:rPr>
              <a:t>the cotangent function has vertical asymptotes when sin </a:t>
            </a:r>
            <a:r>
              <a:rPr i="1">
                <a:solidFill>
                  <a:srgbClr val="FF0000"/>
                </a:solidFill>
              </a:rPr>
              <a:t>x</a:t>
            </a:r>
            <a:r>
              <a:rPr>
                <a:solidFill>
                  <a:srgbClr val="FF0000"/>
                </a:solidFill>
              </a:rPr>
              <a:t> is zero</a:t>
            </a:r>
            <a:r>
              <a:t>. The basic characteristics of the parent cotangent function are summarized below</a:t>
            </a:r>
          </a:p>
        </p:txBody>
      </p:sp>
      <p:pic>
        <p:nvPicPr>
          <p:cNvPr id="98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14400" y="3349625"/>
            <a:ext cx="6718300" cy="312737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lide Number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01" name="Example 3 – Library of Parent Functions: f (x) = cot x"/>
          <p:cNvSpPr txBox="1"/>
          <p:nvPr>
            <p:ph type="title" idx="4294967295"/>
          </p:nvPr>
        </p:nvSpPr>
        <p:spPr>
          <a:xfrm>
            <a:off x="355600" y="152399"/>
            <a:ext cx="822960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defRPr sz="2700"/>
            </a:pPr>
            <a:r>
              <a:t>Example 3 – </a:t>
            </a:r>
            <a:r>
              <a:rPr i="1"/>
              <a:t>Library of Parent Functions: f</a:t>
            </a:r>
            <a:r>
              <a:rPr i="1" sz="400"/>
              <a:t> </a:t>
            </a:r>
            <a:r>
              <a:t>(</a:t>
            </a:r>
            <a:r>
              <a:rPr i="1"/>
              <a:t>x</a:t>
            </a:r>
            <a:r>
              <a:t>)</a:t>
            </a:r>
            <a:r>
              <a:rPr i="1"/>
              <a:t> </a:t>
            </a:r>
            <a:r>
              <a:t>= </a:t>
            </a:r>
            <a:r>
              <a:rPr i="1"/>
              <a:t>cot x</a:t>
            </a:r>
          </a:p>
        </p:txBody>
      </p:sp>
      <p:sp>
        <p:nvSpPr>
          <p:cNvPr id="102" name="Sketch the graph of                by hand.…"/>
          <p:cNvSpPr txBox="1"/>
          <p:nvPr>
            <p:ph type="body" idx="4294967295"/>
          </p:nvPr>
        </p:nvSpPr>
        <p:spPr>
          <a:xfrm>
            <a:off x="457200" y="1462087"/>
            <a:ext cx="8229600" cy="5256213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tabLst>
                <a:tab pos="457200" algn="l"/>
                <a:tab pos="1371600" algn="l"/>
                <a:tab pos="1536700" algn="l"/>
              </a:tabLst>
            </a:pPr>
            <a:r>
              <a:t>Sketch the graph of                by hand.</a:t>
            </a:r>
          </a:p>
          <a:p>
            <a:pPr>
              <a:tabLst>
                <a:tab pos="457200" algn="l"/>
                <a:tab pos="1371600" algn="l"/>
                <a:tab pos="1536700" algn="l"/>
              </a:tabLst>
            </a:pPr>
            <a:br/>
            <a:r>
              <a:rPr>
                <a:solidFill>
                  <a:srgbClr val="0073BC"/>
                </a:solidFill>
              </a:rPr>
              <a:t>Solution:</a:t>
            </a:r>
            <a:br>
              <a:rPr>
                <a:solidFill>
                  <a:srgbClr val="0073BC"/>
                </a:solidFill>
              </a:rPr>
            </a:br>
          </a:p>
        </p:txBody>
      </p:sp>
      <p:pic>
        <p:nvPicPr>
          <p:cNvPr id="103" name="image.tif" descr="image.ti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276600" y="1371600"/>
            <a:ext cx="1252538" cy="633413"/>
          </a:xfrm>
          <a:prstGeom prst="rect">
            <a:avLst/>
          </a:prstGeom>
          <a:ln w="12700">
            <a:miter lim="400000"/>
          </a:ln>
        </p:spPr>
      </p:pic>
      <p:pic>
        <p:nvPicPr>
          <p:cNvPr id="104" name="image.tif" descr="image.ti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752600" y="3124200"/>
            <a:ext cx="4799013" cy="156051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Class="entr" nodeType="afterEffect" presetSubtype="4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02" grpId="1"/>
      <p:bldP build="whole" bldLvl="1" animBg="1" rev="0" advAuto="0" spid="104" grpId="2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lide Number"/>
          <p:cNvSpPr txBox="1"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07" name="Example 3 – Solution"/>
          <p:cNvSpPr txBox="1"/>
          <p:nvPr>
            <p:ph type="title" idx="4294967295"/>
          </p:nvPr>
        </p:nvSpPr>
        <p:spPr>
          <a:xfrm>
            <a:off x="355600" y="152399"/>
            <a:ext cx="822960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Example 3 – </a:t>
            </a:r>
            <a:r>
              <a:rPr i="1"/>
              <a:t>Solution</a:t>
            </a:r>
          </a:p>
        </p:txBody>
      </p:sp>
      <p:sp>
        <p:nvSpPr>
          <p:cNvPr id="108" name="The asymptotes occur where cotangent is undefined.…"/>
          <p:cNvSpPr txBox="1"/>
          <p:nvPr>
            <p:ph type="body" idx="4294967295"/>
          </p:nvPr>
        </p:nvSpPr>
        <p:spPr>
          <a:xfrm>
            <a:off x="457200" y="1462087"/>
            <a:ext cx="8229600" cy="5256213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tabLst>
                <a:tab pos="457200" algn="l"/>
                <a:tab pos="1371600" algn="l"/>
                <a:tab pos="1536700" algn="l"/>
              </a:tabLst>
            </a:pPr>
            <a:r>
              <a:t>The asymptotes occur where cotangent is undefined.</a:t>
            </a:r>
          </a:p>
          <a:p>
            <a:pPr>
              <a:tabLst>
                <a:tab pos="457200" algn="l"/>
                <a:tab pos="1371600" algn="l"/>
                <a:tab pos="1536700" algn="l"/>
              </a:tabLst>
            </a:pPr>
          </a:p>
          <a:p>
            <a:pPr>
              <a:tabLst>
                <a:tab pos="457200" algn="l"/>
                <a:tab pos="1371600" algn="l"/>
                <a:tab pos="1536700" algn="l"/>
              </a:tabLst>
            </a:pPr>
            <a:r>
              <a:t>Three cycles of the graph are shown below.</a:t>
            </a:r>
          </a:p>
        </p:txBody>
      </p:sp>
      <p:pic>
        <p:nvPicPr>
          <p:cNvPr id="109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819400" y="2971800"/>
            <a:ext cx="2947988" cy="3352800"/>
          </a:xfrm>
          <a:prstGeom prst="rect">
            <a:avLst/>
          </a:prstGeom>
          <a:ln w="12700">
            <a:miter lim="400000"/>
          </a:ln>
        </p:spPr>
      </p:pic>
      <p:sp>
        <p:nvSpPr>
          <p:cNvPr id="110" name="cont’d"/>
          <p:cNvSpPr txBox="1"/>
          <p:nvPr/>
        </p:nvSpPr>
        <p:spPr>
          <a:xfrm>
            <a:off x="8195944" y="762000"/>
            <a:ext cx="714150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aseline="0">
                <a:solidFill>
                  <a:srgbClr val="FFFFFF"/>
                </a:solidFill>
              </a:defRPr>
            </a:lvl1pPr>
          </a:lstStyle>
          <a:p>
            <a:pPr/>
            <a:r>
              <a:t>cont’d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lide Number"/>
          <p:cNvSpPr txBox="1"/>
          <p:nvPr>
            <p:ph type="sldNum" sz="quarter" idx="2"/>
          </p:nvPr>
        </p:nvSpPr>
        <p:spPr>
          <a:xfrm>
            <a:off x="8496300" y="6388100"/>
            <a:ext cx="231277" cy="35066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39" name="What You Should Learn"/>
          <p:cNvSpPr txBox="1"/>
          <p:nvPr>
            <p:ph type="title" idx="4294967295"/>
          </p:nvPr>
        </p:nvSpPr>
        <p:spPr>
          <a:xfrm>
            <a:off x="355600" y="152399"/>
            <a:ext cx="822960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What You Should Learn</a:t>
            </a:r>
          </a:p>
        </p:txBody>
      </p:sp>
      <p:sp>
        <p:nvSpPr>
          <p:cNvPr id="40" name="Sketch the graphs of secant and cosecant functions.…"/>
          <p:cNvSpPr txBox="1"/>
          <p:nvPr>
            <p:ph type="body" idx="4294967295"/>
          </p:nvPr>
        </p:nvSpPr>
        <p:spPr>
          <a:xfrm>
            <a:off x="457200" y="1462087"/>
            <a:ext cx="8229600" cy="5256213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457200" indent="-457200">
              <a:spcBef>
                <a:spcPts val="0"/>
              </a:spcBef>
              <a:buClr>
                <a:srgbClr val="0073BC"/>
              </a:buClr>
              <a:buSzPct val="140000"/>
              <a:buChar char="•"/>
              <a:defRPr sz="2800"/>
            </a:pPr>
            <a:r>
              <a:t>Sketch the graphs of secant and cosecant functions.</a:t>
            </a:r>
            <a:br/>
            <a:endParaRPr sz="3000"/>
          </a:p>
          <a:p>
            <a:pPr marL="457200" indent="-457200">
              <a:spcBef>
                <a:spcPts val="0"/>
              </a:spcBef>
              <a:buClr>
                <a:srgbClr val="0073BC"/>
              </a:buClr>
              <a:buSzPct val="140000"/>
              <a:buChar char="•"/>
              <a:defRPr sz="2800"/>
            </a:pPr>
            <a:r>
              <a:t>Sketch the graphs of cotangent functions.</a:t>
            </a:r>
          </a:p>
          <a:p>
            <a:pPr marL="457200" indent="-457200">
              <a:spcBef>
                <a:spcPts val="0"/>
              </a:spcBef>
              <a:buClr>
                <a:srgbClr val="0073BC"/>
              </a:buClr>
              <a:buSzPct val="140000"/>
              <a:buChar char="•"/>
              <a:defRPr sz="3000">
                <a:latin typeface="FrutigerLTStd-Cn"/>
                <a:ea typeface="FrutigerLTStd-Cn"/>
                <a:cs typeface="FrutigerLTStd-Cn"/>
                <a:sym typeface="FrutigerLTStd-Cn"/>
              </a:defRPr>
            </a:pPr>
          </a:p>
          <a:p>
            <a:pPr marL="457200" indent="-457200">
              <a:spcBef>
                <a:spcPts val="0"/>
              </a:spcBef>
              <a:buClr>
                <a:srgbClr val="0073BC"/>
              </a:buClr>
              <a:buSzPct val="140000"/>
              <a:buChar char="•"/>
              <a:defRPr sz="2800"/>
            </a:pPr>
            <a:r>
              <a:t>Introduce and </a:t>
            </a:r>
            <a:r>
              <a:t>Use Inverse Trig Functions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Number"/>
          <p:cNvSpPr txBox="1"/>
          <p:nvPr>
            <p:ph type="sldNum" sz="quarter" idx="2"/>
          </p:nvPr>
        </p:nvSpPr>
        <p:spPr>
          <a:xfrm>
            <a:off x="8496300" y="6388100"/>
            <a:ext cx="231277" cy="35066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43" name="Graph of the Reciprocal Functions"/>
          <p:cNvSpPr txBox="1"/>
          <p:nvPr/>
        </p:nvSpPr>
        <p:spPr>
          <a:xfrm>
            <a:off x="743441" y="3198812"/>
            <a:ext cx="7812693" cy="6463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 algn="ctr">
              <a:defRPr baseline="0" sz="4000">
                <a:solidFill>
                  <a:srgbClr val="0073BC"/>
                </a:solidFill>
              </a:defRPr>
            </a:lvl1pPr>
          </a:lstStyle>
          <a:p>
            <a:pPr/>
            <a:r>
              <a:t>Graph of the Reciprocal Functions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lide Number"/>
          <p:cNvSpPr txBox="1"/>
          <p:nvPr>
            <p:ph type="sldNum" sz="quarter" idx="2"/>
          </p:nvPr>
        </p:nvSpPr>
        <p:spPr>
          <a:xfrm>
            <a:off x="8496300" y="6388100"/>
            <a:ext cx="231277" cy="35066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46" name="Graph of the Reciprocal Functions"/>
          <p:cNvSpPr txBox="1"/>
          <p:nvPr>
            <p:ph type="title" idx="4294967295"/>
          </p:nvPr>
        </p:nvSpPr>
        <p:spPr>
          <a:xfrm>
            <a:off x="355600" y="152399"/>
            <a:ext cx="822960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Graph of the Reciprocal Functions</a:t>
            </a:r>
          </a:p>
        </p:txBody>
      </p:sp>
      <p:sp>
        <p:nvSpPr>
          <p:cNvPr id="47" name="The graphs of the two remaining trigonometric functions can be obtained from the graphs of the sine and cosine functions using the reciprocal identities…"/>
          <p:cNvSpPr txBox="1"/>
          <p:nvPr>
            <p:ph type="body" idx="4294967295"/>
          </p:nvPr>
        </p:nvSpPr>
        <p:spPr>
          <a:xfrm>
            <a:off x="381000" y="1371600"/>
            <a:ext cx="8229600" cy="5256213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tabLst>
                <a:tab pos="457200" algn="l"/>
                <a:tab pos="1371600" algn="l"/>
                <a:tab pos="1536700" algn="l"/>
              </a:tabLst>
              <a:defRPr>
                <a:solidFill>
                  <a:srgbClr val="FF0000"/>
                </a:solidFill>
              </a:defRPr>
            </a:pPr>
            <a:r>
              <a:t>The graphs of the two remaining trigonometric functions can be obtained from the graphs of the sine and cosine functions using the reciprocal identities</a:t>
            </a:r>
          </a:p>
          <a:p>
            <a:pPr>
              <a:tabLst>
                <a:tab pos="457200" algn="l"/>
                <a:tab pos="1371600" algn="l"/>
                <a:tab pos="1536700" algn="l"/>
              </a:tabLst>
            </a:pPr>
            <a:endParaRPr>
              <a:solidFill>
                <a:srgbClr val="FF0000"/>
              </a:solidFill>
            </a:endParaRPr>
          </a:p>
          <a:p>
            <a:pPr>
              <a:tabLst>
                <a:tab pos="457200" algn="l"/>
                <a:tab pos="1371600" algn="l"/>
                <a:tab pos="1536700" algn="l"/>
              </a:tabLst>
            </a:pPr>
            <a:r>
              <a:t>                                and        </a:t>
            </a:r>
          </a:p>
          <a:p>
            <a:pPr>
              <a:tabLst>
                <a:tab pos="457200" algn="l"/>
                <a:tab pos="1371600" algn="l"/>
                <a:tab pos="1536700" algn="l"/>
              </a:tabLst>
            </a:pPr>
          </a:p>
          <a:p>
            <a:pPr>
              <a:tabLst>
                <a:tab pos="457200" algn="l"/>
                <a:tab pos="1371600" algn="l"/>
                <a:tab pos="1536700" algn="l"/>
              </a:tabLst>
            </a:pPr>
            <a:r>
              <a:t>For instance, </a:t>
            </a:r>
            <a:r>
              <a:rPr>
                <a:solidFill>
                  <a:srgbClr val="FF0000"/>
                </a:solidFill>
              </a:rPr>
              <a:t>at a given value of </a:t>
            </a:r>
            <a:r>
              <a:rPr i="1">
                <a:solidFill>
                  <a:srgbClr val="FF0000"/>
                </a:solidFill>
              </a:rPr>
              <a:t>x</a:t>
            </a:r>
            <a:r>
              <a:rPr>
                <a:solidFill>
                  <a:srgbClr val="FF0000"/>
                </a:solidFill>
              </a:rPr>
              <a:t>,</a:t>
            </a:r>
            <a:r>
              <a:rPr i="1">
                <a:solidFill>
                  <a:srgbClr val="FF0000"/>
                </a:solidFill>
              </a:rPr>
              <a:t> </a:t>
            </a:r>
            <a:r>
              <a:rPr>
                <a:solidFill>
                  <a:srgbClr val="FF0000"/>
                </a:solidFill>
              </a:rPr>
              <a:t>the </a:t>
            </a:r>
            <a:r>
              <a:rPr i="1">
                <a:solidFill>
                  <a:srgbClr val="FF0000"/>
                </a:solidFill>
              </a:rPr>
              <a:t>y</a:t>
            </a:r>
            <a:r>
              <a:rPr>
                <a:solidFill>
                  <a:srgbClr val="FF0000"/>
                </a:solidFill>
              </a:rPr>
              <a:t>-coordinate for</a:t>
            </a:r>
            <a:br>
              <a:rPr>
                <a:solidFill>
                  <a:srgbClr val="FF0000"/>
                </a:solidFill>
              </a:rPr>
            </a:br>
            <a:r>
              <a:rPr>
                <a:solidFill>
                  <a:srgbClr val="FF0000"/>
                </a:solidFill>
              </a:rPr>
              <a:t>sec </a:t>
            </a:r>
            <a:r>
              <a:rPr i="1">
                <a:solidFill>
                  <a:srgbClr val="FF0000"/>
                </a:solidFill>
              </a:rPr>
              <a:t>x </a:t>
            </a:r>
            <a:r>
              <a:rPr>
                <a:solidFill>
                  <a:srgbClr val="FF0000"/>
                </a:solidFill>
              </a:rPr>
              <a:t>is the reciprocal of the </a:t>
            </a:r>
            <a:r>
              <a:rPr i="1">
                <a:solidFill>
                  <a:srgbClr val="FF0000"/>
                </a:solidFill>
              </a:rPr>
              <a:t>y</a:t>
            </a:r>
            <a:r>
              <a:rPr>
                <a:solidFill>
                  <a:srgbClr val="FF0000"/>
                </a:solidFill>
              </a:rPr>
              <a:t>-coordinate for cos </a:t>
            </a:r>
            <a:r>
              <a:rPr i="1">
                <a:solidFill>
                  <a:srgbClr val="FF0000"/>
                </a:solidFill>
              </a:rPr>
              <a:t>x</a:t>
            </a:r>
            <a:r>
              <a:rPr i="1"/>
              <a:t>. </a:t>
            </a:r>
            <a:r>
              <a:t>Of course, when </a:t>
            </a:r>
            <a:r>
              <a:rPr i="1"/>
              <a:t>x </a:t>
            </a:r>
            <a:r>
              <a:t>= 0, the reciprocal does not exist. </a:t>
            </a:r>
          </a:p>
        </p:txBody>
      </p:sp>
      <p:pic>
        <p:nvPicPr>
          <p:cNvPr id="48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43000" y="2971800"/>
            <a:ext cx="1517650" cy="666750"/>
          </a:xfrm>
          <a:prstGeom prst="rect">
            <a:avLst/>
          </a:prstGeom>
          <a:ln w="12700">
            <a:miter lim="400000"/>
          </a:ln>
        </p:spPr>
      </p:pic>
      <p:pic>
        <p:nvPicPr>
          <p:cNvPr id="49" name="image.png" descr="image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419600" y="2971800"/>
            <a:ext cx="1535113" cy="64135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lide Number"/>
          <p:cNvSpPr txBox="1"/>
          <p:nvPr>
            <p:ph type="sldNum" sz="quarter" idx="2"/>
          </p:nvPr>
        </p:nvSpPr>
        <p:spPr>
          <a:xfrm>
            <a:off x="8496300" y="6388100"/>
            <a:ext cx="231277" cy="35066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52" name="Graph of the Reciprocal Functions"/>
          <p:cNvSpPr txBox="1"/>
          <p:nvPr>
            <p:ph type="title" idx="4294967295"/>
          </p:nvPr>
        </p:nvSpPr>
        <p:spPr>
          <a:xfrm>
            <a:off x="355600" y="152399"/>
            <a:ext cx="822960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Graph of the Reciprocal Functions</a:t>
            </a:r>
          </a:p>
        </p:txBody>
      </p:sp>
      <p:sp>
        <p:nvSpPr>
          <p:cNvPr id="53" name="Near such values of x, the behavior of the secant function is similar to that of the tangent function.   In other words, the graphs of                                      and…"/>
          <p:cNvSpPr txBox="1"/>
          <p:nvPr>
            <p:ph type="body" idx="4294967295"/>
          </p:nvPr>
        </p:nvSpPr>
        <p:spPr>
          <a:xfrm>
            <a:off x="457200" y="1462087"/>
            <a:ext cx="8229600" cy="5256213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tabLst>
                <a:tab pos="457200" algn="l"/>
                <a:tab pos="1371600" algn="l"/>
                <a:tab pos="1536700" algn="l"/>
              </a:tabLst>
            </a:pPr>
            <a:r>
              <a:t>Near such values of </a:t>
            </a:r>
            <a:r>
              <a:rPr i="1"/>
              <a:t>x</a:t>
            </a:r>
            <a:r>
              <a:t>, the behavior of the secant function is similar to that of the tangent function. </a:t>
            </a:r>
            <a:br/>
            <a:br/>
            <a:r>
              <a:t>In other words, the graphs of</a:t>
            </a:r>
            <a:br/>
            <a:br/>
            <a:r>
              <a:t>                                    and         </a:t>
            </a:r>
          </a:p>
          <a:p>
            <a:pPr>
              <a:tabLst>
                <a:tab pos="457200" algn="l"/>
                <a:tab pos="1371600" algn="l"/>
                <a:tab pos="1536700" algn="l"/>
              </a:tabLst>
            </a:pPr>
          </a:p>
          <a:p>
            <a:pPr>
              <a:tabLst>
                <a:tab pos="457200" algn="l"/>
                <a:tab pos="1371600" algn="l"/>
                <a:tab pos="1536700" algn="l"/>
              </a:tabLst>
            </a:pPr>
            <a:r>
              <a:t>have </a:t>
            </a:r>
            <a:r>
              <a:rPr>
                <a:solidFill>
                  <a:srgbClr val="FF0000"/>
                </a:solidFill>
              </a:rPr>
              <a:t>vertical asymptotes at </a:t>
            </a:r>
            <a:r>
              <a:rPr i="1"/>
              <a:t>x</a:t>
            </a:r>
            <a:r>
              <a:t> = </a:t>
            </a:r>
            <a:r>
              <a:rPr>
                <a:latin typeface="Symbol"/>
                <a:ea typeface="Symbol"/>
                <a:cs typeface="Symbol"/>
                <a:sym typeface="Symbol"/>
              </a:rPr>
              <a:t>p</a:t>
            </a:r>
            <a:r>
              <a:t>/2 + </a:t>
            </a:r>
            <a:r>
              <a:rPr i="1"/>
              <a:t>n</a:t>
            </a:r>
            <a:r>
              <a:rPr>
                <a:latin typeface="Symbol"/>
                <a:ea typeface="Symbol"/>
                <a:cs typeface="Symbol"/>
                <a:sym typeface="Symbol"/>
              </a:rPr>
              <a:t>p</a:t>
            </a:r>
            <a:r>
              <a:t> (i.e., </a:t>
            </a:r>
            <a:r>
              <a:rPr>
                <a:solidFill>
                  <a:srgbClr val="FF0000"/>
                </a:solidFill>
              </a:rPr>
              <a:t>the values at which the cosine is zero</a:t>
            </a:r>
            <a:r>
              <a:t>).</a:t>
            </a:r>
          </a:p>
        </p:txBody>
      </p:sp>
      <p:pic>
        <p:nvPicPr>
          <p:cNvPr id="54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447800" y="3200400"/>
            <a:ext cx="1554163" cy="685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5" name="image.tif" descr="image.ti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800600" y="3132137"/>
            <a:ext cx="1600200" cy="67786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lide Number"/>
          <p:cNvSpPr txBox="1"/>
          <p:nvPr>
            <p:ph type="sldNum" sz="quarter" idx="2"/>
          </p:nvPr>
        </p:nvSpPr>
        <p:spPr>
          <a:xfrm>
            <a:off x="8496300" y="6388100"/>
            <a:ext cx="231277" cy="35066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58" name="Graph of the Reciprocal Functions"/>
          <p:cNvSpPr txBox="1"/>
          <p:nvPr>
            <p:ph type="title" idx="4294967295"/>
          </p:nvPr>
        </p:nvSpPr>
        <p:spPr>
          <a:xfrm>
            <a:off x="355600" y="152399"/>
            <a:ext cx="822960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Graph of the Reciprocal Functions</a:t>
            </a:r>
          </a:p>
        </p:txBody>
      </p:sp>
      <p:sp>
        <p:nvSpPr>
          <p:cNvPr id="59" name="Similarly,…"/>
          <p:cNvSpPr txBox="1"/>
          <p:nvPr>
            <p:ph type="body" idx="4294967295"/>
          </p:nvPr>
        </p:nvSpPr>
        <p:spPr>
          <a:xfrm>
            <a:off x="457200" y="1462087"/>
            <a:ext cx="8229600" cy="5256213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tabLst>
                <a:tab pos="457200" algn="l"/>
                <a:tab pos="1371600" algn="l"/>
                <a:tab pos="1536700" algn="l"/>
              </a:tabLst>
            </a:pPr>
            <a:r>
              <a:t>Similarly,</a:t>
            </a:r>
          </a:p>
          <a:p>
            <a:pPr>
              <a:tabLst>
                <a:tab pos="457200" algn="l"/>
                <a:tab pos="1371600" algn="l"/>
                <a:tab pos="1536700" algn="l"/>
              </a:tabLst>
            </a:pPr>
          </a:p>
          <a:p>
            <a:pPr>
              <a:tabLst>
                <a:tab pos="457200" algn="l"/>
                <a:tab pos="1371600" algn="l"/>
                <a:tab pos="1536700" algn="l"/>
              </a:tabLst>
            </a:pPr>
            <a:r>
              <a:t>                                   and</a:t>
            </a:r>
          </a:p>
          <a:p>
            <a:pPr>
              <a:tabLst>
                <a:tab pos="457200" algn="l"/>
                <a:tab pos="1371600" algn="l"/>
                <a:tab pos="1536700" algn="l"/>
              </a:tabLst>
            </a:pPr>
          </a:p>
          <a:p>
            <a:pPr>
              <a:tabLst>
                <a:tab pos="457200" algn="l"/>
                <a:tab pos="1371600" algn="l"/>
                <a:tab pos="1536700" algn="l"/>
              </a:tabLst>
            </a:pPr>
            <a:r>
              <a:t>have vertical asymptotes where sin </a:t>
            </a:r>
            <a:r>
              <a:rPr i="1"/>
              <a:t>x </a:t>
            </a:r>
            <a:r>
              <a:t>= 0—that is, at </a:t>
            </a:r>
            <a:r>
              <a:rPr i="1"/>
              <a:t>x</a:t>
            </a:r>
            <a:r>
              <a:t> = </a:t>
            </a:r>
            <a:r>
              <a:rPr i="1"/>
              <a:t>n</a:t>
            </a:r>
            <a:r>
              <a:rPr>
                <a:latin typeface="Symbol"/>
                <a:ea typeface="Symbol"/>
                <a:cs typeface="Symbol"/>
                <a:sym typeface="Symbol"/>
              </a:rPr>
              <a:t>p</a:t>
            </a:r>
            <a:r>
              <a:rPr i="1"/>
              <a:t>.</a:t>
            </a:r>
            <a:r>
              <a:t> </a:t>
            </a:r>
          </a:p>
        </p:txBody>
      </p:sp>
      <p:pic>
        <p:nvPicPr>
          <p:cNvPr id="60" name="image.tif" descr="image.ti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19200" y="2286000"/>
            <a:ext cx="1508125" cy="620713"/>
          </a:xfrm>
          <a:prstGeom prst="rect">
            <a:avLst/>
          </a:prstGeom>
          <a:ln w="12700">
            <a:miter lim="400000"/>
          </a:ln>
        </p:spPr>
      </p:pic>
      <p:pic>
        <p:nvPicPr>
          <p:cNvPr id="61" name="image.tif" descr="image.ti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876800" y="2209800"/>
            <a:ext cx="1527175" cy="63023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lide Number"/>
          <p:cNvSpPr txBox="1"/>
          <p:nvPr>
            <p:ph type="sldNum" sz="quarter" idx="2"/>
          </p:nvPr>
        </p:nvSpPr>
        <p:spPr>
          <a:xfrm>
            <a:off x="8496300" y="6388100"/>
            <a:ext cx="231277" cy="35066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64" name="Graph of the Reciprocal Functions"/>
          <p:cNvSpPr txBox="1"/>
          <p:nvPr>
            <p:ph type="title" idx="4294967295"/>
          </p:nvPr>
        </p:nvSpPr>
        <p:spPr>
          <a:xfrm>
            <a:off x="355600" y="152399"/>
            <a:ext cx="822960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Graph of the Reciprocal Functions</a:t>
            </a:r>
          </a:p>
        </p:txBody>
      </p:sp>
      <p:sp>
        <p:nvSpPr>
          <p:cNvPr id="65" name="To sketch the graph of a secant or cosecant function, you should first make a sketch of its reciprocal function.   For instance, to sketch the graph of y = csc x, first sketch the graph of y = sin x.   Then take the reciprocals of the y-coordinates to ob"/>
          <p:cNvSpPr txBox="1"/>
          <p:nvPr>
            <p:ph type="body" idx="4294967295"/>
          </p:nvPr>
        </p:nvSpPr>
        <p:spPr>
          <a:xfrm>
            <a:off x="457200" y="1462087"/>
            <a:ext cx="8229600" cy="5256213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tabLst>
                <a:tab pos="457200" algn="l"/>
                <a:tab pos="1371600" algn="l"/>
                <a:tab pos="1536700" algn="l"/>
              </a:tabLst>
              <a:defRPr>
                <a:solidFill>
                  <a:srgbClr val="FF0000"/>
                </a:solidFill>
              </a:defRPr>
            </a:pPr>
            <a:r>
              <a:t>To sketch the graph of a secant or cosecant function, you should first make a sketch of its reciprocal function. </a:t>
            </a:r>
            <a:br/>
            <a:br/>
            <a:r>
              <a:rPr>
                <a:solidFill>
                  <a:srgbClr val="000000"/>
                </a:solidFill>
              </a:rPr>
              <a:t>For instance, to sketch the graph of </a:t>
            </a:r>
            <a:r>
              <a:rPr i="1">
                <a:solidFill>
                  <a:srgbClr val="000000"/>
                </a:solidFill>
              </a:rPr>
              <a:t>y </a:t>
            </a:r>
            <a:r>
              <a:rPr>
                <a:solidFill>
                  <a:srgbClr val="000000"/>
                </a:solidFill>
              </a:rPr>
              <a:t>=</a:t>
            </a:r>
            <a:r>
              <a:rPr i="1">
                <a:solidFill>
                  <a:srgbClr val="000000"/>
                </a:solidFill>
              </a:rPr>
              <a:t> </a:t>
            </a:r>
            <a:r>
              <a:rPr>
                <a:solidFill>
                  <a:srgbClr val="000000"/>
                </a:solidFill>
              </a:rPr>
              <a:t>csc </a:t>
            </a:r>
            <a:r>
              <a:rPr i="1">
                <a:solidFill>
                  <a:srgbClr val="000000"/>
                </a:solidFill>
              </a:rPr>
              <a:t>x, </a:t>
            </a:r>
            <a:r>
              <a:rPr>
                <a:solidFill>
                  <a:srgbClr val="000000"/>
                </a:solidFill>
              </a:rPr>
              <a:t>first sketch the graph of </a:t>
            </a:r>
            <a:r>
              <a:rPr i="1">
                <a:solidFill>
                  <a:srgbClr val="000000"/>
                </a:solidFill>
              </a:rPr>
              <a:t>y </a:t>
            </a:r>
            <a:r>
              <a:rPr>
                <a:solidFill>
                  <a:srgbClr val="000000"/>
                </a:solidFill>
              </a:rPr>
              <a:t>=</a:t>
            </a:r>
            <a:r>
              <a:rPr i="1">
                <a:solidFill>
                  <a:srgbClr val="000000"/>
                </a:solidFill>
              </a:rPr>
              <a:t> </a:t>
            </a:r>
            <a:r>
              <a:rPr>
                <a:solidFill>
                  <a:srgbClr val="000000"/>
                </a:solidFill>
              </a:rPr>
              <a:t>sin </a:t>
            </a:r>
            <a:r>
              <a:rPr i="1">
                <a:solidFill>
                  <a:srgbClr val="000000"/>
                </a:solidFill>
              </a:rPr>
              <a:t>x. </a:t>
            </a:r>
            <a:br>
              <a:rPr i="1">
                <a:solidFill>
                  <a:srgbClr val="000000"/>
                </a:solidFill>
              </a:rPr>
            </a:br>
            <a:br>
              <a:rPr i="1">
                <a:solidFill>
                  <a:srgbClr val="000000"/>
                </a:solidFill>
              </a:rPr>
            </a:br>
            <a:r>
              <a:rPr>
                <a:solidFill>
                  <a:srgbClr val="000000"/>
                </a:solidFill>
              </a:rPr>
              <a:t>Then take the reciprocals of the </a:t>
            </a:r>
            <a:r>
              <a:rPr i="1">
                <a:solidFill>
                  <a:srgbClr val="000000"/>
                </a:solidFill>
              </a:rPr>
              <a:t>y</a:t>
            </a:r>
            <a:r>
              <a:rPr>
                <a:solidFill>
                  <a:srgbClr val="000000"/>
                </a:solidFill>
              </a:rPr>
              <a:t>-coordinates to obtain points on the graph of </a:t>
            </a:r>
            <a:r>
              <a:rPr i="1">
                <a:solidFill>
                  <a:srgbClr val="000000"/>
                </a:solidFill>
              </a:rPr>
              <a:t>y </a:t>
            </a:r>
            <a:r>
              <a:rPr>
                <a:solidFill>
                  <a:srgbClr val="000000"/>
                </a:solidFill>
              </a:rPr>
              <a:t>=</a:t>
            </a:r>
            <a:r>
              <a:rPr i="1">
                <a:solidFill>
                  <a:srgbClr val="000000"/>
                </a:solidFill>
              </a:rPr>
              <a:t> </a:t>
            </a:r>
            <a:r>
              <a:rPr>
                <a:solidFill>
                  <a:srgbClr val="000000"/>
                </a:solidFill>
              </a:rPr>
              <a:t>csc </a:t>
            </a:r>
            <a:r>
              <a:rPr i="1">
                <a:solidFill>
                  <a:srgbClr val="000000"/>
                </a:solidFill>
              </a:rPr>
              <a:t>x.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lide Number"/>
          <p:cNvSpPr txBox="1"/>
          <p:nvPr>
            <p:ph type="sldNum" sz="quarter" idx="2"/>
          </p:nvPr>
        </p:nvSpPr>
        <p:spPr>
          <a:xfrm>
            <a:off x="8496300" y="6388100"/>
            <a:ext cx="231277" cy="35066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68" name="Graph of the Reciprocal Functions"/>
          <p:cNvSpPr txBox="1"/>
          <p:nvPr>
            <p:ph type="title" idx="4294967295"/>
          </p:nvPr>
        </p:nvSpPr>
        <p:spPr>
          <a:xfrm>
            <a:off x="355600" y="152399"/>
            <a:ext cx="822960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Graph of the Reciprocal Functions</a:t>
            </a:r>
          </a:p>
        </p:txBody>
      </p:sp>
      <p:sp>
        <p:nvSpPr>
          <p:cNvPr id="69" name="The basic characteristics of the parent cosecant and secant functions are summarized below"/>
          <p:cNvSpPr txBox="1"/>
          <p:nvPr>
            <p:ph type="body" idx="4294967295"/>
          </p:nvPr>
        </p:nvSpPr>
        <p:spPr>
          <a:xfrm>
            <a:off x="457200" y="1462087"/>
            <a:ext cx="8229600" cy="5256213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tabLst>
                <a:tab pos="457200" algn="l"/>
                <a:tab pos="1371600" algn="l"/>
                <a:tab pos="1536700" algn="l"/>
              </a:tabLst>
            </a:lvl1pPr>
          </a:lstStyle>
          <a:p>
            <a:pPr/>
            <a:r>
              <a:t>The basic characteristics of the parent cosecant and secant functions are summarized below</a:t>
            </a:r>
          </a:p>
        </p:txBody>
      </p:sp>
      <p:pic>
        <p:nvPicPr>
          <p:cNvPr id="70" name="image.tif" descr="image.ti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24000" y="2247900"/>
            <a:ext cx="2330450" cy="415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1" name="image.png" descr="image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800600" y="2247900"/>
            <a:ext cx="2668588" cy="4152900"/>
          </a:xfrm>
          <a:prstGeom prst="rect">
            <a:avLst/>
          </a:prstGeom>
          <a:ln w="12700">
            <a:miter lim="400000"/>
          </a:ln>
        </p:spPr>
      </p:pic>
      <p:sp>
        <p:nvSpPr>
          <p:cNvPr id="72" name="Figure 4.60"/>
          <p:cNvSpPr txBox="1"/>
          <p:nvPr/>
        </p:nvSpPr>
        <p:spPr>
          <a:xfrm>
            <a:off x="4162107" y="6477000"/>
            <a:ext cx="908780" cy="264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 baseline="0" sz="1200"/>
            </a:lvl1pPr>
          </a:lstStyle>
          <a:p>
            <a:pPr/>
            <a:r>
              <a:t>Figure 4.60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lide Number"/>
          <p:cNvSpPr txBox="1"/>
          <p:nvPr>
            <p:ph type="sldNum" sz="quarter" idx="2"/>
          </p:nvPr>
        </p:nvSpPr>
        <p:spPr>
          <a:xfrm>
            <a:off x="8496300" y="6388100"/>
            <a:ext cx="231277" cy="35066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75" name="Example 4 – Library of Parent Functions: f (x) = csc x"/>
          <p:cNvSpPr txBox="1"/>
          <p:nvPr>
            <p:ph type="title" idx="4294967295"/>
          </p:nvPr>
        </p:nvSpPr>
        <p:spPr>
          <a:xfrm>
            <a:off x="355600" y="152399"/>
            <a:ext cx="822960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defRPr sz="2700"/>
            </a:pPr>
            <a:r>
              <a:t>Example 4 – </a:t>
            </a:r>
            <a:r>
              <a:rPr i="1"/>
              <a:t>Library of Parent Functions: f</a:t>
            </a:r>
            <a:r>
              <a:rPr i="1" sz="400"/>
              <a:t> </a:t>
            </a:r>
            <a:r>
              <a:t>(</a:t>
            </a:r>
            <a:r>
              <a:rPr i="1"/>
              <a:t>x</a:t>
            </a:r>
            <a:r>
              <a:t>)</a:t>
            </a:r>
            <a:r>
              <a:rPr i="1"/>
              <a:t> </a:t>
            </a:r>
            <a:r>
              <a:t>= </a:t>
            </a:r>
            <a:r>
              <a:rPr i="1"/>
              <a:t>csc x</a:t>
            </a:r>
          </a:p>
        </p:txBody>
      </p:sp>
      <p:sp>
        <p:nvSpPr>
          <p:cNvPr id="76" name="Sketch the graph of                              by hand.…"/>
          <p:cNvSpPr txBox="1"/>
          <p:nvPr>
            <p:ph type="body" idx="4294967295"/>
          </p:nvPr>
        </p:nvSpPr>
        <p:spPr>
          <a:xfrm>
            <a:off x="457200" y="1462087"/>
            <a:ext cx="8229600" cy="5256213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tabLst>
                <a:tab pos="457200" algn="l"/>
                <a:tab pos="1371600" algn="l"/>
                <a:tab pos="1536700" algn="l"/>
              </a:tabLst>
            </a:pPr>
            <a:r>
              <a:t>Sketch the graph of                              by hand.</a:t>
            </a:r>
          </a:p>
          <a:p>
            <a:pPr>
              <a:tabLst>
                <a:tab pos="457200" algn="l"/>
                <a:tab pos="1371600" algn="l"/>
                <a:tab pos="1536700" algn="l"/>
              </a:tabLst>
            </a:pPr>
            <a:br/>
          </a:p>
          <a:p>
            <a:pPr>
              <a:tabLst>
                <a:tab pos="457200" algn="l"/>
                <a:tab pos="1371600" algn="l"/>
                <a:tab pos="1536700" algn="l"/>
              </a:tabLst>
              <a:defRPr>
                <a:solidFill>
                  <a:srgbClr val="0073BC"/>
                </a:solidFill>
              </a:defRPr>
            </a:pPr>
            <a:r>
              <a:t>Solution:</a:t>
            </a:r>
            <a:br/>
            <a:r>
              <a:rPr>
                <a:solidFill>
                  <a:srgbClr val="000000"/>
                </a:solidFill>
              </a:rPr>
              <a:t>Begin by sketching the graph of  </a:t>
            </a:r>
            <a:endParaRPr>
              <a:solidFill>
                <a:srgbClr val="000000"/>
              </a:solidFill>
            </a:endParaRPr>
          </a:p>
          <a:p>
            <a:pPr>
              <a:tabLst>
                <a:tab pos="457200" algn="l"/>
                <a:tab pos="1371600" algn="l"/>
                <a:tab pos="1536700" algn="l"/>
              </a:tabLst>
            </a:pPr>
          </a:p>
          <a:p>
            <a:pPr>
              <a:tabLst>
                <a:tab pos="457200" algn="l"/>
                <a:tab pos="1371600" algn="l"/>
                <a:tab pos="1536700" algn="l"/>
              </a:tabLst>
            </a:pPr>
            <a:r>
              <a:t>For this function, the amplitude is 2, it is shifted to the left, and the period is 2</a:t>
            </a:r>
            <a:r>
              <a:rPr>
                <a:latin typeface="Symbol"/>
                <a:ea typeface="Symbol"/>
                <a:cs typeface="Symbol"/>
                <a:sym typeface="Symbol"/>
              </a:rPr>
              <a:t>p</a:t>
            </a:r>
            <a:r>
              <a:t>. </a:t>
            </a:r>
          </a:p>
        </p:txBody>
      </p:sp>
      <p:pic>
        <p:nvPicPr>
          <p:cNvPr id="77" name="image.tif" descr="image.ti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276600" y="1243012"/>
            <a:ext cx="2359025" cy="814388"/>
          </a:xfrm>
          <a:prstGeom prst="rect">
            <a:avLst/>
          </a:prstGeom>
          <a:ln w="12700">
            <a:miter lim="400000"/>
          </a:ln>
        </p:spPr>
      </p:pic>
      <p:pic>
        <p:nvPicPr>
          <p:cNvPr id="78" name="image.tif" descr="image.ti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886325" y="2971800"/>
            <a:ext cx="2386013" cy="72072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Class="entr" nodeType="afterEffect" presetSubtype="4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76" grpId="1"/>
      <p:bldP build="whole" bldLvl="1" animBg="1" rev="0" advAuto="0" spid="78" grpId="2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McKBAlgP8">
  <a:themeElements>
    <a:clrScheme name="McKBAlgP8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McKBAlgP8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McKBAlgP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-2500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-2500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McKBAlgP8">
  <a:themeElements>
    <a:clrScheme name="McKBAlgP8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McKBAlgP8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McKBAlgP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-2500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-2500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