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-2500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-2500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-2500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-2500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-2500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-2500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-2500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-2500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-2500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" name="Shape 2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"/>
          <p:cNvSpPr txBox="1"/>
          <p:nvPr>
            <p:ph type="sldNum" sz="quarter" idx="2"/>
          </p:nvPr>
        </p:nvSpPr>
        <p:spPr>
          <a:xfrm>
            <a:off x="6553200" y="6245225"/>
            <a:ext cx="273656" cy="39409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-25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7150"/>
            <a:ext cx="1328738" cy="98583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"/>
          <p:cNvSpPr txBox="1"/>
          <p:nvPr>
            <p:ph type="sldNum" sz="quarter" idx="2"/>
          </p:nvPr>
        </p:nvSpPr>
        <p:spPr>
          <a:xfrm>
            <a:off x="8496300" y="6388100"/>
            <a:ext cx="358413" cy="35066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spcBef>
                <a:spcPts val="1000"/>
              </a:spcBef>
              <a:defRPr baseline="0"/>
            </a:lvl1pPr>
          </a:lstStyle>
          <a:p>
            <a:pPr/>
            <a:fld id="{86CB4B4D-7CA3-9044-876B-883B54F8677D}" type="slidenum"/>
          </a:p>
        </p:txBody>
      </p:sp>
      <p:sp>
        <p:nvSpPr>
          <p:cNvPr id="4" name="Rounded Rectangle"/>
          <p:cNvSpPr/>
          <p:nvPr/>
        </p:nvSpPr>
        <p:spPr>
          <a:xfrm>
            <a:off x="304800" y="457200"/>
            <a:ext cx="8763000" cy="685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73BC"/>
              </a:gs>
              <a:gs pos="100000">
                <a:srgbClr val="0073BC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 baseline="0"/>
            </a:pPr>
          </a:p>
        </p:txBody>
      </p:sp>
      <p:sp>
        <p:nvSpPr>
          <p:cNvPr id="5" name="Rectangle"/>
          <p:cNvSpPr/>
          <p:nvPr/>
        </p:nvSpPr>
        <p:spPr>
          <a:xfrm>
            <a:off x="-1" y="1066800"/>
            <a:ext cx="9144002" cy="457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aseline="0"/>
            </a:pPr>
          </a:p>
        </p:txBody>
      </p:sp>
      <p:sp>
        <p:nvSpPr>
          <p:cNvPr id="6" name="Rectangle"/>
          <p:cNvSpPr/>
          <p:nvPr/>
        </p:nvSpPr>
        <p:spPr>
          <a:xfrm>
            <a:off x="8915400" y="152400"/>
            <a:ext cx="228600" cy="1219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aseline="0"/>
            </a:pPr>
          </a:p>
        </p:txBody>
      </p:sp>
      <p:sp>
        <p:nvSpPr>
          <p:cNvPr id="7" name="Title Text"/>
          <p:cNvSpPr txBox="1"/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8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02128" marR="0" indent="-244928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143000" marR="0" indent="-2286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2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6459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336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2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5908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2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0480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2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5052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2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39624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2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"/>
          <p:cNvSpPr/>
          <p:nvPr/>
        </p:nvSpPr>
        <p:spPr>
          <a:xfrm>
            <a:off x="381000" y="2438400"/>
            <a:ext cx="8610600" cy="1447800"/>
          </a:xfrm>
          <a:prstGeom prst="roundRect">
            <a:avLst>
              <a:gd name="adj" fmla="val 16667"/>
            </a:avLst>
          </a:prstGeom>
          <a:solidFill>
            <a:srgbClr val="0073BC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aseline="0"/>
            </a:pPr>
          </a:p>
        </p:txBody>
      </p:sp>
      <p:sp>
        <p:nvSpPr>
          <p:cNvPr id="32" name="Rounded Rectangle"/>
          <p:cNvSpPr/>
          <p:nvPr/>
        </p:nvSpPr>
        <p:spPr>
          <a:xfrm>
            <a:off x="2209800" y="2514600"/>
            <a:ext cx="6705600" cy="129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aseline="0"/>
            </a:pPr>
          </a:p>
        </p:txBody>
      </p:sp>
      <p:sp>
        <p:nvSpPr>
          <p:cNvPr id="33" name="Rounded Rectangle"/>
          <p:cNvSpPr/>
          <p:nvPr/>
        </p:nvSpPr>
        <p:spPr>
          <a:xfrm>
            <a:off x="457200" y="2628900"/>
            <a:ext cx="1371600" cy="1066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aseline="0"/>
            </a:pPr>
          </a:p>
        </p:txBody>
      </p:sp>
      <p:sp>
        <p:nvSpPr>
          <p:cNvPr id="34" name="66"/>
          <p:cNvSpPr txBox="1"/>
          <p:nvPr/>
        </p:nvSpPr>
        <p:spPr>
          <a:xfrm>
            <a:off x="585469" y="2667000"/>
            <a:ext cx="1045212" cy="856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baseline="0" sz="5400">
                <a:solidFill>
                  <a:srgbClr val="0073BC"/>
                </a:solidFill>
              </a:defRPr>
            </a:lvl1pPr>
          </a:lstStyle>
          <a:p>
            <a:pPr/>
            <a:r>
              <a:t>66</a:t>
            </a:r>
          </a:p>
        </p:txBody>
      </p:sp>
      <p:sp>
        <p:nvSpPr>
          <p:cNvPr id="35" name="Inverse Trigonometric Functions"/>
          <p:cNvSpPr txBox="1"/>
          <p:nvPr/>
        </p:nvSpPr>
        <p:spPr>
          <a:xfrm>
            <a:off x="2407919" y="2514600"/>
            <a:ext cx="6233162" cy="1217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baseline="0" sz="4000">
                <a:solidFill>
                  <a:srgbClr val="0073BC"/>
                </a:solidFill>
              </a:defRPr>
            </a:lvl1pPr>
          </a:lstStyle>
          <a:p>
            <a:pPr/>
            <a:r>
              <a:t>Inverse Trigonometric Functions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7" name="Example 2 – Graphing the Arcsine Function"/>
          <p:cNvSpPr txBox="1"/>
          <p:nvPr>
            <p:ph type="title" idx="4294967295"/>
          </p:nvPr>
        </p:nvSpPr>
        <p:spPr>
          <a:xfrm>
            <a:off x="355600" y="15239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z="3200"/>
            </a:pPr>
            <a:r>
              <a:t>Example 2 – </a:t>
            </a:r>
            <a:r>
              <a:rPr i="1"/>
              <a:t>Graphing the Arcsine Function</a:t>
            </a:r>
          </a:p>
        </p:txBody>
      </p:sp>
      <p:sp>
        <p:nvSpPr>
          <p:cNvPr id="88" name="Sketch a graph of y = arcsin x by hand.…"/>
          <p:cNvSpPr txBox="1"/>
          <p:nvPr>
            <p:ph type="body" idx="4294967295"/>
          </p:nvPr>
        </p:nvSpPr>
        <p:spPr>
          <a:xfrm>
            <a:off x="457200" y="1462087"/>
            <a:ext cx="8229600" cy="52562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tabLst>
                <a:tab pos="457200" algn="l"/>
                <a:tab pos="1371600" algn="l"/>
                <a:tab pos="1536700" algn="l"/>
              </a:tabLst>
            </a:pPr>
            <a:r>
              <a:t>Sketch a graph of </a:t>
            </a:r>
            <a:r>
              <a:rPr i="1"/>
              <a:t>y</a:t>
            </a:r>
            <a:r>
              <a:t> = arcsin </a:t>
            </a:r>
            <a:r>
              <a:rPr i="1"/>
              <a:t>x </a:t>
            </a:r>
            <a:r>
              <a:t>by hand.</a:t>
            </a:r>
          </a:p>
          <a:p>
            <a:pPr>
              <a:tabLst>
                <a:tab pos="457200" algn="l"/>
                <a:tab pos="1371600" algn="l"/>
                <a:tab pos="1536700" algn="l"/>
              </a:tabLst>
              <a:defRPr sz="1600"/>
            </a:pPr>
          </a:p>
          <a:p>
            <a:pPr>
              <a:tabLst>
                <a:tab pos="457200" algn="l"/>
                <a:tab pos="1371600" algn="l"/>
                <a:tab pos="1536700" algn="l"/>
              </a:tabLst>
              <a:defRPr>
                <a:solidFill>
                  <a:srgbClr val="0073BC"/>
                </a:solidFill>
              </a:defRPr>
            </a:pPr>
            <a:r>
              <a:t>Solution:</a:t>
            </a:r>
          </a:p>
          <a:p>
            <a:pPr>
              <a:lnSpc>
                <a:spcPct val="120000"/>
              </a:lnSpc>
              <a:tabLst>
                <a:tab pos="457200" algn="l"/>
                <a:tab pos="1371600" algn="l"/>
                <a:tab pos="1536700" algn="l"/>
              </a:tabLst>
            </a:pPr>
            <a:r>
              <a:t>By definition, the equations</a:t>
            </a:r>
          </a:p>
          <a:p>
            <a:pPr>
              <a:lnSpc>
                <a:spcPct val="120000"/>
              </a:lnSpc>
              <a:tabLst>
                <a:tab pos="457200" algn="l"/>
                <a:tab pos="1371600" algn="l"/>
                <a:tab pos="1536700" algn="l"/>
              </a:tabLst>
            </a:pPr>
            <a:r>
              <a:t>              y = arcsin </a:t>
            </a:r>
            <a:r>
              <a:rPr i="1"/>
              <a:t>x 	</a:t>
            </a:r>
            <a:r>
              <a:t>  and		sin </a:t>
            </a:r>
            <a:r>
              <a:rPr i="1"/>
              <a:t>y =</a:t>
            </a:r>
            <a:r>
              <a:t> </a:t>
            </a:r>
            <a:r>
              <a:rPr i="1"/>
              <a:t>x</a:t>
            </a:r>
            <a:endParaRPr i="1"/>
          </a:p>
          <a:p>
            <a:pPr>
              <a:lnSpc>
                <a:spcPct val="120000"/>
              </a:lnSpc>
              <a:tabLst>
                <a:tab pos="457200" algn="l"/>
                <a:tab pos="1371600" algn="l"/>
                <a:tab pos="1536700" algn="l"/>
              </a:tabLst>
              <a:defRPr i="1" sz="1000"/>
            </a:pPr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  <a:r>
              <a:t>are equivalent for –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sz="400"/>
              <a:t>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/</a:t>
            </a:r>
            <a:r>
              <a:t>2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£</a:t>
            </a:r>
            <a:r>
              <a:t> </a:t>
            </a:r>
            <a:r>
              <a:rPr i="1"/>
              <a:t>y</a:t>
            </a:r>
            <a:r>
              <a:t>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£</a:t>
            </a:r>
            <a:r>
              <a:t>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i="1" sz="400"/>
              <a:t>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/</a:t>
            </a:r>
            <a:r>
              <a:t>2. So, their graphs are the same. For the interval [–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i="1" sz="400"/>
              <a:t>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/</a:t>
            </a:r>
            <a:r>
              <a:t>2,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i="1" sz="400"/>
              <a:t>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/</a:t>
            </a:r>
            <a:r>
              <a:t>2] you can assign values to </a:t>
            </a:r>
            <a:r>
              <a:rPr i="1"/>
              <a:t>y </a:t>
            </a:r>
            <a:r>
              <a:t>in the second equation to make a table of values.	</a:t>
            </a:r>
          </a:p>
        </p:txBody>
      </p:sp>
      <p:pic>
        <p:nvPicPr>
          <p:cNvPr id="89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200" y="5257800"/>
            <a:ext cx="5084763" cy="13192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8" grpId="1"/>
      <p:bldP build="whole" bldLvl="1" animBg="1" rev="0" advAuto="0" spid="89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"/>
          <p:cNvSpPr txBox="1"/>
          <p:nvPr>
            <p:ph type="sldNum" sz="quarter" idx="2"/>
          </p:nvPr>
        </p:nvSpPr>
        <p:spPr>
          <a:xfrm>
            <a:off x="8496300" y="6388100"/>
            <a:ext cx="34144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2" name="Example 2 – Solution"/>
          <p:cNvSpPr txBox="1"/>
          <p:nvPr>
            <p:ph type="title" idx="4294967295"/>
          </p:nvPr>
        </p:nvSpPr>
        <p:spPr>
          <a:xfrm>
            <a:off x="355600" y="15239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Example 2 – </a:t>
            </a:r>
            <a:r>
              <a:rPr i="1"/>
              <a:t>Solution</a:t>
            </a:r>
          </a:p>
        </p:txBody>
      </p:sp>
      <p:sp>
        <p:nvSpPr>
          <p:cNvPr id="93" name="Then plot the points and connect them with a smooth curve. The resulting graph of y = arcsin x is shown in Figure 4.68."/>
          <p:cNvSpPr txBox="1"/>
          <p:nvPr>
            <p:ph type="body" idx="4294967295"/>
          </p:nvPr>
        </p:nvSpPr>
        <p:spPr>
          <a:xfrm>
            <a:off x="457200" y="1462087"/>
            <a:ext cx="8229600" cy="52562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tabLst>
                <a:tab pos="457200" algn="l"/>
                <a:tab pos="1371600" algn="l"/>
                <a:tab pos="1536700" algn="l"/>
              </a:tabLst>
            </a:pPr>
            <a:r>
              <a:t>Then plot the points and connect them with a smooth curve. The resulting graph of </a:t>
            </a:r>
            <a:r>
              <a:rPr i="1"/>
              <a:t>y</a:t>
            </a:r>
            <a:r>
              <a:t> = arcsin </a:t>
            </a:r>
            <a:r>
              <a:rPr i="1"/>
              <a:t>x </a:t>
            </a:r>
            <a:r>
              <a:t>is shown in Figure 4.68.</a:t>
            </a:r>
          </a:p>
        </p:txBody>
      </p:sp>
      <p:sp>
        <p:nvSpPr>
          <p:cNvPr id="94" name="cont’d"/>
          <p:cNvSpPr txBox="1"/>
          <p:nvPr/>
        </p:nvSpPr>
        <p:spPr>
          <a:xfrm>
            <a:off x="8195944" y="762000"/>
            <a:ext cx="71415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/>
            <a:r>
              <a:t>cont’d</a:t>
            </a:r>
          </a:p>
        </p:txBody>
      </p:sp>
      <p:pic>
        <p:nvPicPr>
          <p:cNvPr id="95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48012" y="2974975"/>
            <a:ext cx="2816226" cy="281622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Figure 4.68"/>
          <p:cNvSpPr txBox="1"/>
          <p:nvPr/>
        </p:nvSpPr>
        <p:spPr>
          <a:xfrm>
            <a:off x="3881120" y="5969000"/>
            <a:ext cx="135636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baseline="0" sz="1200"/>
            </a:lvl1pPr>
          </a:lstStyle>
          <a:p>
            <a:pPr/>
            <a:r>
              <a:t>Figure 4.68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9" name="Example 2 – Solution"/>
          <p:cNvSpPr txBox="1"/>
          <p:nvPr>
            <p:ph type="title" idx="4294967295"/>
          </p:nvPr>
        </p:nvSpPr>
        <p:spPr>
          <a:xfrm>
            <a:off x="355600" y="15239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Example 2 – </a:t>
            </a:r>
            <a:r>
              <a:rPr i="1"/>
              <a:t>Solution</a:t>
            </a:r>
          </a:p>
        </p:txBody>
      </p:sp>
      <p:sp>
        <p:nvSpPr>
          <p:cNvPr id="100" name="Note that it is the reflection (in the line y = x) of the black portion of the graph in Figure 4.67.…"/>
          <p:cNvSpPr txBox="1"/>
          <p:nvPr>
            <p:ph type="body" idx="4294967295"/>
          </p:nvPr>
        </p:nvSpPr>
        <p:spPr>
          <a:xfrm>
            <a:off x="457200" y="1462087"/>
            <a:ext cx="8382000" cy="52562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tabLst>
                <a:tab pos="457200" algn="l"/>
                <a:tab pos="1371600" algn="l"/>
                <a:tab pos="1536700" algn="l"/>
              </a:tabLst>
            </a:pPr>
            <a:r>
              <a:t>Note that it is the reflection (in the line </a:t>
            </a:r>
            <a:r>
              <a:rPr i="1"/>
              <a:t>y</a:t>
            </a:r>
            <a:r>
              <a:t> = </a:t>
            </a:r>
            <a:r>
              <a:rPr i="1"/>
              <a:t>x</a:t>
            </a:r>
            <a:r>
              <a:t>) of the black portion of the graph in Figure 4.67.</a:t>
            </a:r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  <a:r>
              <a:t>Remember that the domain of </a:t>
            </a:r>
            <a:r>
              <a:rPr i="1"/>
              <a:t>y </a:t>
            </a:r>
            <a:r>
              <a:t>= arcsin </a:t>
            </a:r>
            <a:r>
              <a:rPr i="1"/>
              <a:t>x </a:t>
            </a:r>
            <a:r>
              <a:t>is the closed </a:t>
            </a:r>
            <a:br/>
            <a:r>
              <a:t>interval [–1, 1] and the range is the closed interval               [–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sz="400"/>
              <a:t>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/</a:t>
            </a:r>
            <a:r>
              <a:t>2,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sz="400"/>
              <a:t>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/</a:t>
            </a:r>
            <a:r>
              <a:t>2]. </a:t>
            </a:r>
          </a:p>
        </p:txBody>
      </p:sp>
      <p:sp>
        <p:nvSpPr>
          <p:cNvPr id="101" name="cont’d"/>
          <p:cNvSpPr txBox="1"/>
          <p:nvPr/>
        </p:nvSpPr>
        <p:spPr>
          <a:xfrm>
            <a:off x="8195944" y="762000"/>
            <a:ext cx="71415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/>
            <a:r>
              <a:t>cont’d</a:t>
            </a:r>
          </a:p>
        </p:txBody>
      </p:sp>
      <p:pic>
        <p:nvPicPr>
          <p:cNvPr id="10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3600" y="2438400"/>
            <a:ext cx="3657600" cy="225425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Figure 4.67"/>
          <p:cNvSpPr txBox="1"/>
          <p:nvPr/>
        </p:nvSpPr>
        <p:spPr>
          <a:xfrm>
            <a:off x="3296919" y="4830762"/>
            <a:ext cx="1127762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baseline="0" sz="1200"/>
            </a:lvl1pPr>
          </a:lstStyle>
          <a:p>
            <a:pPr/>
            <a:r>
              <a:t>Figure 4.67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6" name="Other Inverse Trigonometric Functions"/>
          <p:cNvSpPr txBox="1"/>
          <p:nvPr/>
        </p:nvSpPr>
        <p:spPr>
          <a:xfrm>
            <a:off x="493967" y="3198812"/>
            <a:ext cx="8311640" cy="621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aseline="0" sz="3800">
                <a:solidFill>
                  <a:srgbClr val="0073BC"/>
                </a:solidFill>
              </a:defRPr>
            </a:lvl1pPr>
          </a:lstStyle>
          <a:p>
            <a:pPr/>
            <a:r>
              <a:t>Other Inverse Trigonometric Functions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9" name="Other Inverse Trigonometric Functions"/>
          <p:cNvSpPr txBox="1"/>
          <p:nvPr>
            <p:ph type="title" idx="4294967295"/>
          </p:nvPr>
        </p:nvSpPr>
        <p:spPr>
          <a:xfrm>
            <a:off x="355600" y="15239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600"/>
            </a:lvl1pPr>
          </a:lstStyle>
          <a:p>
            <a:pPr/>
            <a:r>
              <a:t>Other Inverse Trigonometric Functions</a:t>
            </a:r>
          </a:p>
        </p:txBody>
      </p:sp>
      <p:sp>
        <p:nvSpPr>
          <p:cNvPr id="110" name="The cosine function is decreasing and one-to-one on the interval 0 ≤ x ≤ π, as shown in Figure 4.69."/>
          <p:cNvSpPr txBox="1"/>
          <p:nvPr>
            <p:ph type="body" idx="4294967295"/>
          </p:nvPr>
        </p:nvSpPr>
        <p:spPr>
          <a:xfrm>
            <a:off x="457200" y="1462087"/>
            <a:ext cx="8229600" cy="52562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tabLst>
                <a:tab pos="406400" algn="l"/>
                <a:tab pos="1371600" algn="l"/>
                <a:tab pos="1536700" algn="l"/>
              </a:tabLst>
            </a:pPr>
            <a:r>
              <a:t>The cosine function is decreasing and one-to-one on the interval 0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£</a:t>
            </a:r>
            <a:r>
              <a:t> </a:t>
            </a:r>
            <a:r>
              <a:rPr i="1"/>
              <a:t>x</a:t>
            </a:r>
            <a:r>
              <a:t>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£</a:t>
            </a:r>
            <a:r>
              <a:t>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p</a:t>
            </a:r>
            <a:r>
              <a:t>, as shown in Figure 4.69.</a:t>
            </a:r>
          </a:p>
        </p:txBody>
      </p:sp>
      <p:pic>
        <p:nvPicPr>
          <p:cNvPr id="111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575" y="2697162"/>
            <a:ext cx="3857625" cy="2360613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Figure 4.69"/>
          <p:cNvSpPr txBox="1"/>
          <p:nvPr/>
        </p:nvSpPr>
        <p:spPr>
          <a:xfrm>
            <a:off x="3703319" y="5364162"/>
            <a:ext cx="1127762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baseline="0" sz="1200"/>
            </a:lvl1pPr>
          </a:lstStyle>
          <a:p>
            <a:pPr/>
            <a:r>
              <a:t>Figure 4.69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5" name="Other Inverse Trigonometric Functions"/>
          <p:cNvSpPr txBox="1"/>
          <p:nvPr>
            <p:ph type="title" idx="4294967295"/>
          </p:nvPr>
        </p:nvSpPr>
        <p:spPr>
          <a:xfrm>
            <a:off x="355600" y="15239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600"/>
            </a:lvl1pPr>
          </a:lstStyle>
          <a:p>
            <a:pPr/>
            <a:r>
              <a:t>Other Inverse Trigonometric Functions</a:t>
            </a:r>
          </a:p>
        </p:txBody>
      </p:sp>
      <p:sp>
        <p:nvSpPr>
          <p:cNvPr id="116" name="Consequently, on this interval the cosine function has an inverse function—the inverse cosine function—denoted by…"/>
          <p:cNvSpPr txBox="1"/>
          <p:nvPr>
            <p:ph type="body" idx="4294967295"/>
          </p:nvPr>
        </p:nvSpPr>
        <p:spPr>
          <a:xfrm>
            <a:off x="457200" y="1462087"/>
            <a:ext cx="8229600" cy="52562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tabLst>
                <a:tab pos="406400" algn="l"/>
                <a:tab pos="1371600" algn="l"/>
                <a:tab pos="1536700" algn="l"/>
              </a:tabLst>
            </a:pPr>
            <a:r>
              <a:t>Consequently, on this interval the cosine function has an inverse function—the </a:t>
            </a:r>
            <a:r>
              <a:rPr b="1"/>
              <a:t>inverse cosine function</a:t>
            </a:r>
            <a:r>
              <a:t>—denoted by</a:t>
            </a:r>
          </a:p>
          <a:p>
            <a:pPr>
              <a:tabLst>
                <a:tab pos="406400" algn="l"/>
                <a:tab pos="1371600" algn="l"/>
                <a:tab pos="1536700" algn="l"/>
              </a:tabLst>
              <a:defRPr i="1" sz="1400"/>
            </a:pPr>
            <a:br/>
            <a:r>
              <a:t>	</a:t>
            </a:r>
            <a:r>
              <a:rPr sz="2400">
                <a:solidFill>
                  <a:srgbClr val="FF0000"/>
                </a:solidFill>
              </a:rPr>
              <a:t>y </a:t>
            </a:r>
            <a:r>
              <a:rPr i="0" sz="2400">
                <a:solidFill>
                  <a:srgbClr val="FF0000"/>
                </a:solidFill>
              </a:rPr>
              <a:t>= arccos </a:t>
            </a:r>
            <a:r>
              <a:rPr sz="2400">
                <a:solidFill>
                  <a:srgbClr val="FF0000"/>
                </a:solidFill>
              </a:rPr>
              <a:t>x 		</a:t>
            </a:r>
            <a:r>
              <a:rPr i="0" sz="2400">
                <a:solidFill>
                  <a:srgbClr val="FF0000"/>
                </a:solidFill>
              </a:rPr>
              <a:t>or</a:t>
            </a:r>
            <a:r>
              <a:rPr sz="2400">
                <a:solidFill>
                  <a:srgbClr val="FF0000"/>
                </a:solidFill>
              </a:rPr>
              <a:t> 		y </a:t>
            </a:r>
            <a:r>
              <a:rPr i="0" sz="2400">
                <a:solidFill>
                  <a:srgbClr val="FF0000"/>
                </a:solidFill>
              </a:rPr>
              <a:t>= cos</a:t>
            </a:r>
            <a:r>
              <a:rPr baseline="30000" i="0" sz="2400">
                <a:solidFill>
                  <a:srgbClr val="FF0000"/>
                </a:solidFill>
              </a:rPr>
              <a:t>–1</a:t>
            </a:r>
            <a:r>
              <a:rPr i="0" sz="2400">
                <a:solidFill>
                  <a:srgbClr val="FF0000"/>
                </a:solidFill>
              </a:rPr>
              <a:t> </a:t>
            </a:r>
            <a:r>
              <a:rPr sz="2400">
                <a:solidFill>
                  <a:srgbClr val="FF0000"/>
                </a:solidFill>
              </a:rPr>
              <a:t>x</a:t>
            </a:r>
            <a:r>
              <a:rPr i="0" sz="2400">
                <a:solidFill>
                  <a:srgbClr val="FF0000"/>
                </a:solidFill>
              </a:rPr>
              <a:t>.</a:t>
            </a:r>
            <a:endParaRPr>
              <a:solidFill>
                <a:srgbClr val="FF0000"/>
              </a:solidFill>
            </a:endParaRPr>
          </a:p>
          <a:p>
            <a:pPr>
              <a:tabLst>
                <a:tab pos="406400" algn="l"/>
                <a:tab pos="1371600" algn="l"/>
                <a:tab pos="1536700" algn="l"/>
              </a:tabLst>
              <a:defRPr sz="1400"/>
            </a:pPr>
          </a:p>
          <a:p>
            <a:pPr>
              <a:tabLst>
                <a:tab pos="406400" algn="l"/>
                <a:tab pos="1371600" algn="l"/>
                <a:tab pos="1536700" algn="l"/>
              </a:tabLst>
            </a:pPr>
            <a:r>
              <a:t>Because </a:t>
            </a:r>
            <a:r>
              <a:rPr i="1"/>
              <a:t>y </a:t>
            </a:r>
            <a:r>
              <a:t>= arccos </a:t>
            </a:r>
            <a:r>
              <a:rPr i="1"/>
              <a:t>x </a:t>
            </a:r>
            <a:r>
              <a:t>and</a:t>
            </a:r>
            <a:r>
              <a:rPr i="1"/>
              <a:t> x </a:t>
            </a:r>
            <a:r>
              <a:t>= cos </a:t>
            </a:r>
            <a:r>
              <a:rPr i="1"/>
              <a:t>y </a:t>
            </a:r>
            <a:r>
              <a:t>are equivalent for </a:t>
            </a:r>
            <a:br/>
            <a:r>
              <a:rPr>
                <a:solidFill>
                  <a:srgbClr val="FF0000"/>
                </a:solidFill>
              </a:rPr>
              <a:t>0 </a:t>
            </a:r>
            <a:r>
              <a:rPr>
                <a:solidFill>
                  <a:srgbClr val="FF0000"/>
                </a:solidFill>
                <a:latin typeface="Symbol"/>
                <a:ea typeface="Symbol"/>
                <a:cs typeface="Symbol"/>
                <a:sym typeface="Symbol"/>
              </a:rPr>
              <a:t>£</a:t>
            </a:r>
            <a:r>
              <a:rPr>
                <a:solidFill>
                  <a:srgbClr val="FF0000"/>
                </a:solidFill>
              </a:rPr>
              <a:t> </a:t>
            </a:r>
            <a:r>
              <a:rPr i="1">
                <a:solidFill>
                  <a:srgbClr val="FF0000"/>
                </a:solidFill>
              </a:rPr>
              <a:t>y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FF0000"/>
                </a:solidFill>
                <a:latin typeface="Symbol"/>
                <a:ea typeface="Symbol"/>
                <a:cs typeface="Symbol"/>
                <a:sym typeface="Symbol"/>
              </a:rPr>
              <a:t>£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FF0000"/>
                </a:solidFill>
                <a:latin typeface="Symbol"/>
                <a:ea typeface="Symbol"/>
                <a:cs typeface="Symbol"/>
                <a:sym typeface="Symbol"/>
              </a:rPr>
              <a:t>p</a:t>
            </a:r>
            <a:r>
              <a:t>, their graphs are the same, and can be confirmed by the following table of values.</a:t>
            </a:r>
          </a:p>
        </p:txBody>
      </p:sp>
      <p:pic>
        <p:nvPicPr>
          <p:cNvPr id="117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2937" y="4953000"/>
            <a:ext cx="5402263" cy="14160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0" name="Other Inverse Trigonometric Functions"/>
          <p:cNvSpPr txBox="1"/>
          <p:nvPr>
            <p:ph type="title" idx="4294967295"/>
          </p:nvPr>
        </p:nvSpPr>
        <p:spPr>
          <a:xfrm>
            <a:off x="355600" y="15239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600"/>
            </a:lvl1pPr>
          </a:lstStyle>
          <a:p>
            <a:pPr/>
            <a:r>
              <a:t>Other Inverse Trigonometric Functions</a:t>
            </a:r>
          </a:p>
        </p:txBody>
      </p:sp>
      <p:sp>
        <p:nvSpPr>
          <p:cNvPr id="121" name="Similarly, you can define an inverse tangent function by restricting the domain of y = tan x to the interval (–π /2, π /2).…"/>
          <p:cNvSpPr txBox="1"/>
          <p:nvPr>
            <p:ph type="body" idx="4294967295"/>
          </p:nvPr>
        </p:nvSpPr>
        <p:spPr>
          <a:xfrm>
            <a:off x="457200" y="1462087"/>
            <a:ext cx="8229600" cy="52562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tabLst>
                <a:tab pos="406400" algn="l"/>
                <a:tab pos="1371600" algn="l"/>
                <a:tab pos="1536700" algn="l"/>
              </a:tabLst>
            </a:pPr>
            <a:r>
              <a:t>Similarly, you can define an </a:t>
            </a:r>
            <a:r>
              <a:rPr b="1"/>
              <a:t>inverse tangent function </a:t>
            </a:r>
            <a:r>
              <a:t>by </a:t>
            </a:r>
            <a:r>
              <a:rPr>
                <a:solidFill>
                  <a:srgbClr val="FF0000"/>
                </a:solidFill>
              </a:rPr>
              <a:t>restricting the domain of </a:t>
            </a:r>
            <a:r>
              <a:rPr i="1">
                <a:solidFill>
                  <a:srgbClr val="FF0000"/>
                </a:solidFill>
              </a:rPr>
              <a:t>y =</a:t>
            </a:r>
            <a:r>
              <a:rPr>
                <a:solidFill>
                  <a:srgbClr val="FF0000"/>
                </a:solidFill>
              </a:rPr>
              <a:t> tan </a:t>
            </a:r>
            <a:r>
              <a:rPr i="1">
                <a:solidFill>
                  <a:srgbClr val="FF0000"/>
                </a:solidFill>
              </a:rPr>
              <a:t>x</a:t>
            </a:r>
            <a:r>
              <a:rPr>
                <a:solidFill>
                  <a:srgbClr val="FF0000"/>
                </a:solidFill>
              </a:rPr>
              <a:t> to the interval (–</a:t>
            </a:r>
            <a:r>
              <a:rPr>
                <a:solidFill>
                  <a:srgbClr val="FF0000"/>
                </a:solidFill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i="1" sz="400"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FF0000"/>
                </a:solidFill>
                <a:latin typeface="Symbol"/>
                <a:ea typeface="Symbol"/>
                <a:cs typeface="Symbol"/>
                <a:sym typeface="Symbol"/>
              </a:rPr>
              <a:t>/</a:t>
            </a:r>
            <a:r>
              <a:rPr>
                <a:solidFill>
                  <a:srgbClr val="FF0000"/>
                </a:solidFill>
              </a:rPr>
              <a:t>2, </a:t>
            </a:r>
            <a:r>
              <a:rPr>
                <a:solidFill>
                  <a:srgbClr val="FF0000"/>
                </a:solidFill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i="1" sz="400"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FF0000"/>
                </a:solidFill>
                <a:latin typeface="Symbol"/>
                <a:ea typeface="Symbol"/>
                <a:cs typeface="Symbol"/>
                <a:sym typeface="Symbol"/>
              </a:rPr>
              <a:t>/</a:t>
            </a:r>
            <a:r>
              <a:rPr>
                <a:solidFill>
                  <a:srgbClr val="FF0000"/>
                </a:solidFill>
              </a:rPr>
              <a:t>2).</a:t>
            </a:r>
            <a:endParaRPr>
              <a:solidFill>
                <a:srgbClr val="FF0000"/>
              </a:solidFill>
            </a:endParaRPr>
          </a:p>
          <a:p>
            <a:pPr>
              <a:tabLst>
                <a:tab pos="406400" algn="l"/>
                <a:tab pos="1371600" algn="l"/>
                <a:tab pos="1536700" algn="l"/>
              </a:tabLst>
              <a:defRPr sz="1200"/>
            </a:pPr>
          </a:p>
          <a:p>
            <a:pPr>
              <a:tabLst>
                <a:tab pos="406400" algn="l"/>
                <a:tab pos="1371600" algn="l"/>
                <a:tab pos="1536700" algn="l"/>
              </a:tabLst>
            </a:pPr>
            <a:r>
              <a:t>The inverse tangent function is denoted by</a:t>
            </a:r>
          </a:p>
          <a:p>
            <a:pPr>
              <a:tabLst>
                <a:tab pos="406400" algn="l"/>
                <a:tab pos="1371600" algn="l"/>
                <a:tab pos="1536700" algn="l"/>
              </a:tabLst>
              <a:defRPr sz="400"/>
            </a:pPr>
          </a:p>
          <a:p>
            <a:pPr>
              <a:tabLst>
                <a:tab pos="406400" algn="l"/>
                <a:tab pos="1371600" algn="l"/>
                <a:tab pos="1536700" algn="l"/>
              </a:tabLst>
              <a:defRPr i="1"/>
            </a:pPr>
            <a:r>
              <a:t>             </a:t>
            </a:r>
            <a:r>
              <a:rPr>
                <a:solidFill>
                  <a:srgbClr val="FF0000"/>
                </a:solidFill>
              </a:rPr>
              <a:t>y </a:t>
            </a:r>
            <a:r>
              <a:rPr i="0">
                <a:solidFill>
                  <a:srgbClr val="FF0000"/>
                </a:solidFill>
              </a:rPr>
              <a:t>= arctan </a:t>
            </a:r>
            <a:r>
              <a:rPr>
                <a:solidFill>
                  <a:srgbClr val="FF0000"/>
                </a:solidFill>
              </a:rPr>
              <a:t>x 	    </a:t>
            </a:r>
            <a:r>
              <a:rPr i="0">
                <a:solidFill>
                  <a:srgbClr val="FF0000"/>
                </a:solidFill>
              </a:rPr>
              <a:t>or</a:t>
            </a:r>
            <a:r>
              <a:rPr>
                <a:solidFill>
                  <a:srgbClr val="FF0000"/>
                </a:solidFill>
              </a:rPr>
              <a:t> 		y </a:t>
            </a:r>
            <a:r>
              <a:rPr i="0">
                <a:solidFill>
                  <a:srgbClr val="FF0000"/>
                </a:solidFill>
              </a:rPr>
              <a:t>= tan</a:t>
            </a:r>
            <a:r>
              <a:rPr i="0" sz="800">
                <a:solidFill>
                  <a:srgbClr val="FF0000"/>
                </a:solidFill>
              </a:rPr>
              <a:t> </a:t>
            </a:r>
            <a:r>
              <a:rPr baseline="30000" i="0">
                <a:solidFill>
                  <a:srgbClr val="FF0000"/>
                </a:solidFill>
              </a:rPr>
              <a:t>–1</a:t>
            </a:r>
            <a:r>
              <a:rPr i="0"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x</a:t>
            </a:r>
            <a:r>
              <a:rPr i="0">
                <a:solidFill>
                  <a:srgbClr val="FF0000"/>
                </a:solidFill>
              </a:rPr>
              <a:t>.</a:t>
            </a:r>
            <a:endParaRPr>
              <a:solidFill>
                <a:srgbClr val="FF0000"/>
              </a:solidFill>
            </a:endParaRPr>
          </a:p>
          <a:p>
            <a:pPr>
              <a:tabLst>
                <a:tab pos="406400" algn="l"/>
                <a:tab pos="1371600" algn="l"/>
                <a:tab pos="1536700" algn="l"/>
              </a:tabLst>
              <a:defRPr sz="800"/>
            </a:pPr>
          </a:p>
          <a:p>
            <a:pPr>
              <a:tabLst>
                <a:tab pos="406400" algn="l"/>
                <a:tab pos="1371600" algn="l"/>
                <a:tab pos="1536700" algn="l"/>
              </a:tabLst>
            </a:pPr>
            <a:r>
              <a:t>Because </a:t>
            </a:r>
            <a:r>
              <a:rPr i="1"/>
              <a:t>y </a:t>
            </a:r>
            <a:r>
              <a:t>= arctan </a:t>
            </a:r>
            <a:r>
              <a:rPr i="1"/>
              <a:t>x </a:t>
            </a:r>
            <a:r>
              <a:t>and </a:t>
            </a:r>
            <a:r>
              <a:rPr i="1"/>
              <a:t>x </a:t>
            </a:r>
            <a:r>
              <a:t>= tan </a:t>
            </a:r>
            <a:r>
              <a:rPr i="1"/>
              <a:t>y </a:t>
            </a:r>
            <a:r>
              <a:t>are equivalent for </a:t>
            </a:r>
            <a:br/>
            <a:r>
              <a:t>–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i="1" sz="400"/>
              <a:t>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/</a:t>
            </a:r>
            <a:r>
              <a:t>2 &lt;</a:t>
            </a:r>
            <a:r>
              <a:rPr b="1"/>
              <a:t> </a:t>
            </a:r>
            <a:r>
              <a:rPr i="1"/>
              <a:t>y</a:t>
            </a:r>
            <a:r>
              <a:t> &lt;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i="1" sz="400"/>
              <a:t>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/</a:t>
            </a:r>
            <a:r>
              <a:t>2 their graphs are the same, and can be confirmed by the following table of values.</a:t>
            </a:r>
          </a:p>
        </p:txBody>
      </p:sp>
      <p:pic>
        <p:nvPicPr>
          <p:cNvPr id="12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9775" y="5029200"/>
            <a:ext cx="5029200" cy="1552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5" name="Other Inverse Trigonometric Functions"/>
          <p:cNvSpPr txBox="1"/>
          <p:nvPr>
            <p:ph type="title" idx="4294967295"/>
          </p:nvPr>
        </p:nvSpPr>
        <p:spPr>
          <a:xfrm>
            <a:off x="355600" y="15239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600"/>
            </a:lvl1pPr>
          </a:lstStyle>
          <a:p>
            <a:pPr/>
            <a:r>
              <a:t>Other Inverse Trigonometric Functions</a:t>
            </a:r>
          </a:p>
        </p:txBody>
      </p:sp>
      <p:sp>
        <p:nvSpPr>
          <p:cNvPr id="126" name="The following list summarizes the definitions of the three most common inverse trigonometric functions."/>
          <p:cNvSpPr txBox="1"/>
          <p:nvPr>
            <p:ph type="body" idx="4294967295"/>
          </p:nvPr>
        </p:nvSpPr>
        <p:spPr>
          <a:xfrm>
            <a:off x="457200" y="1462087"/>
            <a:ext cx="8229600" cy="525621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tabLst>
                <a:tab pos="406400" algn="l"/>
                <a:tab pos="1371600" algn="l"/>
                <a:tab pos="1536700" algn="l"/>
              </a:tabLst>
            </a:lvl1pPr>
          </a:lstStyle>
          <a:p>
            <a:pPr/>
            <a:r>
              <a:t>The following list summarizes the definitions of the three most common inverse trigonometric functions.</a:t>
            </a:r>
          </a:p>
        </p:txBody>
      </p:sp>
      <p:pic>
        <p:nvPicPr>
          <p:cNvPr id="127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2497137"/>
            <a:ext cx="7848600" cy="26844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0" name="Example 3 – Evaluating Inverse Trigonometric Functions"/>
          <p:cNvSpPr txBox="1"/>
          <p:nvPr>
            <p:ph type="title" idx="4294967295"/>
          </p:nvPr>
        </p:nvSpPr>
        <p:spPr>
          <a:xfrm>
            <a:off x="355600" y="15239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z="2500"/>
            </a:pPr>
            <a:r>
              <a:t>Example 3 – </a:t>
            </a:r>
            <a:r>
              <a:rPr i="1"/>
              <a:t>Evaluating Inverse Trigonometric Functions</a:t>
            </a:r>
          </a:p>
        </p:txBody>
      </p:sp>
      <p:sp>
        <p:nvSpPr>
          <p:cNvPr id="131" name="Find the exact value.…"/>
          <p:cNvSpPr txBox="1"/>
          <p:nvPr>
            <p:ph type="body" idx="4294967295"/>
          </p:nvPr>
        </p:nvSpPr>
        <p:spPr>
          <a:xfrm>
            <a:off x="457200" y="1462087"/>
            <a:ext cx="8229600" cy="52562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tabLst>
                <a:tab pos="1371600" algn="l"/>
                <a:tab pos="1536700" algn="l"/>
              </a:tabLst>
            </a:pPr>
            <a:r>
              <a:t>Find the exact value.</a:t>
            </a:r>
          </a:p>
          <a:p>
            <a:pPr>
              <a:tabLst>
                <a:tab pos="1371600" algn="l"/>
                <a:tab pos="1536700" algn="l"/>
              </a:tabLst>
              <a:defRPr sz="1200"/>
            </a:pPr>
          </a:p>
          <a:p>
            <a:pPr>
              <a:tabLst>
                <a:tab pos="1371600" algn="l"/>
                <a:tab pos="1536700" algn="l"/>
              </a:tabLst>
              <a:defRPr b="1"/>
            </a:pPr>
            <a:r>
              <a:t>a.</a:t>
            </a:r>
            <a:r>
              <a:rPr b="0"/>
              <a:t>                                    </a:t>
            </a:r>
            <a:r>
              <a:t>b.</a:t>
            </a:r>
            <a:r>
              <a:rPr b="0"/>
              <a:t> cos</a:t>
            </a:r>
            <a:r>
              <a:rPr b="0" baseline="30000"/>
              <a:t>–1</a:t>
            </a:r>
            <a:r>
              <a:rPr b="0"/>
              <a:t>(–1)</a:t>
            </a:r>
            <a:endParaRPr b="0"/>
          </a:p>
          <a:p>
            <a:pPr>
              <a:tabLst>
                <a:tab pos="1371600" algn="l"/>
                <a:tab pos="1536700" algn="l"/>
              </a:tabLst>
            </a:pPr>
          </a:p>
          <a:p>
            <a:pPr>
              <a:tabLst>
                <a:tab pos="1371600" algn="l"/>
                <a:tab pos="1536700" algn="l"/>
              </a:tabLst>
              <a:defRPr b="1"/>
            </a:pPr>
            <a:r>
              <a:t>c.</a:t>
            </a:r>
            <a:r>
              <a:rPr b="0"/>
              <a:t> arctan 0		                 </a:t>
            </a:r>
            <a:r>
              <a:t>d.</a:t>
            </a:r>
            <a:r>
              <a:rPr b="0"/>
              <a:t> tan</a:t>
            </a:r>
            <a:r>
              <a:rPr b="0" baseline="30000"/>
              <a:t>–1</a:t>
            </a:r>
            <a:r>
              <a:rPr b="0"/>
              <a:t>(–1) </a:t>
            </a:r>
            <a:endParaRPr b="0"/>
          </a:p>
          <a:p>
            <a:pPr>
              <a:tabLst>
                <a:tab pos="1371600" algn="l"/>
                <a:tab pos="1536700" algn="l"/>
              </a:tabLst>
            </a:pPr>
          </a:p>
          <a:p>
            <a:pPr>
              <a:tabLst>
                <a:tab pos="1371600" algn="l"/>
                <a:tab pos="1536700" algn="l"/>
              </a:tabLst>
              <a:defRPr>
                <a:solidFill>
                  <a:srgbClr val="0073BC"/>
                </a:solidFill>
              </a:defRPr>
            </a:pPr>
            <a:r>
              <a:t>Solution:</a:t>
            </a:r>
          </a:p>
          <a:p>
            <a:pPr>
              <a:tabLst>
                <a:tab pos="1371600" algn="l"/>
                <a:tab pos="1536700" algn="l"/>
              </a:tabLst>
              <a:defRPr b="1"/>
            </a:pPr>
            <a:r>
              <a:t>a. </a:t>
            </a:r>
            <a:r>
              <a:rPr b="0"/>
              <a:t>Because cos(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b="0" i="1" sz="400"/>
              <a:t>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/</a:t>
            </a:r>
            <a:r>
              <a:rPr b="0"/>
              <a:t>4) =         , and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b="0" i="1" sz="400"/>
              <a:t>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/</a:t>
            </a:r>
            <a:r>
              <a:rPr b="0"/>
              <a:t>4 lies in [0,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b="0"/>
              <a:t>], it follows  </a:t>
            </a:r>
            <a:br>
              <a:rPr b="0"/>
            </a:br>
            <a:r>
              <a:rPr b="0"/>
              <a:t>    that</a:t>
            </a:r>
          </a:p>
        </p:txBody>
      </p:sp>
      <p:pic>
        <p:nvPicPr>
          <p:cNvPr id="132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1993900"/>
            <a:ext cx="1243013" cy="650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71875" y="4371975"/>
            <a:ext cx="712788" cy="336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81200" y="5141912"/>
            <a:ext cx="1809750" cy="649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.pdf" descr="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37400" y="5300662"/>
            <a:ext cx="255588" cy="357188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Angle whose cosine is"/>
          <p:cNvSpPr txBox="1"/>
          <p:nvPr/>
        </p:nvSpPr>
        <p:spPr>
          <a:xfrm>
            <a:off x="4770119" y="5297487"/>
            <a:ext cx="236603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aseline="0">
                <a:solidFill>
                  <a:srgbClr val="ED008C"/>
                </a:solidFill>
              </a:defRPr>
            </a:lvl1pPr>
          </a:lstStyle>
          <a:p>
            <a:pPr/>
            <a:r>
              <a:t>Angle whose cosine is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Class="entr" nodeType="after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Class="entr" nodeType="after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Class="entr" nodeType="after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1" grpId="1"/>
      <p:bldP build="whole" bldLvl="1" animBg="1" rev="0" advAuto="0" spid="135" grpId="4"/>
      <p:bldP build="whole" bldLvl="1" animBg="1" rev="0" advAuto="0" spid="133" grpId="3"/>
      <p:bldP build="whole" bldLvl="1" animBg="1" rev="0" advAuto="0" spid="136" grpId="5"/>
      <p:bldP build="whole" bldLvl="1" animBg="1" rev="0" advAuto="0" spid="134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9" name="Example 3 – Solution"/>
          <p:cNvSpPr txBox="1"/>
          <p:nvPr>
            <p:ph type="title" idx="4294967295"/>
          </p:nvPr>
        </p:nvSpPr>
        <p:spPr>
          <a:xfrm>
            <a:off x="355600" y="15239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Example 3 – </a:t>
            </a:r>
            <a:r>
              <a:rPr i="1"/>
              <a:t>Solution</a:t>
            </a:r>
          </a:p>
        </p:txBody>
      </p:sp>
      <p:sp>
        <p:nvSpPr>
          <p:cNvPr id="140" name="b. Because cosπ = –1 and π lies in [0, π] it follows that…"/>
          <p:cNvSpPr txBox="1"/>
          <p:nvPr>
            <p:ph type="body" idx="4294967295"/>
          </p:nvPr>
        </p:nvSpPr>
        <p:spPr>
          <a:xfrm>
            <a:off x="457200" y="1462087"/>
            <a:ext cx="8229600" cy="52562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tabLst>
                <a:tab pos="457200" algn="l"/>
                <a:tab pos="1371600" algn="l"/>
                <a:tab pos="1536700" algn="l"/>
              </a:tabLst>
              <a:defRPr b="1"/>
            </a:pPr>
            <a:r>
              <a:t>b.</a:t>
            </a:r>
            <a:r>
              <a:rPr b="0"/>
              <a:t> Because cos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b="0"/>
              <a:t> = –1 and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b="0"/>
              <a:t> lies in [0,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b="0"/>
              <a:t>] it follows that</a:t>
            </a:r>
            <a:endParaRPr b="0"/>
          </a:p>
          <a:p>
            <a:pPr>
              <a:tabLst>
                <a:tab pos="457200" algn="l"/>
                <a:tab pos="1371600" algn="l"/>
                <a:tab pos="1536700" algn="l"/>
              </a:tabLst>
              <a:defRPr sz="1200"/>
            </a:pPr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  <a:r>
              <a:t>                      cos</a:t>
            </a:r>
            <a:r>
              <a:rPr baseline="30000"/>
              <a:t>–1</a:t>
            </a:r>
            <a:r>
              <a:t>(–1) =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i="1"/>
              <a:t>.</a:t>
            </a:r>
            <a:r>
              <a:t> </a:t>
            </a:r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</a:p>
          <a:p>
            <a:pPr>
              <a:tabLst>
                <a:tab pos="457200" algn="l"/>
                <a:tab pos="1371600" algn="l"/>
                <a:tab pos="1536700" algn="l"/>
              </a:tabLst>
              <a:defRPr b="1"/>
            </a:pPr>
            <a:r>
              <a:t>c.</a:t>
            </a:r>
            <a:r>
              <a:rPr b="0"/>
              <a:t> Because tan 0 = 0, and 0 lies in (–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b="0" i="1" sz="400"/>
              <a:t>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/</a:t>
            </a:r>
            <a:r>
              <a:rPr b="0"/>
              <a:t>2,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b="0" i="1" sz="400"/>
              <a:t>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/</a:t>
            </a:r>
            <a:r>
              <a:rPr b="0"/>
              <a:t>2), it follows that</a:t>
            </a:r>
            <a:endParaRPr b="0"/>
          </a:p>
          <a:p>
            <a:pPr>
              <a:tabLst>
                <a:tab pos="457200" algn="l"/>
                <a:tab pos="1371600" algn="l"/>
                <a:tab pos="1536700" algn="l"/>
              </a:tabLst>
              <a:defRPr sz="1200"/>
            </a:pPr>
            <a:br/>
            <a:r>
              <a:rPr sz="2400"/>
              <a:t>                       arctan 0 = 0.</a:t>
            </a:r>
            <a:endParaRPr sz="2400"/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</a:p>
          <a:p>
            <a:pPr>
              <a:tabLst>
                <a:tab pos="457200" algn="l"/>
                <a:tab pos="1371600" algn="l"/>
                <a:tab pos="1536700" algn="l"/>
              </a:tabLst>
              <a:defRPr b="1"/>
            </a:pPr>
            <a:r>
              <a:t>d.</a:t>
            </a:r>
            <a:r>
              <a:rPr b="0"/>
              <a:t> Because tan(–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b="0" i="1" sz="400"/>
              <a:t>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/</a:t>
            </a:r>
            <a:r>
              <a:rPr b="0"/>
              <a:t>4) = –1 and –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b="0" i="1" sz="400"/>
              <a:t>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/</a:t>
            </a:r>
            <a:r>
              <a:rPr b="0"/>
              <a:t>4 lies in (–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b="0" i="1" sz="400"/>
              <a:t>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/</a:t>
            </a:r>
            <a:r>
              <a:rPr b="0"/>
              <a:t>2,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b="0" i="1" sz="400"/>
              <a:t>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/</a:t>
            </a:r>
            <a:r>
              <a:rPr b="0"/>
              <a:t>2), it</a:t>
            </a:r>
            <a:br>
              <a:rPr b="0"/>
            </a:br>
            <a:r>
              <a:rPr b="0"/>
              <a:t>    follows that</a:t>
            </a:r>
          </a:p>
        </p:txBody>
      </p:sp>
      <p:sp>
        <p:nvSpPr>
          <p:cNvPr id="141" name="cont’d"/>
          <p:cNvSpPr txBox="1"/>
          <p:nvPr/>
        </p:nvSpPr>
        <p:spPr>
          <a:xfrm>
            <a:off x="8195944" y="762000"/>
            <a:ext cx="71415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/>
            <a:r>
              <a:t>cont’d</a:t>
            </a:r>
          </a:p>
        </p:txBody>
      </p:sp>
      <p:sp>
        <p:nvSpPr>
          <p:cNvPr id="142" name="Angle whose cosine is –1"/>
          <p:cNvSpPr txBox="1"/>
          <p:nvPr/>
        </p:nvSpPr>
        <p:spPr>
          <a:xfrm>
            <a:off x="5220969" y="2209800"/>
            <a:ext cx="2747329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aseline="0">
                <a:solidFill>
                  <a:srgbClr val="ED008C"/>
                </a:solidFill>
              </a:defRPr>
            </a:pPr>
            <a:r>
              <a:t>Angle whose cosine is –1</a:t>
            </a:r>
            <a:r>
              <a:rPr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43" name="Angle whose tangent is 0s"/>
          <p:cNvSpPr txBox="1"/>
          <p:nvPr/>
        </p:nvSpPr>
        <p:spPr>
          <a:xfrm>
            <a:off x="5151119" y="3629025"/>
            <a:ext cx="277289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aseline="0">
                <a:solidFill>
                  <a:srgbClr val="ED008C"/>
                </a:solidFill>
              </a:defRPr>
            </a:lvl1pPr>
          </a:lstStyle>
          <a:p>
            <a:pPr/>
            <a:r>
              <a:t>Angle whose tangent is 0s</a:t>
            </a:r>
          </a:p>
        </p:txBody>
      </p:sp>
      <p:pic>
        <p:nvPicPr>
          <p:cNvPr id="144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8400" y="5410200"/>
            <a:ext cx="2057400" cy="593725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Angle whose tangent is –1"/>
          <p:cNvSpPr txBox="1"/>
          <p:nvPr/>
        </p:nvSpPr>
        <p:spPr>
          <a:xfrm>
            <a:off x="5171757" y="5472112"/>
            <a:ext cx="2849239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aseline="0">
                <a:solidFill>
                  <a:srgbClr val="ED008C"/>
                </a:solidFill>
              </a:defRPr>
            </a:pPr>
            <a:r>
              <a:t>Angle whose tangent is –1</a:t>
            </a:r>
            <a:r>
              <a:rPr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Class="entr" nodeType="after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Class="entr" nodeType="after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3" grpId="2"/>
      <p:bldP build="whole" bldLvl="1" animBg="1" rev="0" advAuto="0" spid="145" grpId="3"/>
      <p:bldP build="whole" bldLvl="1" animBg="1" rev="0" advAuto="0" spid="144" grpId="4"/>
      <p:bldP build="p" bldLvl="5" animBg="1" rev="0" advAuto="0" spid="14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"/>
          <p:cNvSpPr txBox="1"/>
          <p:nvPr>
            <p:ph type="sldNum" sz="quarter" idx="2"/>
          </p:nvPr>
        </p:nvSpPr>
        <p:spPr>
          <a:xfrm>
            <a:off x="8496300" y="6388100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" name="What You Should Learn"/>
          <p:cNvSpPr txBox="1"/>
          <p:nvPr>
            <p:ph type="title" idx="4294967295"/>
          </p:nvPr>
        </p:nvSpPr>
        <p:spPr>
          <a:xfrm>
            <a:off x="355600" y="15239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What You Should Learn</a:t>
            </a:r>
          </a:p>
        </p:txBody>
      </p:sp>
      <p:sp>
        <p:nvSpPr>
          <p:cNvPr id="39" name="Evaluate and graph inverse sine functions…"/>
          <p:cNvSpPr txBox="1"/>
          <p:nvPr>
            <p:ph type="body" idx="4294967295"/>
          </p:nvPr>
        </p:nvSpPr>
        <p:spPr>
          <a:xfrm>
            <a:off x="457200" y="1462087"/>
            <a:ext cx="8229600" cy="52562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457200" indent="-457200">
              <a:spcBef>
                <a:spcPts val="0"/>
              </a:spcBef>
              <a:buClr>
                <a:srgbClr val="0073BC"/>
              </a:buClr>
              <a:buSzPct val="140000"/>
              <a:buChar char="•"/>
              <a:defRPr sz="2800"/>
            </a:pPr>
            <a:r>
              <a:t>Evaluate and graph inverse sine functions</a:t>
            </a:r>
          </a:p>
          <a:p>
            <a:pPr marL="457200" indent="-457200">
              <a:spcBef>
                <a:spcPts val="0"/>
              </a:spcBef>
              <a:buClr>
                <a:srgbClr val="0073BC"/>
              </a:buClr>
              <a:buSzPct val="140000"/>
              <a:buChar char="•"/>
              <a:defRPr sz="3000"/>
            </a:pPr>
          </a:p>
          <a:p>
            <a:pPr marL="457200" indent="-457200">
              <a:spcBef>
                <a:spcPts val="0"/>
              </a:spcBef>
              <a:buClr>
                <a:srgbClr val="0073BC"/>
              </a:buClr>
              <a:buSzPct val="140000"/>
              <a:buChar char="•"/>
              <a:defRPr sz="2800"/>
            </a:pPr>
            <a:r>
              <a:t>Evaluate and graph other inverse trigonometric functions</a:t>
            </a:r>
          </a:p>
          <a:p>
            <a:pPr marL="457200" indent="-457200">
              <a:spcBef>
                <a:spcPts val="0"/>
              </a:spcBef>
              <a:buClr>
                <a:srgbClr val="0073BC"/>
              </a:buClr>
              <a:buSzPct val="140000"/>
              <a:buChar char="•"/>
              <a:defRPr sz="3000"/>
            </a:pPr>
          </a:p>
          <a:p>
            <a:pPr marL="457200" indent="-457200">
              <a:spcBef>
                <a:spcPts val="0"/>
              </a:spcBef>
              <a:buClr>
                <a:srgbClr val="0073BC"/>
              </a:buClr>
              <a:buSzPct val="140000"/>
              <a:buChar char="•"/>
              <a:defRPr sz="2800"/>
            </a:pPr>
            <a:r>
              <a:t>Evaluate compositions of trigonometric functions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8" name="Compositions of Functions"/>
          <p:cNvSpPr txBox="1"/>
          <p:nvPr/>
        </p:nvSpPr>
        <p:spPr>
          <a:xfrm>
            <a:off x="1604783" y="3198812"/>
            <a:ext cx="6090008" cy="64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aseline="0" sz="4000">
                <a:solidFill>
                  <a:srgbClr val="0073BC"/>
                </a:solidFill>
              </a:defRPr>
            </a:lvl1pPr>
          </a:lstStyle>
          <a:p>
            <a:pPr/>
            <a:r>
              <a:t>Compositions of Functions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1" name="Compositions of Functions"/>
          <p:cNvSpPr txBox="1"/>
          <p:nvPr>
            <p:ph type="title" idx="4294967295"/>
          </p:nvPr>
        </p:nvSpPr>
        <p:spPr>
          <a:xfrm>
            <a:off x="355600" y="15239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Compositions of Functions</a:t>
            </a:r>
          </a:p>
        </p:txBody>
      </p:sp>
      <p:sp>
        <p:nvSpPr>
          <p:cNvPr id="152" name="We have know that for all x in the domains of f and f –1, inverse functions have the properties…"/>
          <p:cNvSpPr txBox="1"/>
          <p:nvPr>
            <p:ph type="body" idx="4294967295"/>
          </p:nvPr>
        </p:nvSpPr>
        <p:spPr>
          <a:xfrm>
            <a:off x="457200" y="1462087"/>
            <a:ext cx="8229600" cy="52562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tabLst>
                <a:tab pos="406400" algn="l"/>
                <a:tab pos="1371600" algn="l"/>
                <a:tab pos="1536700" algn="l"/>
              </a:tabLst>
              <a:defRPr>
                <a:solidFill>
                  <a:srgbClr val="FF0000"/>
                </a:solidFill>
              </a:defRPr>
            </a:pPr>
            <a:r>
              <a:t>We have know that for all </a:t>
            </a:r>
            <a:r>
              <a:rPr i="1"/>
              <a:t>x</a:t>
            </a:r>
            <a:r>
              <a:t> in the domains of </a:t>
            </a:r>
            <a:r>
              <a:rPr i="1"/>
              <a:t>f</a:t>
            </a:r>
            <a:r>
              <a:t> and </a:t>
            </a:r>
            <a:r>
              <a:rPr i="1"/>
              <a:t>f</a:t>
            </a:r>
            <a:r>
              <a:rPr i="1" sz="1400"/>
              <a:t> </a:t>
            </a:r>
            <a:r>
              <a:rPr baseline="30000"/>
              <a:t>–1</a:t>
            </a:r>
            <a:r>
              <a:t>, inverse functions have the properties</a:t>
            </a:r>
          </a:p>
          <a:p>
            <a:pPr>
              <a:tabLst>
                <a:tab pos="406400" algn="l"/>
                <a:tab pos="1371600" algn="l"/>
                <a:tab pos="1536700" algn="l"/>
              </a:tabLst>
              <a:defRPr>
                <a:solidFill>
                  <a:srgbClr val="FF0000"/>
                </a:solidFill>
              </a:defRPr>
            </a:pPr>
          </a:p>
          <a:p>
            <a:pPr>
              <a:tabLst>
                <a:tab pos="406400" algn="l"/>
                <a:tab pos="1371600" algn="l"/>
                <a:tab pos="1536700" algn="l"/>
              </a:tabLst>
              <a:defRPr i="1">
                <a:solidFill>
                  <a:srgbClr val="FF0000"/>
                </a:solidFill>
              </a:defRPr>
            </a:pPr>
            <a:r>
              <a:t>                    f</a:t>
            </a:r>
            <a:r>
              <a:rPr sz="400"/>
              <a:t> </a:t>
            </a:r>
            <a:r>
              <a:rPr i="0"/>
              <a:t>(</a:t>
            </a:r>
            <a:r>
              <a:t>f</a:t>
            </a:r>
            <a:r>
              <a:rPr sz="1400"/>
              <a:t> </a:t>
            </a:r>
            <a:r>
              <a:rPr baseline="30000" i="0"/>
              <a:t>–1</a:t>
            </a:r>
            <a:r>
              <a:rPr i="0"/>
              <a:t>(</a:t>
            </a:r>
            <a:r>
              <a:t>x</a:t>
            </a:r>
            <a:r>
              <a:rPr i="0"/>
              <a:t>)) = </a:t>
            </a:r>
            <a:r>
              <a:t>x      </a:t>
            </a:r>
            <a:r>
              <a:rPr i="0"/>
              <a:t>and</a:t>
            </a:r>
            <a:r>
              <a:t>        f</a:t>
            </a:r>
            <a:r>
              <a:rPr sz="1400"/>
              <a:t> </a:t>
            </a:r>
            <a:r>
              <a:rPr baseline="30000" i="0"/>
              <a:t>–1</a:t>
            </a:r>
            <a:r>
              <a:rPr i="0"/>
              <a:t>(</a:t>
            </a:r>
            <a:r>
              <a:t>f</a:t>
            </a:r>
            <a:r>
              <a:rPr sz="400"/>
              <a:t> </a:t>
            </a:r>
            <a:r>
              <a:rPr i="0"/>
              <a:t>(</a:t>
            </a:r>
            <a:r>
              <a:t>x</a:t>
            </a:r>
            <a:r>
              <a:rPr i="0"/>
              <a:t>)) = </a:t>
            </a:r>
            <a:r>
              <a:t>x.</a:t>
            </a:r>
            <a:r>
              <a:rPr i="0"/>
              <a:t> </a:t>
            </a:r>
          </a:p>
        </p:txBody>
      </p:sp>
      <p:pic>
        <p:nvPicPr>
          <p:cNvPr id="153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5612" y="3429000"/>
            <a:ext cx="8078788" cy="3079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6" name="Compositions of Functions"/>
          <p:cNvSpPr txBox="1"/>
          <p:nvPr>
            <p:ph type="title" idx="4294967295"/>
          </p:nvPr>
        </p:nvSpPr>
        <p:spPr>
          <a:xfrm>
            <a:off x="355600" y="15239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Compositions of Functions</a:t>
            </a:r>
          </a:p>
        </p:txBody>
      </p:sp>
      <p:sp>
        <p:nvSpPr>
          <p:cNvPr id="157" name="Keep in mind that these inverse properties do not apply for arbitrary values of x and y. For instance,…"/>
          <p:cNvSpPr txBox="1"/>
          <p:nvPr>
            <p:ph type="body" idx="4294967295"/>
          </p:nvPr>
        </p:nvSpPr>
        <p:spPr>
          <a:xfrm>
            <a:off x="457200" y="1462087"/>
            <a:ext cx="8229600" cy="52562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tabLst>
                <a:tab pos="406400" algn="l"/>
                <a:tab pos="1371600" algn="l"/>
                <a:tab pos="1536700" algn="l"/>
              </a:tabLst>
            </a:pPr>
            <a:r>
              <a:t>Keep in mind that these inverse properties do not apply for arbitrary values of </a:t>
            </a:r>
            <a:r>
              <a:rPr i="1"/>
              <a:t>x</a:t>
            </a:r>
            <a:r>
              <a:t> and </a:t>
            </a:r>
            <a:r>
              <a:rPr i="1"/>
              <a:t>y. </a:t>
            </a:r>
            <a:r>
              <a:t>For instance,</a:t>
            </a:r>
          </a:p>
          <a:p>
            <a:pPr>
              <a:tabLst>
                <a:tab pos="406400" algn="l"/>
                <a:tab pos="1371600" algn="l"/>
                <a:tab pos="1536700" algn="l"/>
              </a:tabLst>
            </a:pPr>
          </a:p>
          <a:p>
            <a:pPr>
              <a:tabLst>
                <a:tab pos="406400" algn="l"/>
                <a:tab pos="1371600" algn="l"/>
                <a:tab pos="1536700" algn="l"/>
              </a:tabLst>
            </a:pPr>
          </a:p>
          <a:p>
            <a:pPr>
              <a:tabLst>
                <a:tab pos="406400" algn="l"/>
                <a:tab pos="1371600" algn="l"/>
                <a:tab pos="1536700" algn="l"/>
              </a:tabLst>
              <a:defRPr sz="3200"/>
            </a:pPr>
          </a:p>
          <a:p>
            <a:pPr>
              <a:tabLst>
                <a:tab pos="406400" algn="l"/>
                <a:tab pos="1371600" algn="l"/>
                <a:tab pos="1536700" algn="l"/>
              </a:tabLst>
            </a:pPr>
            <a:r>
              <a:t>In other words, the property</a:t>
            </a:r>
          </a:p>
          <a:p>
            <a:pPr>
              <a:tabLst>
                <a:tab pos="406400" algn="l"/>
                <a:tab pos="1371600" algn="l"/>
                <a:tab pos="1536700" algn="l"/>
              </a:tabLst>
              <a:defRPr sz="1200"/>
            </a:pPr>
          </a:p>
          <a:p>
            <a:pPr>
              <a:tabLst>
                <a:tab pos="406400" algn="l"/>
                <a:tab pos="1371600" algn="l"/>
                <a:tab pos="1536700" algn="l"/>
              </a:tabLst>
              <a:defRPr>
                <a:solidFill>
                  <a:srgbClr val="FF0000"/>
                </a:solidFill>
              </a:defRPr>
            </a:pPr>
            <a:r>
              <a:t>                                    arcsin(sin </a:t>
            </a:r>
            <a:r>
              <a:rPr i="1"/>
              <a:t>y)</a:t>
            </a:r>
            <a:r>
              <a:t> = </a:t>
            </a:r>
            <a:r>
              <a:rPr i="1"/>
              <a:t>y</a:t>
            </a:r>
            <a:endParaRPr i="1"/>
          </a:p>
          <a:p>
            <a:pPr>
              <a:tabLst>
                <a:tab pos="406400" algn="l"/>
                <a:tab pos="1371600" algn="l"/>
                <a:tab pos="1536700" algn="l"/>
              </a:tabLst>
              <a:defRPr i="1" sz="1200">
                <a:solidFill>
                  <a:srgbClr val="FF0000"/>
                </a:solidFill>
              </a:defRPr>
            </a:pPr>
          </a:p>
          <a:p>
            <a:pPr>
              <a:tabLst>
                <a:tab pos="406400" algn="l"/>
                <a:tab pos="1371600" algn="l"/>
                <a:tab pos="1536700" algn="l"/>
              </a:tabLst>
              <a:defRPr>
                <a:solidFill>
                  <a:srgbClr val="FF0000"/>
                </a:solidFill>
              </a:defRPr>
            </a:pPr>
            <a:r>
              <a:t>is not valid for values of </a:t>
            </a:r>
            <a:r>
              <a:rPr i="1"/>
              <a:t>y</a:t>
            </a:r>
            <a:r>
              <a:t> outside the interval [–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i="1" sz="400"/>
              <a:t>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/</a:t>
            </a:r>
            <a:r>
              <a:t>2,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i="1" sz="400"/>
              <a:t>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/</a:t>
            </a:r>
            <a:r>
              <a:t>2].</a:t>
            </a:r>
          </a:p>
        </p:txBody>
      </p:sp>
      <p:pic>
        <p:nvPicPr>
          <p:cNvPr id="158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8800" y="2590800"/>
            <a:ext cx="4799013" cy="693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1" name="Example 6 – Using Inverse Properties"/>
          <p:cNvSpPr txBox="1"/>
          <p:nvPr>
            <p:ph type="title" idx="4294967295"/>
          </p:nvPr>
        </p:nvSpPr>
        <p:spPr>
          <a:xfrm>
            <a:off x="355600" y="15239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z="3600"/>
            </a:pPr>
            <a:r>
              <a:t>Example 6 – </a:t>
            </a:r>
            <a:r>
              <a:rPr i="1"/>
              <a:t>Using Inverse Properties</a:t>
            </a:r>
          </a:p>
        </p:txBody>
      </p:sp>
      <p:sp>
        <p:nvSpPr>
          <p:cNvPr id="162" name="If possible, find the exact value.…"/>
          <p:cNvSpPr txBox="1"/>
          <p:nvPr>
            <p:ph type="body" idx="4294967295"/>
          </p:nvPr>
        </p:nvSpPr>
        <p:spPr>
          <a:xfrm>
            <a:off x="457200" y="1462087"/>
            <a:ext cx="8229600" cy="52562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tabLst>
                <a:tab pos="1371600" algn="l"/>
                <a:tab pos="1536700" algn="l"/>
              </a:tabLst>
            </a:pPr>
            <a:r>
              <a:t>If possible, find the exact value.</a:t>
            </a:r>
          </a:p>
          <a:p>
            <a:pPr>
              <a:tabLst>
                <a:tab pos="1371600" algn="l"/>
                <a:tab pos="1536700" algn="l"/>
              </a:tabLst>
            </a:pPr>
          </a:p>
          <a:p>
            <a:pPr>
              <a:tabLst>
                <a:tab pos="1371600" algn="l"/>
                <a:tab pos="1536700" algn="l"/>
              </a:tabLst>
              <a:defRPr b="1"/>
            </a:pPr>
            <a:r>
              <a:t>a. </a:t>
            </a:r>
            <a:r>
              <a:rPr b="0"/>
              <a:t>tan[arctan(–5)]                           </a:t>
            </a:r>
            <a:r>
              <a:t>b.</a:t>
            </a:r>
            <a:r>
              <a:rPr b="0"/>
              <a:t> </a:t>
            </a:r>
            <a:endParaRPr b="0"/>
          </a:p>
          <a:p>
            <a:pPr>
              <a:tabLst>
                <a:tab pos="1371600" algn="l"/>
                <a:tab pos="1536700" algn="l"/>
              </a:tabLst>
            </a:pPr>
          </a:p>
          <a:p>
            <a:pPr>
              <a:tabLst>
                <a:tab pos="1371600" algn="l"/>
                <a:tab pos="1536700" algn="l"/>
              </a:tabLst>
              <a:defRPr b="1"/>
            </a:pPr>
            <a:r>
              <a:t>c.</a:t>
            </a:r>
            <a:r>
              <a:rPr b="0"/>
              <a:t> (cos</a:t>
            </a:r>
            <a:r>
              <a:rPr b="0" baseline="30000"/>
              <a:t>–1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b="0"/>
              <a:t> )</a:t>
            </a:r>
            <a:br>
              <a:rPr b="0"/>
            </a:br>
            <a:endParaRPr b="0"/>
          </a:p>
          <a:p>
            <a:pPr>
              <a:tabLst>
                <a:tab pos="1371600" algn="l"/>
                <a:tab pos="1536700" algn="l"/>
              </a:tabLst>
              <a:defRPr>
                <a:solidFill>
                  <a:srgbClr val="0073BC"/>
                </a:solidFill>
              </a:defRPr>
            </a:pPr>
            <a:r>
              <a:t>Solution:</a:t>
            </a:r>
          </a:p>
          <a:p>
            <a:pPr>
              <a:tabLst>
                <a:tab pos="1371600" algn="l"/>
                <a:tab pos="1536700" algn="l"/>
              </a:tabLst>
              <a:defRPr b="1"/>
            </a:pPr>
            <a:r>
              <a:t>a.</a:t>
            </a:r>
            <a:r>
              <a:rPr b="0"/>
              <a:t> Because –5 lies in the domain of the arctangent function,</a:t>
            </a:r>
            <a:br>
              <a:rPr b="0"/>
            </a:br>
            <a:r>
              <a:rPr b="0"/>
              <a:t>    the inverse property applies, and you have</a:t>
            </a:r>
            <a:endParaRPr b="0"/>
          </a:p>
          <a:p>
            <a:pPr>
              <a:tabLst>
                <a:tab pos="1371600" algn="l"/>
                <a:tab pos="1536700" algn="l"/>
              </a:tabLst>
            </a:pPr>
          </a:p>
          <a:p>
            <a:pPr>
              <a:tabLst>
                <a:tab pos="1371600" algn="l"/>
                <a:tab pos="1536700" algn="l"/>
              </a:tabLst>
            </a:pPr>
            <a:r>
              <a:t>		tan[arctan(–5)] = –5. </a:t>
            </a:r>
          </a:p>
        </p:txBody>
      </p:sp>
      <p:pic>
        <p:nvPicPr>
          <p:cNvPr id="163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8937" y="2286000"/>
            <a:ext cx="1617663" cy="5953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6" name="Example 6 – Solution"/>
          <p:cNvSpPr txBox="1"/>
          <p:nvPr>
            <p:ph type="title" idx="4294967295"/>
          </p:nvPr>
        </p:nvSpPr>
        <p:spPr>
          <a:xfrm>
            <a:off x="355600" y="15239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Example 6 – </a:t>
            </a:r>
            <a:r>
              <a:rPr i="1"/>
              <a:t>Solution</a:t>
            </a:r>
          </a:p>
        </p:txBody>
      </p:sp>
      <p:sp>
        <p:nvSpPr>
          <p:cNvPr id="167" name="b. In this case, 5π /3 does not lie within the range of the     arcsine function, –π /2 ≤ y ≤ π /2. However, 5π /3 is     coterminal with…"/>
          <p:cNvSpPr txBox="1"/>
          <p:nvPr>
            <p:ph type="body" idx="4294967295"/>
          </p:nvPr>
        </p:nvSpPr>
        <p:spPr>
          <a:xfrm>
            <a:off x="457200" y="1462087"/>
            <a:ext cx="8229600" cy="52562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tabLst>
                <a:tab pos="457200" algn="l"/>
                <a:tab pos="1371600" algn="l"/>
                <a:tab pos="1536700" algn="l"/>
              </a:tabLst>
              <a:defRPr b="1"/>
            </a:pPr>
            <a:r>
              <a:t>b.</a:t>
            </a:r>
            <a:r>
              <a:rPr b="0"/>
              <a:t> In this case, 5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b="0" sz="400"/>
              <a:t>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/</a:t>
            </a:r>
            <a:r>
              <a:rPr b="0"/>
              <a:t>3 does not lie within the range of the</a:t>
            </a:r>
            <a:br>
              <a:rPr b="0"/>
            </a:br>
            <a:r>
              <a:rPr b="0"/>
              <a:t>    arcsine function, –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b="0" i="1" sz="400"/>
              <a:t>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/</a:t>
            </a:r>
            <a:r>
              <a:rPr b="0"/>
              <a:t>2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£</a:t>
            </a:r>
            <a:r>
              <a:rPr b="0"/>
              <a:t> </a:t>
            </a:r>
            <a:r>
              <a:rPr b="0" i="1"/>
              <a:t>y</a:t>
            </a:r>
            <a:r>
              <a:rPr b="0"/>
              <a:t>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£</a:t>
            </a:r>
            <a:r>
              <a:rPr b="0"/>
              <a:t>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b="0" i="1" sz="400"/>
              <a:t>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/</a:t>
            </a:r>
            <a:r>
              <a:rPr b="0"/>
              <a:t>2. However, 5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b="0" i="1" sz="400"/>
              <a:t>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/</a:t>
            </a:r>
            <a:r>
              <a:rPr b="0"/>
              <a:t>3 is</a:t>
            </a:r>
            <a:br>
              <a:rPr b="0"/>
            </a:br>
            <a:r>
              <a:rPr b="0"/>
              <a:t>    coterminal with</a:t>
            </a:r>
            <a:endParaRPr b="0"/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  <a:r>
              <a:t>    which does lie in the range of the arcsine function, and   </a:t>
            </a:r>
            <a:br/>
            <a:r>
              <a:t>    you have</a:t>
            </a:r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</a:p>
          <a:p>
            <a:pPr>
              <a:tabLst>
                <a:tab pos="457200" algn="l"/>
                <a:tab pos="1371600" algn="l"/>
                <a:tab pos="1536700" algn="l"/>
              </a:tabLst>
              <a:defRPr sz="3200"/>
            </a:pPr>
          </a:p>
          <a:p>
            <a:pPr>
              <a:tabLst>
                <a:tab pos="457200" algn="l"/>
                <a:tab pos="1371600" algn="l"/>
                <a:tab pos="1536700" algn="l"/>
              </a:tabLst>
              <a:defRPr b="1"/>
            </a:pPr>
            <a:r>
              <a:t>c.</a:t>
            </a:r>
            <a:r>
              <a:rPr b="0"/>
              <a:t> The expression cos(cos</a:t>
            </a:r>
            <a:r>
              <a:rPr b="0" baseline="30000"/>
              <a:t>–1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b="0"/>
              <a:t>) is not defined because </a:t>
            </a:r>
            <a:br>
              <a:rPr b="0"/>
            </a:br>
            <a:r>
              <a:rPr b="0"/>
              <a:t>    cos</a:t>
            </a:r>
            <a:r>
              <a:rPr b="0" baseline="30000"/>
              <a:t>–1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b="0"/>
              <a:t> is not defined. Remember that the domain of the</a:t>
            </a:r>
            <a:br>
              <a:rPr b="0"/>
            </a:br>
            <a:r>
              <a:rPr b="0"/>
              <a:t>    inverse cosine function is [–1, 1].</a:t>
            </a:r>
          </a:p>
        </p:txBody>
      </p:sp>
      <p:sp>
        <p:nvSpPr>
          <p:cNvPr id="168" name="cont’d"/>
          <p:cNvSpPr txBox="1"/>
          <p:nvPr/>
        </p:nvSpPr>
        <p:spPr>
          <a:xfrm>
            <a:off x="8195944" y="762000"/>
            <a:ext cx="71415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/>
            <a:r>
              <a:t>cont’d</a:t>
            </a:r>
          </a:p>
        </p:txBody>
      </p:sp>
      <p:pic>
        <p:nvPicPr>
          <p:cNvPr id="16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94100" y="2636837"/>
            <a:ext cx="2120900" cy="639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.tif" descr="image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0400" y="4429125"/>
            <a:ext cx="5384800" cy="6762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0" grpId="2"/>
      <p:bldP build="p" bldLvl="5" animBg="1" rev="0" advAuto="0" spid="16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"/>
          <p:cNvSpPr txBox="1"/>
          <p:nvPr>
            <p:ph type="sldNum" sz="quarter" idx="2"/>
          </p:nvPr>
        </p:nvSpPr>
        <p:spPr>
          <a:xfrm>
            <a:off x="8496300" y="6388100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2" name="Inverse Sine Function"/>
          <p:cNvSpPr txBox="1"/>
          <p:nvPr/>
        </p:nvSpPr>
        <p:spPr>
          <a:xfrm>
            <a:off x="2141061" y="3198812"/>
            <a:ext cx="5017453" cy="64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aseline="0" sz="4000">
                <a:solidFill>
                  <a:srgbClr val="0073BC"/>
                </a:solidFill>
              </a:defRPr>
            </a:lvl1pPr>
          </a:lstStyle>
          <a:p>
            <a:pPr/>
            <a:r>
              <a:t>Inverse Sine Function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"/>
          <p:cNvSpPr txBox="1"/>
          <p:nvPr>
            <p:ph type="sldNum" sz="quarter" idx="2"/>
          </p:nvPr>
        </p:nvSpPr>
        <p:spPr>
          <a:xfrm>
            <a:off x="8496300" y="6388100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5" name="Inverse Sine Function"/>
          <p:cNvSpPr txBox="1"/>
          <p:nvPr>
            <p:ph type="title" idx="4294967295"/>
          </p:nvPr>
        </p:nvSpPr>
        <p:spPr>
          <a:xfrm>
            <a:off x="355600" y="15239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Inverse Sine Function</a:t>
            </a:r>
          </a:p>
        </p:txBody>
      </p:sp>
      <p:sp>
        <p:nvSpPr>
          <p:cNvPr id="46" name="We have know that for a function to have an inverse function, it must be one-to-one—that is, it must pass the Horizontal Line Test.…"/>
          <p:cNvSpPr txBox="1"/>
          <p:nvPr>
            <p:ph type="body" idx="4294967295"/>
          </p:nvPr>
        </p:nvSpPr>
        <p:spPr>
          <a:xfrm>
            <a:off x="457200" y="1371600"/>
            <a:ext cx="8229600" cy="52562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tabLst>
                <a:tab pos="457200" algn="l"/>
                <a:tab pos="1371600" algn="l"/>
                <a:tab pos="1536700" algn="l"/>
              </a:tabLst>
              <a:defRPr>
                <a:solidFill>
                  <a:srgbClr val="FF0000"/>
                </a:solidFill>
              </a:defRPr>
            </a:pPr>
            <a:r>
              <a:t>We have know that for a function to have an inverse function, it must be one-to-one—that is, it must pass the Horizontal Line Test</a:t>
            </a:r>
            <a:r>
              <a:rPr>
                <a:solidFill>
                  <a:srgbClr val="000000"/>
                </a:solidFill>
              </a:rPr>
              <a:t>. </a:t>
            </a:r>
            <a:endParaRPr>
              <a:solidFill>
                <a:srgbClr val="000000"/>
              </a:solidFill>
            </a:endParaRPr>
          </a:p>
          <a:p>
            <a:pPr>
              <a:tabLst>
                <a:tab pos="457200" algn="l"/>
                <a:tab pos="1371600" algn="l"/>
                <a:tab pos="1536700" algn="l"/>
              </a:tabLst>
              <a:defRPr sz="1200"/>
            </a:pPr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  <a:r>
              <a:t>In Figure 4.67 it is obvious that </a:t>
            </a:r>
            <a:r>
              <a:rPr i="1"/>
              <a:t>y</a:t>
            </a:r>
            <a:r>
              <a:t> = sin </a:t>
            </a:r>
            <a:r>
              <a:rPr i="1"/>
              <a:t>x</a:t>
            </a:r>
            <a:r>
              <a:t> does not pass the test because different values of </a:t>
            </a:r>
            <a:r>
              <a:rPr i="1"/>
              <a:t>x</a:t>
            </a:r>
            <a:r>
              <a:t> yield the same </a:t>
            </a:r>
            <a:r>
              <a:rPr i="1"/>
              <a:t>y</a:t>
            </a:r>
            <a:r>
              <a:t>-value.</a:t>
            </a:r>
          </a:p>
        </p:txBody>
      </p:sp>
      <p:pic>
        <p:nvPicPr>
          <p:cNvPr id="4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9400" y="3776662"/>
            <a:ext cx="3930650" cy="2424113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Figure 4.67"/>
          <p:cNvSpPr txBox="1"/>
          <p:nvPr/>
        </p:nvSpPr>
        <p:spPr>
          <a:xfrm>
            <a:off x="4092257" y="6354762"/>
            <a:ext cx="1127761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baseline="0" sz="1200"/>
            </a:lvl1pPr>
          </a:lstStyle>
          <a:p>
            <a:pPr/>
            <a:r>
              <a:t>Figure 4.67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"/>
          <p:cNvSpPr txBox="1"/>
          <p:nvPr>
            <p:ph type="sldNum" sz="quarter" idx="2"/>
          </p:nvPr>
        </p:nvSpPr>
        <p:spPr>
          <a:xfrm>
            <a:off x="8496300" y="6388100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1" name="Inverse Sine Function"/>
          <p:cNvSpPr txBox="1"/>
          <p:nvPr>
            <p:ph type="title" idx="4294967295"/>
          </p:nvPr>
        </p:nvSpPr>
        <p:spPr>
          <a:xfrm>
            <a:off x="355600" y="15239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Inverse Sine Function</a:t>
            </a:r>
          </a:p>
        </p:txBody>
      </p:sp>
      <p:sp>
        <p:nvSpPr>
          <p:cNvPr id="52" name="However, when you restrict the domain to the interval  –π /2 ≤ x ≤ π /2 (corresponding to the black portion of the graph in Figure 4.67), the following properties hold.…"/>
          <p:cNvSpPr txBox="1"/>
          <p:nvPr>
            <p:ph type="body" idx="4294967295"/>
          </p:nvPr>
        </p:nvSpPr>
        <p:spPr>
          <a:xfrm>
            <a:off x="457200" y="1462087"/>
            <a:ext cx="8229600" cy="52562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tabLst>
                <a:tab pos="1371600" algn="l"/>
                <a:tab pos="1536700" algn="l"/>
              </a:tabLst>
            </a:pPr>
            <a:r>
              <a:t>However, when you </a:t>
            </a:r>
            <a:r>
              <a:rPr>
                <a:solidFill>
                  <a:srgbClr val="FF0000"/>
                </a:solidFill>
              </a:rPr>
              <a:t>restrict the domain to the interval </a:t>
            </a:r>
            <a:br>
              <a:rPr>
                <a:solidFill>
                  <a:srgbClr val="FF0000"/>
                </a:solidFill>
              </a:rPr>
            </a:br>
            <a:r>
              <a:rPr>
                <a:solidFill>
                  <a:srgbClr val="FF0000"/>
                </a:solidFill>
              </a:rPr>
              <a:t>–</a:t>
            </a:r>
            <a:r>
              <a:rPr>
                <a:solidFill>
                  <a:srgbClr val="FF0000"/>
                </a:solidFill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i="1" sz="400"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FF0000"/>
                </a:solidFill>
                <a:latin typeface="Symbol"/>
                <a:ea typeface="Symbol"/>
                <a:cs typeface="Symbol"/>
                <a:sym typeface="Symbol"/>
              </a:rPr>
              <a:t>/</a:t>
            </a:r>
            <a:r>
              <a:rPr>
                <a:solidFill>
                  <a:srgbClr val="FF0000"/>
                </a:solidFill>
              </a:rPr>
              <a:t>2 </a:t>
            </a:r>
            <a:r>
              <a:rPr>
                <a:solidFill>
                  <a:srgbClr val="FF0000"/>
                </a:solidFill>
                <a:latin typeface="Symbol"/>
                <a:ea typeface="Symbol"/>
                <a:cs typeface="Symbol"/>
                <a:sym typeface="Symbol"/>
              </a:rPr>
              <a:t>£</a:t>
            </a:r>
            <a:r>
              <a:rPr>
                <a:solidFill>
                  <a:srgbClr val="FF0000"/>
                </a:solidFill>
              </a:rPr>
              <a:t> </a:t>
            </a:r>
            <a:r>
              <a:rPr i="1">
                <a:solidFill>
                  <a:srgbClr val="FF0000"/>
                </a:solidFill>
              </a:rPr>
              <a:t>x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FF0000"/>
                </a:solidFill>
                <a:latin typeface="Symbol"/>
                <a:ea typeface="Symbol"/>
                <a:cs typeface="Symbol"/>
                <a:sym typeface="Symbol"/>
              </a:rPr>
              <a:t>£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FF0000"/>
                </a:solidFill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sz="400"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FF0000"/>
                </a:solidFill>
                <a:latin typeface="Symbol"/>
                <a:ea typeface="Symbol"/>
                <a:cs typeface="Symbol"/>
                <a:sym typeface="Symbol"/>
              </a:rPr>
              <a:t>/</a:t>
            </a:r>
            <a:r>
              <a:rPr>
                <a:solidFill>
                  <a:srgbClr val="FF0000"/>
                </a:solidFill>
              </a:rPr>
              <a:t>2 </a:t>
            </a:r>
            <a:r>
              <a:t>(corresponding to the black portion of the graph in Figure 4.67), the following properties hold.</a:t>
            </a:r>
          </a:p>
          <a:p>
            <a:pPr>
              <a:tabLst>
                <a:tab pos="1371600" algn="l"/>
                <a:tab pos="1536700" algn="l"/>
              </a:tabLst>
            </a:pPr>
          </a:p>
          <a:p>
            <a:pPr>
              <a:tabLst>
                <a:tab pos="1371600" algn="l"/>
                <a:tab pos="1536700" algn="l"/>
              </a:tabLst>
              <a:defRPr b="1"/>
            </a:pPr>
            <a:r>
              <a:t>1.</a:t>
            </a:r>
            <a:r>
              <a:rPr b="0"/>
              <a:t> On the interval [–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b="0" i="1" sz="400"/>
              <a:t>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/</a:t>
            </a:r>
            <a:r>
              <a:rPr b="0"/>
              <a:t>2,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b="0" i="1" sz="400"/>
              <a:t>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/</a:t>
            </a:r>
            <a:r>
              <a:rPr b="0"/>
              <a:t>2], the function </a:t>
            </a:r>
            <a:r>
              <a:rPr b="0" i="1"/>
              <a:t>y</a:t>
            </a:r>
            <a:r>
              <a:rPr b="0"/>
              <a:t> = sin </a:t>
            </a:r>
            <a:r>
              <a:rPr b="0" i="1"/>
              <a:t>x</a:t>
            </a:r>
            <a:r>
              <a:rPr b="0"/>
              <a:t> is</a:t>
            </a:r>
            <a:br>
              <a:rPr b="0"/>
            </a:br>
            <a:r>
              <a:rPr b="0"/>
              <a:t>    increasing.</a:t>
            </a:r>
            <a:br>
              <a:rPr b="0"/>
            </a:br>
            <a:endParaRPr b="0"/>
          </a:p>
          <a:p>
            <a:pPr>
              <a:tabLst>
                <a:tab pos="1371600" algn="l"/>
                <a:tab pos="1536700" algn="l"/>
              </a:tabLst>
              <a:defRPr b="1"/>
            </a:pPr>
            <a:r>
              <a:t>2.</a:t>
            </a:r>
            <a:r>
              <a:rPr b="0"/>
              <a:t> On the interval [–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b="0" sz="400"/>
              <a:t>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/</a:t>
            </a:r>
            <a:r>
              <a:rPr b="0"/>
              <a:t>2,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b="0" i="1" sz="400"/>
              <a:t>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/</a:t>
            </a:r>
            <a:r>
              <a:rPr b="0"/>
              <a:t>2], </a:t>
            </a:r>
            <a:r>
              <a:rPr b="0" i="1"/>
              <a:t>y</a:t>
            </a:r>
            <a:r>
              <a:rPr b="0"/>
              <a:t> = sin </a:t>
            </a:r>
            <a:r>
              <a:rPr b="0" i="1"/>
              <a:t>x </a:t>
            </a:r>
            <a:r>
              <a:rPr b="0"/>
              <a:t>takes on its full range</a:t>
            </a:r>
            <a:br>
              <a:rPr b="0"/>
            </a:br>
            <a:r>
              <a:rPr b="0"/>
              <a:t>    of values, –1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£</a:t>
            </a:r>
            <a:r>
              <a:rPr b="0"/>
              <a:t> sin </a:t>
            </a:r>
            <a:r>
              <a:rPr b="0" i="1"/>
              <a:t>x</a:t>
            </a:r>
            <a:r>
              <a:rPr b="0"/>
              <a:t>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£ </a:t>
            </a:r>
            <a:r>
              <a:rPr b="0"/>
              <a:t>1. </a:t>
            </a:r>
            <a:endParaRPr b="0"/>
          </a:p>
          <a:p>
            <a:pPr>
              <a:tabLst>
                <a:tab pos="1371600" algn="l"/>
                <a:tab pos="1536700" algn="l"/>
              </a:tabLst>
            </a:pPr>
          </a:p>
          <a:p>
            <a:pPr>
              <a:tabLst>
                <a:tab pos="1371600" algn="l"/>
                <a:tab pos="1536700" algn="l"/>
              </a:tabLst>
              <a:defRPr b="1"/>
            </a:pPr>
            <a:r>
              <a:t>3.</a:t>
            </a:r>
            <a:r>
              <a:rPr b="0"/>
              <a:t> On the interval [–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b="0" i="1" sz="400"/>
              <a:t>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/</a:t>
            </a:r>
            <a:r>
              <a:rPr b="0"/>
              <a:t>2,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b="0" i="1" sz="400"/>
              <a:t>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/</a:t>
            </a:r>
            <a:r>
              <a:rPr b="0"/>
              <a:t>2], </a:t>
            </a:r>
            <a:r>
              <a:rPr b="0" i="1"/>
              <a:t>y</a:t>
            </a:r>
            <a:r>
              <a:rPr b="0"/>
              <a:t> = sin </a:t>
            </a:r>
            <a:r>
              <a:rPr b="0" i="1"/>
              <a:t>x </a:t>
            </a:r>
            <a:r>
              <a:rPr b="0"/>
              <a:t>is one-to-one.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"/>
          <p:cNvSpPr txBox="1"/>
          <p:nvPr>
            <p:ph type="sldNum" sz="quarter" idx="2"/>
          </p:nvPr>
        </p:nvSpPr>
        <p:spPr>
          <a:xfrm>
            <a:off x="8496300" y="6388100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5" name="Inverse Sine Function"/>
          <p:cNvSpPr txBox="1"/>
          <p:nvPr>
            <p:ph type="title" idx="4294967295"/>
          </p:nvPr>
        </p:nvSpPr>
        <p:spPr>
          <a:xfrm>
            <a:off x="355600" y="15239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Inverse Sine Function</a:t>
            </a:r>
          </a:p>
        </p:txBody>
      </p:sp>
      <p:sp>
        <p:nvSpPr>
          <p:cNvPr id="56" name="So, on the restricted domain –π /2 ≤ x ≤ π /2, y = sinx has a unique inverse function called the inverse sine function. It is denoted by…"/>
          <p:cNvSpPr txBox="1"/>
          <p:nvPr>
            <p:ph type="body" idx="4294967295"/>
          </p:nvPr>
        </p:nvSpPr>
        <p:spPr>
          <a:xfrm>
            <a:off x="457200" y="1462087"/>
            <a:ext cx="8229600" cy="52562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tabLst>
                <a:tab pos="406400" algn="l"/>
                <a:tab pos="1371600" algn="l"/>
                <a:tab pos="1536700" algn="l"/>
              </a:tabLst>
            </a:pPr>
            <a:r>
              <a:t>So, on the restricted domain –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i="1" sz="400"/>
              <a:t>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/</a:t>
            </a:r>
            <a:r>
              <a:t>2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£</a:t>
            </a:r>
            <a:r>
              <a:t> </a:t>
            </a:r>
            <a:r>
              <a:rPr i="1"/>
              <a:t>x</a:t>
            </a:r>
            <a:r>
              <a:t>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£</a:t>
            </a:r>
            <a:r>
              <a:t>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i="1" sz="400"/>
              <a:t>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/</a:t>
            </a:r>
            <a:r>
              <a:t>2, </a:t>
            </a:r>
            <a:r>
              <a:rPr i="1"/>
              <a:t>y</a:t>
            </a:r>
            <a:r>
              <a:t> = sin</a:t>
            </a:r>
            <a:r>
              <a:rPr i="1"/>
              <a:t>x</a:t>
            </a:r>
            <a:r>
              <a:t> has a unique inverse function called the </a:t>
            </a:r>
            <a:r>
              <a:rPr b="1"/>
              <a:t>inverse sine function. </a:t>
            </a:r>
            <a:r>
              <a:t>It is denoted by</a:t>
            </a:r>
          </a:p>
          <a:p>
            <a:pPr>
              <a:tabLst>
                <a:tab pos="406400" algn="l"/>
                <a:tab pos="1371600" algn="l"/>
                <a:tab pos="1536700" algn="l"/>
              </a:tabLst>
            </a:pPr>
          </a:p>
          <a:p>
            <a:pPr>
              <a:tabLst>
                <a:tab pos="406400" algn="l"/>
                <a:tab pos="1371600" algn="l"/>
                <a:tab pos="1536700" algn="l"/>
              </a:tabLst>
              <a:defRPr i="1">
                <a:solidFill>
                  <a:srgbClr val="FF0000"/>
                </a:solidFill>
              </a:defRPr>
            </a:pPr>
            <a:r>
              <a:t> y </a:t>
            </a:r>
            <a:r>
              <a:rPr i="0"/>
              <a:t>= arcsin </a:t>
            </a:r>
            <a:r>
              <a:t>x            </a:t>
            </a:r>
            <a:r>
              <a:rPr i="0"/>
              <a:t>or</a:t>
            </a:r>
            <a:r>
              <a:t>           y </a:t>
            </a:r>
            <a:r>
              <a:rPr i="0"/>
              <a:t>= sin</a:t>
            </a:r>
            <a:r>
              <a:rPr baseline="30000" i="0"/>
              <a:t>–1</a:t>
            </a:r>
            <a:r>
              <a:rPr i="0"/>
              <a:t> </a:t>
            </a:r>
            <a:r>
              <a:t>x</a:t>
            </a:r>
            <a:r>
              <a:rPr i="0"/>
              <a:t>.</a:t>
            </a:r>
          </a:p>
          <a:p>
            <a:pPr>
              <a:tabLst>
                <a:tab pos="406400" algn="l"/>
                <a:tab pos="1371600" algn="l"/>
                <a:tab pos="1536700" algn="l"/>
              </a:tabLst>
            </a:pPr>
            <a:endParaRPr>
              <a:solidFill>
                <a:srgbClr val="FF0000"/>
              </a:solidFill>
            </a:endParaRPr>
          </a:p>
          <a:p>
            <a:pPr>
              <a:tabLst>
                <a:tab pos="406400" algn="l"/>
                <a:tab pos="1371600" algn="l"/>
                <a:tab pos="1536700" algn="l"/>
              </a:tabLst>
            </a:pPr>
            <a:r>
              <a:t>The notation sin</a:t>
            </a:r>
            <a:r>
              <a:rPr baseline="30000"/>
              <a:t>–1</a:t>
            </a:r>
            <a:r>
              <a:t> </a:t>
            </a:r>
            <a:r>
              <a:rPr i="1"/>
              <a:t>x</a:t>
            </a:r>
            <a:r>
              <a:t> is consistent with the inverse function notation </a:t>
            </a:r>
            <a:r>
              <a:rPr i="1"/>
              <a:t>f</a:t>
            </a:r>
            <a:r>
              <a:rPr i="1" sz="1200"/>
              <a:t> </a:t>
            </a:r>
            <a:r>
              <a:rPr baseline="30000"/>
              <a:t>–1</a:t>
            </a:r>
            <a:r>
              <a:t>(</a:t>
            </a:r>
            <a:r>
              <a:rPr i="1"/>
              <a:t>x</a:t>
            </a:r>
            <a:r>
              <a:t>). The arcsin </a:t>
            </a:r>
            <a:r>
              <a:rPr i="1"/>
              <a:t>x</a:t>
            </a:r>
            <a:r>
              <a:t> notation (read as “the arcsine </a:t>
            </a:r>
            <a:br/>
            <a:r>
              <a:t>of </a:t>
            </a:r>
            <a:r>
              <a:rPr i="1"/>
              <a:t>x</a:t>
            </a:r>
            <a:r>
              <a:t>”) comes from the association of a central angle with its intercepted </a:t>
            </a:r>
            <a:r>
              <a:rPr i="1"/>
              <a:t>arc length </a:t>
            </a:r>
            <a:r>
              <a:t>on a unit circle.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"/>
          <p:cNvSpPr txBox="1"/>
          <p:nvPr>
            <p:ph type="sldNum" sz="quarter" idx="2"/>
          </p:nvPr>
        </p:nvSpPr>
        <p:spPr>
          <a:xfrm>
            <a:off x="8496300" y="6388100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9" name="Inverse Sine Function"/>
          <p:cNvSpPr txBox="1"/>
          <p:nvPr>
            <p:ph type="title" idx="4294967295"/>
          </p:nvPr>
        </p:nvSpPr>
        <p:spPr>
          <a:xfrm>
            <a:off x="355600" y="15239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Inverse Sine Function</a:t>
            </a:r>
          </a:p>
        </p:txBody>
      </p:sp>
      <p:sp>
        <p:nvSpPr>
          <p:cNvPr id="60" name="So, arcsin x means the angle (or arc) whose sine is x. Both notations, arcsin x and sin–1 x, are commonly used in mathematics, so remember that sin–1 x denotes the inverse sine function rather than 1/sin x. The values of arcsin x lie in the interval –π /"/>
          <p:cNvSpPr txBox="1"/>
          <p:nvPr>
            <p:ph type="body" idx="4294967295"/>
          </p:nvPr>
        </p:nvSpPr>
        <p:spPr>
          <a:xfrm>
            <a:off x="457200" y="1462087"/>
            <a:ext cx="8229600" cy="52562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tabLst>
                <a:tab pos="406400" algn="l"/>
                <a:tab pos="1371600" algn="l"/>
                <a:tab pos="1536700" algn="l"/>
              </a:tabLst>
            </a:pPr>
            <a:r>
              <a:t>So, </a:t>
            </a:r>
            <a:r>
              <a:rPr>
                <a:solidFill>
                  <a:srgbClr val="FF0000"/>
                </a:solidFill>
              </a:rPr>
              <a:t>arcsin </a:t>
            </a:r>
            <a:r>
              <a:rPr i="1">
                <a:solidFill>
                  <a:srgbClr val="FF0000"/>
                </a:solidFill>
              </a:rPr>
              <a:t>x</a:t>
            </a:r>
            <a:r>
              <a:rPr>
                <a:solidFill>
                  <a:srgbClr val="FF0000"/>
                </a:solidFill>
              </a:rPr>
              <a:t> means the angle (or arc) whose sine is </a:t>
            </a:r>
            <a:r>
              <a:rPr i="1">
                <a:solidFill>
                  <a:srgbClr val="FF0000"/>
                </a:solidFill>
              </a:rPr>
              <a:t>x</a:t>
            </a:r>
            <a:r>
              <a:t>. Both notations, arcsin </a:t>
            </a:r>
            <a:r>
              <a:rPr i="1"/>
              <a:t>x</a:t>
            </a:r>
            <a:r>
              <a:t> and sin</a:t>
            </a:r>
            <a:r>
              <a:rPr baseline="30000"/>
              <a:t>–1</a:t>
            </a:r>
            <a:r>
              <a:t> </a:t>
            </a:r>
            <a:r>
              <a:rPr i="1"/>
              <a:t>x</a:t>
            </a:r>
            <a:r>
              <a:t>, are commonly used in mathematics, so remember that </a:t>
            </a:r>
            <a:r>
              <a:rPr>
                <a:solidFill>
                  <a:srgbClr val="FF0000"/>
                </a:solidFill>
              </a:rPr>
              <a:t>sin</a:t>
            </a:r>
            <a:r>
              <a:rPr baseline="30000">
                <a:solidFill>
                  <a:srgbClr val="FF0000"/>
                </a:solidFill>
              </a:rPr>
              <a:t>–1</a:t>
            </a:r>
            <a:r>
              <a:rPr>
                <a:solidFill>
                  <a:srgbClr val="FF0000"/>
                </a:solidFill>
              </a:rPr>
              <a:t> </a:t>
            </a:r>
            <a:r>
              <a:rPr i="1">
                <a:solidFill>
                  <a:srgbClr val="FF0000"/>
                </a:solidFill>
              </a:rPr>
              <a:t>x</a:t>
            </a:r>
            <a:r>
              <a:rPr>
                <a:solidFill>
                  <a:srgbClr val="FF0000"/>
                </a:solidFill>
              </a:rPr>
              <a:t> denotes the </a:t>
            </a:r>
            <a:r>
              <a:rPr i="1">
                <a:solidFill>
                  <a:srgbClr val="FF0000"/>
                </a:solidFill>
              </a:rPr>
              <a:t>inverse </a:t>
            </a:r>
            <a:r>
              <a:rPr>
                <a:solidFill>
                  <a:srgbClr val="FF0000"/>
                </a:solidFill>
              </a:rPr>
              <a:t>sine function rather than 1</a:t>
            </a:r>
            <a:r>
              <a:rPr>
                <a:solidFill>
                  <a:srgbClr val="FF0000"/>
                </a:solidFill>
                <a:latin typeface="Symbol"/>
                <a:ea typeface="Symbol"/>
                <a:cs typeface="Symbol"/>
                <a:sym typeface="Symbol"/>
              </a:rPr>
              <a:t>/</a:t>
            </a:r>
            <a:r>
              <a:rPr>
                <a:solidFill>
                  <a:srgbClr val="FF0000"/>
                </a:solidFill>
              </a:rPr>
              <a:t>sin </a:t>
            </a:r>
            <a:r>
              <a:rPr i="1">
                <a:solidFill>
                  <a:srgbClr val="FF0000"/>
                </a:solidFill>
              </a:rPr>
              <a:t>x</a:t>
            </a:r>
            <a:r>
              <a:rPr i="1"/>
              <a:t>.</a:t>
            </a:r>
            <a:r>
              <a:t> </a:t>
            </a:r>
            <a:r>
              <a:rPr>
                <a:solidFill>
                  <a:srgbClr val="00B050"/>
                </a:solidFill>
              </a:rPr>
              <a:t>The values of arcsin </a:t>
            </a:r>
            <a:r>
              <a:rPr i="1">
                <a:solidFill>
                  <a:srgbClr val="00B050"/>
                </a:solidFill>
              </a:rPr>
              <a:t>x</a:t>
            </a:r>
            <a:r>
              <a:rPr>
                <a:solidFill>
                  <a:srgbClr val="00B050"/>
                </a:solidFill>
              </a:rPr>
              <a:t> lie in the interval –</a:t>
            </a:r>
            <a:r>
              <a:rPr>
                <a:solidFill>
                  <a:srgbClr val="00B050"/>
                </a:solidFill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i="1" sz="400">
                <a:solidFill>
                  <a:srgbClr val="00B050"/>
                </a:solidFill>
              </a:rPr>
              <a:t> </a:t>
            </a:r>
            <a:r>
              <a:rPr>
                <a:solidFill>
                  <a:srgbClr val="00B050"/>
                </a:solidFill>
                <a:latin typeface="Symbol"/>
                <a:ea typeface="Symbol"/>
                <a:cs typeface="Symbol"/>
                <a:sym typeface="Symbol"/>
              </a:rPr>
              <a:t>/</a:t>
            </a:r>
            <a:r>
              <a:rPr>
                <a:solidFill>
                  <a:srgbClr val="00B050"/>
                </a:solidFill>
              </a:rPr>
              <a:t>2 </a:t>
            </a:r>
            <a:r>
              <a:rPr>
                <a:solidFill>
                  <a:srgbClr val="00B050"/>
                </a:solidFill>
                <a:latin typeface="Symbol"/>
                <a:ea typeface="Symbol"/>
                <a:cs typeface="Symbol"/>
                <a:sym typeface="Symbol"/>
              </a:rPr>
              <a:t>£</a:t>
            </a:r>
            <a:r>
              <a:rPr>
                <a:solidFill>
                  <a:srgbClr val="00B050"/>
                </a:solidFill>
              </a:rPr>
              <a:t> arcsin </a:t>
            </a:r>
            <a:r>
              <a:rPr i="1">
                <a:solidFill>
                  <a:srgbClr val="00B050"/>
                </a:solidFill>
              </a:rPr>
              <a:t>x</a:t>
            </a:r>
            <a:r>
              <a:rPr>
                <a:solidFill>
                  <a:srgbClr val="00B050"/>
                </a:solidFill>
              </a:rPr>
              <a:t> </a:t>
            </a:r>
            <a:r>
              <a:rPr>
                <a:solidFill>
                  <a:srgbClr val="00B050"/>
                </a:solidFill>
                <a:latin typeface="Symbol"/>
                <a:ea typeface="Symbol"/>
                <a:cs typeface="Symbol"/>
                <a:sym typeface="Symbol"/>
              </a:rPr>
              <a:t>£</a:t>
            </a:r>
            <a:r>
              <a:rPr>
                <a:solidFill>
                  <a:srgbClr val="00B050"/>
                </a:solidFill>
              </a:rPr>
              <a:t> </a:t>
            </a:r>
            <a:r>
              <a:rPr>
                <a:solidFill>
                  <a:srgbClr val="00B050"/>
                </a:solidFill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i="1" sz="400">
                <a:solidFill>
                  <a:srgbClr val="00B050"/>
                </a:solidFill>
              </a:rPr>
              <a:t> </a:t>
            </a:r>
            <a:r>
              <a:rPr>
                <a:solidFill>
                  <a:srgbClr val="00B050"/>
                </a:solidFill>
                <a:latin typeface="Symbol"/>
                <a:ea typeface="Symbol"/>
                <a:cs typeface="Symbol"/>
                <a:sym typeface="Symbol"/>
              </a:rPr>
              <a:t>/</a:t>
            </a:r>
            <a:r>
              <a:rPr>
                <a:solidFill>
                  <a:srgbClr val="00B050"/>
                </a:solidFill>
              </a:rPr>
              <a:t>2. </a:t>
            </a:r>
          </a:p>
        </p:txBody>
      </p:sp>
      <p:pic>
        <p:nvPicPr>
          <p:cNvPr id="61" name="8" descr="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3733800"/>
            <a:ext cx="8153400" cy="21193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"/>
          <p:cNvSpPr txBox="1"/>
          <p:nvPr>
            <p:ph type="sldNum" sz="quarter" idx="2"/>
          </p:nvPr>
        </p:nvSpPr>
        <p:spPr>
          <a:xfrm>
            <a:off x="8496300" y="6388100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4" name="Example 1 – Evaluating the Inverse Sine Function"/>
          <p:cNvSpPr txBox="1"/>
          <p:nvPr>
            <p:ph type="title" idx="4294967295"/>
          </p:nvPr>
        </p:nvSpPr>
        <p:spPr>
          <a:xfrm>
            <a:off x="355600" y="15239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z="2800"/>
            </a:pPr>
            <a:r>
              <a:t>Example 1 – </a:t>
            </a:r>
            <a:r>
              <a:rPr i="1"/>
              <a:t>Evaluating the Inverse Sine Function</a:t>
            </a:r>
            <a:r>
              <a:rPr sz="3600"/>
              <a:t> </a:t>
            </a:r>
          </a:p>
        </p:txBody>
      </p:sp>
      <p:sp>
        <p:nvSpPr>
          <p:cNvPr id="65" name="If possible, find the exact value.…"/>
          <p:cNvSpPr txBox="1"/>
          <p:nvPr>
            <p:ph type="body" idx="4294967295"/>
          </p:nvPr>
        </p:nvSpPr>
        <p:spPr>
          <a:xfrm>
            <a:off x="457200" y="1462087"/>
            <a:ext cx="8229600" cy="52562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tabLst>
                <a:tab pos="457200" algn="l"/>
                <a:tab pos="1371600" algn="l"/>
                <a:tab pos="1536700" algn="l"/>
              </a:tabLst>
            </a:pPr>
            <a:r>
              <a:t>If possible, find the exact value.</a:t>
            </a:r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</a:p>
          <a:p>
            <a:pPr>
              <a:tabLst>
                <a:tab pos="457200" algn="l"/>
                <a:tab pos="1371600" algn="l"/>
                <a:tab pos="1536700" algn="l"/>
              </a:tabLst>
              <a:defRPr b="1"/>
            </a:pPr>
            <a:r>
              <a:t>a.</a:t>
            </a:r>
            <a:r>
              <a:rPr b="0"/>
              <a:t>					</a:t>
            </a:r>
            <a:r>
              <a:t>b.</a:t>
            </a:r>
            <a:r>
              <a:rPr b="0"/>
              <a:t>			</a:t>
            </a:r>
            <a:r>
              <a:t>c.</a:t>
            </a:r>
            <a:r>
              <a:rPr b="0"/>
              <a:t> sin</a:t>
            </a:r>
            <a:r>
              <a:rPr b="0" baseline="30000"/>
              <a:t>–1</a:t>
            </a:r>
            <a:r>
              <a:rPr b="0"/>
              <a:t> 2</a:t>
            </a:r>
            <a:endParaRPr b="0"/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</a:p>
          <a:p>
            <a:pPr>
              <a:tabLst>
                <a:tab pos="457200" algn="l"/>
                <a:tab pos="1371600" algn="l"/>
                <a:tab pos="1536700" algn="l"/>
              </a:tabLst>
              <a:defRPr>
                <a:solidFill>
                  <a:srgbClr val="0073BC"/>
                </a:solidFill>
              </a:defRPr>
            </a:pPr>
            <a:r>
              <a:t>Solution:</a:t>
            </a:r>
          </a:p>
          <a:p>
            <a:pPr>
              <a:lnSpc>
                <a:spcPct val="120000"/>
              </a:lnSpc>
              <a:tabLst>
                <a:tab pos="457200" algn="l"/>
                <a:tab pos="1371600" algn="l"/>
                <a:tab pos="1536700" algn="l"/>
              </a:tabLst>
              <a:defRPr b="1"/>
            </a:pPr>
            <a:r>
              <a:t>a.</a:t>
            </a:r>
            <a:r>
              <a:rPr b="0"/>
              <a:t> Because			        , and	  lies in       	   , it</a:t>
            </a:r>
            <a:br>
              <a:rPr b="0"/>
            </a:br>
            <a:r>
              <a:rPr b="0"/>
              <a:t>    follows that</a:t>
            </a:r>
          </a:p>
        </p:txBody>
      </p:sp>
      <p:pic>
        <p:nvPicPr>
          <p:cNvPr id="66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2800" y="2235200"/>
            <a:ext cx="1343025" cy="67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56000" y="2247900"/>
            <a:ext cx="1143000" cy="638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image.tif" descr="image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33600" y="3609975"/>
            <a:ext cx="1809750" cy="622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00587" y="3749675"/>
            <a:ext cx="474663" cy="474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image.tif" descr="image.ti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48387" y="3657600"/>
            <a:ext cx="1023938" cy="614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image.tif" descr="image.ti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828800" y="4876800"/>
            <a:ext cx="2203450" cy="620713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Angle whose sine is"/>
          <p:cNvSpPr txBox="1"/>
          <p:nvPr/>
        </p:nvSpPr>
        <p:spPr>
          <a:xfrm>
            <a:off x="5303519" y="4956175"/>
            <a:ext cx="212459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aseline="0">
                <a:solidFill>
                  <a:srgbClr val="ED008C"/>
                </a:solidFill>
              </a:defRPr>
            </a:lvl1pPr>
          </a:lstStyle>
          <a:p>
            <a:pPr/>
            <a:r>
              <a:t>Angle whose sine is</a:t>
            </a:r>
          </a:p>
        </p:txBody>
      </p:sp>
      <p:pic>
        <p:nvPicPr>
          <p:cNvPr id="73" name="image.pdf" descr="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448550" y="5014912"/>
            <a:ext cx="320675" cy="292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Class="entr" nodeType="after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Class="entr" nodeType="after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Class="entr" nodeType="after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Class="entr" nodeType="after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Class="entr" nodeType="afterEffect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0" grpId="4"/>
      <p:bldP build="whole" bldLvl="1" animBg="1" rev="0" advAuto="0" spid="69" grpId="3"/>
      <p:bldP build="whole" bldLvl="1" animBg="1" rev="0" advAuto="0" spid="68" grpId="2"/>
      <p:bldP build="p" bldLvl="5" animBg="1" rev="0" advAuto="0" spid="65" grpId="1"/>
      <p:bldP build="whole" bldLvl="1" animBg="1" rev="0" advAuto="0" spid="73" grpId="7"/>
      <p:bldP build="whole" bldLvl="1" animBg="1" rev="0" advAuto="0" spid="71" grpId="5"/>
      <p:bldP build="whole" bldLvl="1" animBg="1" rev="0" advAuto="0" spid="72" grpId="6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"/>
          <p:cNvSpPr txBox="1"/>
          <p:nvPr>
            <p:ph type="sldNum" sz="quarter" idx="2"/>
          </p:nvPr>
        </p:nvSpPr>
        <p:spPr>
          <a:xfrm>
            <a:off x="8496300" y="6388100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6" name="Example 1 – Solution"/>
          <p:cNvSpPr txBox="1"/>
          <p:nvPr>
            <p:ph type="title" idx="4294967295"/>
          </p:nvPr>
        </p:nvSpPr>
        <p:spPr>
          <a:xfrm>
            <a:off x="355600" y="152399"/>
            <a:ext cx="82296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Example 1 – </a:t>
            </a:r>
            <a:r>
              <a:rPr i="1"/>
              <a:t>Solution</a:t>
            </a:r>
          </a:p>
        </p:txBody>
      </p:sp>
      <p:sp>
        <p:nvSpPr>
          <p:cNvPr id="77" name="b. Because       , and     lies in             , it follows     that…"/>
          <p:cNvSpPr txBox="1"/>
          <p:nvPr>
            <p:ph type="body" idx="4294967295"/>
          </p:nvPr>
        </p:nvSpPr>
        <p:spPr>
          <a:xfrm>
            <a:off x="457200" y="1462087"/>
            <a:ext cx="8229600" cy="52562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tabLst>
                <a:tab pos="457200" algn="l"/>
                <a:tab pos="1371600" algn="l"/>
                <a:tab pos="1536700" algn="l"/>
              </a:tabLst>
              <a:defRPr b="1"/>
            </a:pPr>
            <a:r>
              <a:t>b.</a:t>
            </a:r>
            <a:r>
              <a:rPr b="0"/>
              <a:t> Because			    , and     lies in             , it follows</a:t>
            </a:r>
            <a:br>
              <a:rPr b="0"/>
            </a:br>
            <a:r>
              <a:rPr b="0"/>
              <a:t>    that</a:t>
            </a:r>
            <a:endParaRPr b="0"/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</a:p>
          <a:p>
            <a:pPr>
              <a:tabLst>
                <a:tab pos="457200" algn="l"/>
                <a:tab pos="1371600" algn="l"/>
                <a:tab pos="1536700" algn="l"/>
              </a:tabLst>
            </a:pPr>
          </a:p>
          <a:p>
            <a:pPr>
              <a:tabLst>
                <a:tab pos="457200" algn="l"/>
                <a:tab pos="1371600" algn="l"/>
                <a:tab pos="1536700" algn="l"/>
              </a:tabLst>
              <a:defRPr b="1"/>
            </a:pPr>
            <a:r>
              <a:t>c.</a:t>
            </a:r>
            <a:r>
              <a:rPr b="0"/>
              <a:t> It is not possible to evaluate </a:t>
            </a:r>
            <a:r>
              <a:rPr b="0" i="1"/>
              <a:t>y =</a:t>
            </a:r>
            <a:r>
              <a:rPr b="0"/>
              <a:t> sin</a:t>
            </a:r>
            <a:r>
              <a:rPr b="0" baseline="30000"/>
              <a:t>–1</a:t>
            </a:r>
            <a:r>
              <a:rPr b="0"/>
              <a:t> </a:t>
            </a:r>
            <a:r>
              <a:rPr b="0" i="1"/>
              <a:t>x </a:t>
            </a:r>
            <a:r>
              <a:rPr b="0"/>
              <a:t> at </a:t>
            </a:r>
            <a:r>
              <a:rPr b="0" i="1"/>
              <a:t>x = </a:t>
            </a:r>
            <a:r>
              <a:rPr b="0"/>
              <a:t>2</a:t>
            </a:r>
            <a:r>
              <a:rPr b="0" i="1"/>
              <a:t> </a:t>
            </a:r>
            <a:r>
              <a:rPr b="0"/>
              <a:t>because</a:t>
            </a:r>
            <a:br>
              <a:rPr b="0"/>
            </a:br>
            <a:r>
              <a:rPr b="0"/>
              <a:t>    there is no angle whose sine is 2. Remember that the</a:t>
            </a:r>
            <a:br>
              <a:rPr b="0"/>
            </a:br>
            <a:r>
              <a:rPr b="0"/>
              <a:t>    domain of the inverse sine function is [–1, 1].</a:t>
            </a:r>
          </a:p>
        </p:txBody>
      </p:sp>
      <p:sp>
        <p:nvSpPr>
          <p:cNvPr id="78" name="cont’d"/>
          <p:cNvSpPr txBox="1"/>
          <p:nvPr/>
        </p:nvSpPr>
        <p:spPr>
          <a:xfrm>
            <a:off x="8195944" y="762000"/>
            <a:ext cx="71415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/>
            <a:r>
              <a:t>cont’d</a:t>
            </a:r>
          </a:p>
        </p:txBody>
      </p:sp>
      <p:pic>
        <p:nvPicPr>
          <p:cNvPr id="79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2650" y="1371600"/>
            <a:ext cx="1352550" cy="631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18012" y="1476375"/>
            <a:ext cx="182563" cy="49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image.tif" descr="image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62600" y="1447800"/>
            <a:ext cx="1023938" cy="614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image.tif" descr="image.t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00200" y="2438400"/>
            <a:ext cx="1746250" cy="657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image.pdf" descr="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929312" y="2743200"/>
            <a:ext cx="547688" cy="255588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Angle whose sine is"/>
          <p:cNvSpPr txBox="1"/>
          <p:nvPr/>
        </p:nvSpPr>
        <p:spPr>
          <a:xfrm>
            <a:off x="3855719" y="2667000"/>
            <a:ext cx="212459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aseline="0">
                <a:solidFill>
                  <a:srgbClr val="ED008C"/>
                </a:solidFill>
              </a:defRPr>
            </a:lvl1pPr>
          </a:lstStyle>
          <a:p>
            <a:pPr/>
            <a:r>
              <a:t>Angle whose sine is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7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McKBAlgP8">
  <a:themeElements>
    <a:clrScheme name="McKBAlgP8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cKBAlgP8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cKBAlgP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-2500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-2500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cKBAlgP8">
  <a:themeElements>
    <a:clrScheme name="McKBAlgP8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cKBAlgP8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cKBAlgP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-2500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-2500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