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4" name="Shape 104"/>
          <p:cNvSpPr/>
          <p:nvPr>
            <p:ph type="sldImg"/>
          </p:nvPr>
        </p:nvSpPr>
        <p:spPr>
          <a:xfrm>
            <a:off x="1143000" y="685800"/>
            <a:ext cx="4572000" cy="3429000"/>
          </a:xfrm>
          <a:prstGeom prst="rect">
            <a:avLst/>
          </a:prstGeom>
        </p:spPr>
        <p:txBody>
          <a:bodyPr/>
          <a:lstStyle/>
          <a:p>
            <a:pPr/>
          </a:p>
        </p:txBody>
      </p:sp>
      <p:sp>
        <p:nvSpPr>
          <p:cNvPr id="105" name="Shape 1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Put the numbers in order 3, 5, 5, 7, 8, 10</a:t>
            </a:r>
          </a:p>
          <a:p>
            <a:pPr/>
            <a:r>
              <a:t>Mean = </a:t>
            </a:r>
          </a:p>
          <a:p>
            <a:pPr/>
            <a:r>
              <a:t>Median = average of two middle numbers = </a:t>
            </a:r>
          </a:p>
          <a:p>
            <a:pPr/>
            <a:r>
              <a:t>Mode =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Use randint(1,6) for a dice OR </a:t>
            </a:r>
            <a:r>
              <a:rPr b="1"/>
              <a:t>https://www.random.org/dice</a:t>
            </a:r>
            <a:endParaRPr b="1"/>
          </a:p>
          <a:p>
            <a:pPr/>
          </a:p>
          <a:p>
            <a:pPr/>
            <a:r>
              <a:t>The randint(1,2) gives a random number from 1 to 2. Do this on the calculator 20 times keeping track where 1 = heads and 2 = tails OR </a:t>
            </a:r>
            <a:r>
              <a:rPr b="1"/>
              <a:t>https://www.random.org/coins</a:t>
            </a:r>
            <a:endParaRPr b="1"/>
          </a:p>
          <a:p>
            <a:pPr/>
          </a:p>
          <a:p>
            <a:pPr/>
            <a:r>
              <a:t>Head proportion = heads/total = heads/20</a:t>
            </a:r>
          </a:p>
          <a:p>
            <a:pPr/>
          </a:p>
          <a:p>
            <a:pPr/>
            <a:r>
              <a:t>#17: Tails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marL="241653" indent="-241653">
              <a:buSzPct val="100000"/>
              <a:buAutoNum type="alphaLcPeriod" startAt="1"/>
              <a:defRPr>
                <a:latin typeface="Cambria Math"/>
                <a:ea typeface="Cambria Math"/>
                <a:cs typeface="Cambria Math"/>
                <a:sym typeface="Cambria Math"/>
              </a:defRPr>
            </a:pPr>
            <a:r>
              <a:rPr>
                <a:latin typeface="+mj-lt"/>
                <a:ea typeface="+mj-ea"/>
                <a:cs typeface="+mj-cs"/>
                <a:sym typeface="Calibri"/>
              </a:rPr>
              <a:t>; this is close to ½, so maker’s claim is most likely true.</a:t>
            </a:r>
            <a:endParaRPr>
              <a:latin typeface="+mj-lt"/>
              <a:ea typeface="+mj-ea"/>
              <a:cs typeface="+mj-cs"/>
              <a:sym typeface="Calibri"/>
            </a:endParaRPr>
          </a:p>
          <a:p>
            <a:pPr marL="241653" indent="-241653">
              <a:buSzPct val="100000"/>
              <a:buAutoNum type="alphaLcPeriod" startAt="1"/>
              <a:defRPr>
                <a:latin typeface="Cambria Math"/>
                <a:ea typeface="Cambria Math"/>
                <a:cs typeface="Cambria Math"/>
                <a:sym typeface="Cambria Math"/>
              </a:defRPr>
            </a:pPr>
            <a:r>
              <a:rPr>
                <a:latin typeface="+mj-lt"/>
                <a:ea typeface="+mj-ea"/>
                <a:cs typeface="+mj-cs"/>
                <a:sym typeface="Calibri"/>
              </a:rPr>
              <a:t>; this is far from ½, so the maker’s claim is most likely false.</a:t>
            </a:r>
            <a:endParaRPr>
              <a:latin typeface="+mj-lt"/>
              <a:ea typeface="+mj-ea"/>
              <a:cs typeface="+mj-cs"/>
              <a:sym typeface="Calibri"/>
            </a:endParaRPr>
          </a:p>
          <a:p>
            <a:pPr marL="241653" indent="-241653">
              <a:buSzPct val="100000"/>
              <a:buAutoNum type="alphaLcPeriod" startAt="1"/>
            </a:pPr>
          </a:p>
          <a:p>
            <a:pPr/>
            <a:r>
              <a:t>#21a. : 0.54 is close to the mean on the histogram, so maker’s claim is most likely true</a:t>
            </a:r>
          </a:p>
          <a:p>
            <a:pPr/>
            <a:r>
              <a:t>b. ; 0.66 is far from the mean on the histogram, so the maker’s claim is most likely false.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defRPr b="1" sz="1300"/>
            </a:pPr>
            <a:r>
              <a:t>a. i. </a:t>
            </a:r>
            <a:r>
              <a:rPr b="0"/>
              <a:t>Method 2; It will result in a random sample of students.</a:t>
            </a:r>
            <a:endParaRPr b="0"/>
          </a:p>
          <a:p>
            <a:pPr>
              <a:defRPr b="1" sz="1300"/>
            </a:pPr>
            <a:r>
              <a:t>ii. </a:t>
            </a:r>
            <a:r>
              <a:rPr b="0" i="1"/>
              <a:t>Sample answer: </a:t>
            </a:r>
            <a:r>
              <a:rPr b="0"/>
              <a:t>Method 1 is biased because students who volunteer to participate in the survey are not good representations of all students in the school. Method 3 is biased because students in a computer programming class are more likely to support the use of technology in school.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marL="241653" indent="-241653">
              <a:buSzPct val="100000"/>
              <a:buAutoNum type="alphaLcPeriod" startAt="1"/>
            </a:pPr>
            <a:r>
              <a:t>convenience sample</a:t>
            </a:r>
          </a:p>
          <a:p>
            <a:pPr marL="241653" indent="-241653">
              <a:buSzPct val="100000"/>
              <a:buAutoNum type="alphaLcPeriod" startAt="1"/>
            </a:pPr>
            <a:r>
              <a:t>stratified sample</a:t>
            </a:r>
          </a:p>
          <a:p>
            <a:pPr marL="241653" indent="-241653" defTabSz="966612">
              <a:buSzPct val="100000"/>
              <a:buAutoNum type="alphaLcPeriod" startAt="1"/>
            </a:pPr>
            <a:r>
              <a:t>self-selected sample</a:t>
            </a:r>
          </a:p>
          <a:p>
            <a:pPr marL="241653" indent="-241653" defTabSz="966612">
              <a:buSzPct val="100000"/>
              <a:buAutoNum type="alphaLcPeriod" startAt="1"/>
            </a:pPr>
            <a:r>
              <a:t>cluster sample</a:t>
            </a:r>
          </a:p>
          <a:p>
            <a:pPr/>
          </a:p>
          <a:p>
            <a:pPr/>
            <a:r>
              <a:t>#1: self-selected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Random most unbiased </a:t>
            </a:r>
            <a:r>
              <a:rPr>
                <a:latin typeface="Wingdings"/>
                <a:ea typeface="Wingdings"/>
                <a:cs typeface="Wingdings"/>
                <a:sym typeface="Wingdings"/>
              </a:rPr>
              <a:t> </a:t>
            </a:r>
            <a:r>
              <a:t>cluster most likely to be biased from the unbiased list</a:t>
            </a:r>
          </a:p>
          <a:p>
            <a:pPr/>
          </a:p>
          <a:p>
            <a:pPr/>
            <a:r>
              <a:t>Self-selected most like biased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defRPr b="1" sz="1300"/>
            </a:pPr>
            <a:r>
              <a:t>a. </a:t>
            </a:r>
            <a:r>
              <a:rPr b="0"/>
              <a:t>cluster sample; Students at one table are likely to have different opinions than students at other tables.</a:t>
            </a:r>
            <a:endParaRPr b="0"/>
          </a:p>
          <a:p>
            <a:pPr>
              <a:defRPr b="1" sz="1300"/>
            </a:pPr>
            <a:r>
              <a:t>b. </a:t>
            </a:r>
            <a:r>
              <a:rPr b="0"/>
              <a:t>systematic sample; People who did not go to the soccer game did not have an opportunity to be chosen.</a:t>
            </a:r>
            <a:endParaRPr b="0"/>
          </a:p>
          <a:p>
            <a:pPr>
              <a:defRPr sz="1300"/>
            </a:pPr>
          </a:p>
          <a:p>
            <a:pPr>
              <a:defRPr sz="1300"/>
            </a:pPr>
            <a:r>
              <a:t>#5: convenience; biased because dog owners probably have strong feelings about dogs.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defRPr i="1" sz="1300"/>
            </a:pPr>
            <a:r>
              <a:t>Sample answer:</a:t>
            </a:r>
          </a:p>
          <a:p>
            <a:pPr>
              <a:defRPr sz="1300"/>
            </a:pPr>
            <a:r>
              <a:t>Make a list of all 75 seniors. Assign each senior a different integer from 1 to 75. Use technology to generate 40 unique random integers from 1 to 75. Choose the 40 students that correspond to the 40 integers generated.</a:t>
            </a:r>
          </a:p>
          <a:p>
            <a:pPr>
              <a:defRPr sz="1300"/>
            </a:pPr>
          </a:p>
          <a:p>
            <a:pPr>
              <a:defRPr sz="1300"/>
            </a:pPr>
            <a:r>
              <a:t>#15: </a:t>
            </a:r>
            <a:r>
              <a:rPr i="1"/>
              <a:t>Sample.</a:t>
            </a:r>
            <a:r>
              <a:t> Assign each student a number then use a random number generator to select 250 students.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defRPr sz="1300"/>
            </a:pPr>
            <a:r>
              <a:t>observational study</a:t>
            </a:r>
          </a:p>
          <a:p>
            <a:pPr>
              <a:defRPr sz="1300"/>
            </a:pPr>
          </a:p>
          <a:p>
            <a:pPr>
              <a:defRPr sz="1300"/>
            </a:pPr>
            <a:r>
              <a:t>Simulation</a:t>
            </a:r>
          </a:p>
          <a:p>
            <a:pPr>
              <a:defRPr sz="1300"/>
            </a:pPr>
          </a:p>
          <a:p>
            <a:pPr>
              <a:defRPr sz="1300"/>
            </a:pPr>
            <a:r>
              <a:t>#17: simulation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defRPr sz="1300"/>
            </a:pPr>
            <a:r>
              <a:t>The question addresses more than one issue; </a:t>
            </a:r>
          </a:p>
          <a:p>
            <a:pPr>
              <a:defRPr i="1" sz="1300"/>
            </a:pPr>
            <a:r>
              <a:t>Sample answer: </a:t>
            </a:r>
            <a:r>
              <a:rPr i="0"/>
              <a:t>Ask two separate questions, one about the playground and one about the dog area.</a:t>
            </a:r>
            <a:endParaRPr i="0"/>
          </a:p>
          <a:p>
            <a:pPr>
              <a:defRPr sz="1300"/>
            </a:pPr>
          </a:p>
          <a:p>
            <a:pPr>
              <a:defRPr sz="1300"/>
            </a:pPr>
            <a:r>
              <a:t>#23: The child may influence the answer about a children’s hospital. Instead provide a way to answer anonymously.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defRPr i="1" sz="1300"/>
            </a:pPr>
            <a:r>
              <a:t>Sample answer: </a:t>
            </a:r>
            <a:r>
              <a:rPr i="0"/>
              <a:t>Have several students create and send the same message twice, once using each hand.</a:t>
            </a:r>
            <a:endParaRPr i="0"/>
          </a:p>
          <a:p>
            <a:pPr>
              <a:defRPr b="1" sz="1300"/>
            </a:pPr>
            <a:r>
              <a:t>i. </a:t>
            </a:r>
            <a:r>
              <a:rPr b="0"/>
              <a:t>Use a computer to randomly select students; The sample will be random.</a:t>
            </a:r>
            <a:endParaRPr b="0"/>
          </a:p>
          <a:p>
            <a:pPr>
              <a:defRPr b="1" sz="1300"/>
            </a:pPr>
            <a:r>
              <a:t>ii. </a:t>
            </a:r>
            <a:r>
              <a:rPr b="0"/>
              <a:t>50 students; The sample should be large enough to draw conclusions.</a:t>
            </a:r>
            <a:endParaRPr b="0"/>
          </a:p>
          <a:p>
            <a:pPr>
              <a:defRPr b="1" sz="1300"/>
            </a:pPr>
            <a:r>
              <a:t>iii. </a:t>
            </a:r>
            <a:r>
              <a:rPr b="0"/>
              <a:t>yes; A random sample of the student population was used.</a:t>
            </a:r>
            <a:endParaRPr b="0"/>
          </a:p>
          <a:p>
            <a:pPr>
              <a:defRPr b="1" sz="1300"/>
            </a:pPr>
            <a:r>
              <a:t>iv. </a:t>
            </a:r>
            <a:r>
              <a:rPr b="0"/>
              <a:t>More randomly chosen students could be surveyed.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32-14=18</a:t>
            </a:r>
          </a:p>
          <a:p>
            <a:pPr/>
          </a:p>
          <a:p>
            <a:pPr/>
            <a:r>
              <a:t>23-8=15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defRPr sz="1300"/>
            </a:pPr>
            <a:r>
              <a:t>The study is not a randomized comparative experiment because the individuals are not randomly assigned to a control group and a treatment group. </a:t>
            </a:r>
          </a:p>
          <a:p>
            <a:pPr>
              <a:defRPr sz="1300"/>
            </a:pPr>
          </a:p>
          <a:p>
            <a:pPr>
              <a:defRPr sz="1300"/>
            </a:pPr>
            <a:r>
              <a:t>The conclusion that side cameras reduce accidents may or may not be valid. There may be other reasons why car owners who had side cameras installed had fewer car accidents. For example, car owners who voluntarily had side cameras installed may be more likely to drive safely because they have a greater concern for car safety.</a:t>
            </a:r>
          </a:p>
          <a:p>
            <a:pPr>
              <a:defRPr sz="1300"/>
            </a:pPr>
          </a:p>
          <a:p>
            <a:pPr>
              <a:defRPr sz="1300"/>
            </a:pPr>
            <a:r>
              <a:t>#1: Yes it is randomized comparative experiment</a:t>
            </a:r>
          </a:p>
          <a:p>
            <a:pPr>
              <a:defRPr sz="1300"/>
            </a:pPr>
            <a:r>
              <a:t>Treatment: drug for insomnia</a:t>
            </a:r>
          </a:p>
          <a:p>
            <a:pPr>
              <a:defRPr sz="1300"/>
            </a:pPr>
            <a:r>
              <a:t>Treatment group: people who got the drug</a:t>
            </a:r>
          </a:p>
          <a:p>
            <a:pPr>
              <a:defRPr sz="1300"/>
            </a:pPr>
            <a:r>
              <a:t>Control group: people who got a placebo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defRPr sz="1300"/>
            </a:pPr>
            <a:r>
              <a:t>observational study; </a:t>
            </a:r>
          </a:p>
          <a:p>
            <a:pPr>
              <a:defRPr i="1" sz="1300"/>
            </a:pPr>
            <a:r>
              <a:t>Sample answer: </a:t>
            </a:r>
            <a:r>
              <a:rPr i="0"/>
              <a:t>Randomly choose one group of people who already eat carrots daily. Then randomly choose one group of people who never ever eat carrots. Monitor the eyesight of the individuals in both groups at regular intervals.</a:t>
            </a:r>
            <a:endParaRPr i="0"/>
          </a:p>
          <a:p>
            <a:pPr>
              <a:defRPr sz="1300"/>
            </a:pPr>
          </a:p>
          <a:p>
            <a:pPr/>
            <a:r>
              <a:t>#5: Observational: randomly choose one group of people who smoke, and randomly choose a group of people who don’t smoke. Then, find the body mass index of the people in both groups.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marL="241653" indent="-241653">
              <a:buSzPct val="100000"/>
              <a:buAutoNum type="alphaLcPeriod" startAt="1"/>
              <a:defRPr i="1" sz="1300"/>
            </a:pPr>
            <a:r>
              <a:t>Sample answer: </a:t>
            </a:r>
            <a:r>
              <a:rPr i="0"/>
              <a:t>Because the students volunteer for a particular group, the groups are not similar. Someone who volunteers to use an online writing program may also engage in other activities that could improve writing skills; Randomly assign the volunteers to the treatment group or the control group.</a:t>
            </a:r>
            <a:endParaRPr i="0"/>
          </a:p>
          <a:p>
            <a:pPr marL="241653" indent="-241653">
              <a:buSzPct val="100000"/>
              <a:buAutoNum type="alphaLcPeriod" startAt="1"/>
              <a:defRPr sz="1300"/>
            </a:pPr>
          </a:p>
          <a:p>
            <a:pPr marL="241653" indent="-241653">
              <a:buSzPct val="100000"/>
              <a:buAutoNum type="alphaLcPeriod" startAt="2"/>
              <a:defRPr sz="1300"/>
            </a:pPr>
            <a:r>
              <a:t>no potential problems</a:t>
            </a:r>
          </a:p>
          <a:p>
            <a:pPr marL="241653" indent="-241653">
              <a:buSzPct val="100000"/>
              <a:buAutoNum type="alphaLcPeriod" startAt="2"/>
              <a:defRPr sz="1300"/>
            </a:pPr>
          </a:p>
          <a:p>
            <a:pPr>
              <a:defRPr sz="1300"/>
            </a:pPr>
            <a:r>
              <a:t>#9a. They should do the same activity</a:t>
            </a:r>
          </a:p>
          <a:p>
            <a:pPr>
              <a:defRPr sz="1300"/>
            </a:pPr>
            <a:r>
              <a:t>b. No potential problems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defRPr b="1" sz="1300"/>
            </a:pPr>
            <a:r>
              <a:t>a. </a:t>
            </a:r>
            <a:r>
              <a:rPr b="0"/>
              <a:t>32%</a:t>
            </a:r>
            <a:endParaRPr b="0"/>
          </a:p>
          <a:p>
            <a:pPr>
              <a:defRPr b="1" sz="1300"/>
            </a:pPr>
            <a:r>
              <a:t>b. </a:t>
            </a:r>
            <a:r>
              <a:rPr b="0"/>
              <a:t>yes; Only a small sample of the population of dog owners was surveyed.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defRPr>
                <a:latin typeface="Cambria Math"/>
                <a:ea typeface="Cambria Math"/>
                <a:cs typeface="Cambria Math"/>
                <a:sym typeface="Cambria Math"/>
              </a:defRPr>
            </a:pPr>
          </a:p>
          <a:p>
            <a:pPr/>
          </a:p>
          <a:p>
            <a:pPr/>
            <a:r>
              <a:t>#1</a:t>
            </a:r>
          </a:p>
          <a:p>
            <a:pPr>
              <a:defRPr>
                <a:latin typeface="Cambria Math"/>
                <a:ea typeface="Cambria Math"/>
                <a:cs typeface="Cambria Math"/>
                <a:sym typeface="Cambria Math"/>
              </a:defRPr>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r>
              <a:t>Yes, they are above 50%</a:t>
            </a:r>
          </a:p>
          <a:p>
            <a:pPr/>
          </a:p>
          <a:p>
            <a:pPr/>
            <a:r>
              <a:t>No, the percents drop below 50% on the bigger surveys</a:t>
            </a:r>
          </a:p>
          <a:p>
            <a:pPr/>
          </a:p>
          <a:p>
            <a:pPr/>
            <a:r>
              <a:t>#5a. Yes, above 67%</a:t>
            </a:r>
          </a:p>
          <a:p>
            <a:pPr/>
            <a:r>
              <a:t>b. No, below 67%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marL="241653" indent="-241653">
              <a:buSzPct val="100000"/>
              <a:buAutoNum type="alphaLcPeriod" startAt="1"/>
              <a:defRPr>
                <a:latin typeface="Cambria Math"/>
                <a:ea typeface="Cambria Math"/>
                <a:cs typeface="Cambria Math"/>
                <a:sym typeface="Cambria Math"/>
              </a:defRPr>
            </a:pPr>
            <a:r>
              <a:rPr>
                <a:latin typeface="+mj-lt"/>
                <a:ea typeface="+mj-ea"/>
                <a:cs typeface="+mj-cs"/>
                <a:sym typeface="Calibri"/>
              </a:rPr>
              <a:t>, this is close to 0.28 so the company’s claim is probably accurate</a:t>
            </a:r>
            <a:endParaRPr>
              <a:latin typeface="+mj-lt"/>
              <a:ea typeface="+mj-ea"/>
              <a:cs typeface="+mj-cs"/>
              <a:sym typeface="Calibri"/>
            </a:endParaRPr>
          </a:p>
          <a:p>
            <a:pPr marL="241653" indent="-241653">
              <a:buSzPct val="100000"/>
              <a:buAutoNum type="alphaLcPeriod" startAt="1"/>
              <a:defRPr>
                <a:latin typeface="Cambria Math"/>
                <a:ea typeface="Cambria Math"/>
                <a:cs typeface="Cambria Math"/>
                <a:sym typeface="Cambria Math"/>
              </a:defRPr>
            </a:pPr>
            <a:r>
              <a:rPr>
                <a:latin typeface="+mj-lt"/>
                <a:ea typeface="+mj-ea"/>
                <a:cs typeface="+mj-cs"/>
                <a:sym typeface="Calibri"/>
              </a:rPr>
              <a:t>, this is far from 0.28 so the company’s claim is probably not accurate</a:t>
            </a:r>
            <a:endParaRPr>
              <a:latin typeface="+mj-lt"/>
              <a:ea typeface="+mj-ea"/>
              <a:cs typeface="+mj-cs"/>
              <a:sym typeface="Calibri"/>
            </a:endParaRPr>
          </a:p>
          <a:p>
            <a:pPr marL="241653" indent="-241653">
              <a:buSzPct val="100000"/>
              <a:buAutoNum type="alphaLcPeriod" startAt="1"/>
            </a:pPr>
          </a:p>
          <a:p>
            <a:pPr/>
            <a:r>
              <a:t>#9a. , this is far from the 0.17 the company claims, so probably not accurate</a:t>
            </a:r>
          </a:p>
          <a:p>
            <a:pPr/>
            <a:r>
              <a:t>b. , This is close to the 0.17, so probably accurate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0.12; </a:t>
            </a:r>
            <a:r>
              <a:rPr sz="1300"/>
              <a:t>95% of the sample proportions should be within 0.12 of the population proportion</a:t>
            </a:r>
            <a:endParaRPr sz="1300"/>
          </a:p>
          <a:p>
            <a:pPr>
              <a:defRPr sz="1300"/>
            </a:pPr>
          </a:p>
          <a:p>
            <a:pPr>
              <a:defRPr sz="1300"/>
            </a:pPr>
            <a:r>
              <a:t>#11: 2·0.05 = 0.10. 95% of the sample proportions should be within 0.10 of the population proportion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defRPr>
                <a:latin typeface="Cambria Math"/>
                <a:ea typeface="Cambria Math"/>
                <a:cs typeface="Cambria Math"/>
                <a:sym typeface="Cambria Math"/>
              </a:defRPr>
            </a:pPr>
          </a:p>
          <a:p>
            <a:pPr/>
            <a:r>
              <a:t>Interval</a:t>
            </a:r>
          </a:p>
          <a:p>
            <a:pPr>
              <a:defRPr>
                <a:latin typeface="Cambria Math"/>
                <a:ea typeface="Cambria Math"/>
                <a:cs typeface="Cambria Math"/>
                <a:sym typeface="Cambria Math"/>
              </a:defRPr>
            </a:pPr>
          </a:p>
          <a:p>
            <a:pPr>
              <a:defRPr>
                <a:latin typeface="Cambria Math"/>
                <a:ea typeface="Cambria Math"/>
                <a:cs typeface="Cambria Math"/>
                <a:sym typeface="Cambria Math"/>
              </a:defRPr>
            </a:pPr>
          </a:p>
          <a:p>
            <a:pPr/>
          </a:p>
          <a:p>
            <a:pPr/>
            <a:r>
              <a:t>#19</a:t>
            </a:r>
          </a:p>
          <a:p>
            <a:pPr>
              <a:defRPr>
                <a:latin typeface="Cambria Math"/>
                <a:ea typeface="Cambria Math"/>
                <a:cs typeface="Cambria Math"/>
                <a:sym typeface="Cambria Math"/>
              </a:defRPr>
            </a:pPr>
          </a:p>
          <a:p>
            <a:pPr>
              <a:defRPr>
                <a:latin typeface="Cambria Math"/>
                <a:ea typeface="Cambria Math"/>
                <a:cs typeface="Cambria Math"/>
                <a:sym typeface="Cambria Math"/>
              </a:defRPr>
            </a:pPr>
          </a:p>
          <a:p>
            <a:pPr/>
            <a:r>
              <a:t>Interval:</a:t>
            </a:r>
          </a:p>
          <a:p>
            <a:pPr>
              <a:defRPr>
                <a:latin typeface="Cambria Math"/>
                <a:ea typeface="Cambria Math"/>
                <a:cs typeface="Cambria Math"/>
                <a:sym typeface="Cambria Math"/>
              </a:defRPr>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defRPr>
                <a:latin typeface="Cambria Math"/>
                <a:ea typeface="Cambria Math"/>
                <a:cs typeface="Cambria Math"/>
                <a:sym typeface="Cambria Math"/>
              </a:defRPr>
            </a:pPr>
          </a:p>
          <a:p>
            <a:pPr>
              <a:defRPr>
                <a:latin typeface="Cambria Math"/>
                <a:ea typeface="Cambria Math"/>
                <a:cs typeface="Cambria Math"/>
                <a:sym typeface="Cambria Math"/>
              </a:defRPr>
            </a:pPr>
          </a:p>
          <a:p>
            <a:pPr/>
            <a:r>
              <a:t>Dot plot is plotting the data on number lines. Control above and Treatment below</a:t>
            </a:r>
          </a:p>
          <a:p>
            <a:pPr/>
          </a:p>
          <a:p>
            <a:pPr/>
            <a:r>
              <a:t>The dot plots are fairly symmetric so, the treatment group might do better than the control group.</a:t>
            </a:r>
          </a:p>
          <a:p>
            <a:pPr/>
          </a:p>
          <a:p>
            <a:pPr/>
            <a:r>
              <a:t>#1: </a:t>
            </a:r>
          </a:p>
          <a:p>
            <a:pPr/>
            <a:r>
              <a:t>Music therapy seems to 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1300">
                <a:latin typeface="Cambria Math"/>
                <a:ea typeface="Cambria Math"/>
                <a:cs typeface="Cambria Math"/>
                <a:sym typeface="Cambria Math"/>
              </a:defRPr>
            </a:pPr>
            <a:r>
              <a:rPr sz="900">
                <a:latin typeface="+mj-lt"/>
                <a:ea typeface="+mj-ea"/>
                <a:cs typeface="+mj-cs"/>
                <a:sym typeface="Calibri"/>
              </a:rPr>
              <a:t>=4.59</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r>
              <a:t>After many resamplings, the experimental difference needs to be outside of the 95% of data around the mean. For 200 resamplings, the experimental difference should be in the 5 extreme points on either side of the histogram.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Randomly assign the 20 numbers to the two groups</a:t>
            </a:r>
          </a:p>
          <a:p>
            <a:pPr/>
            <a:r>
              <a:t>Find the means of each group</a:t>
            </a:r>
          </a:p>
          <a:p>
            <a:pPr/>
            <a:r>
              <a:t>Find </a:t>
            </a:r>
          </a:p>
          <a:p>
            <a:pPr/>
            <a:r>
              <a:t>See how different it is from the previous example (0.18 kg)</a:t>
            </a:r>
          </a:p>
          <a:p>
            <a:pPr/>
          </a:p>
          <a:p>
            <a:pPr/>
            <a:r>
              <a:t>#3 </a:t>
            </a:r>
            <a:r>
              <a:rPr i="1"/>
              <a:t>Sample</a:t>
            </a:r>
            <a:r>
              <a:t>: −1.75 (very different)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r>
              <a:t>95% of data is between 2 standard deviations from the mean</a:t>
            </a:r>
          </a:p>
          <a:p>
            <a:pPr/>
            <a:r>
              <a:t>95% of 200 is 190, so the 5 points on each side are outside of the 95%</a:t>
            </a:r>
          </a:p>
          <a:p>
            <a:pPr/>
            <a:r>
              <a:t>0.18 is not one of the 5 points on either end, so it is not statistically significant</a:t>
            </a:r>
          </a:p>
          <a:p>
            <a:pPr/>
          </a:p>
          <a:p>
            <a:pPr/>
            <a:r>
              <a:t>#5: The difference found in #1 was −5.875 which is way to the left of the rest of the data, so it is significant and music therapy affects anxiety.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defRPr sz="1300"/>
            </a:pPr>
            <a:r>
              <a:t>P() = 0.8385</a:t>
            </a:r>
          </a:p>
          <a:p>
            <a:pPr>
              <a:defRPr sz="1300"/>
            </a:pPr>
            <a:r>
              <a:t>#5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a:latin typeface="Cambria Math"/>
                <a:ea typeface="Cambria Math"/>
                <a:cs typeface="Cambria Math"/>
                <a:sym typeface="Cambria Math"/>
              </a:defRPr>
            </a:pPr>
            <a:r>
              <a:rPr>
                <a:latin typeface="+mj-lt"/>
                <a:ea typeface="+mj-ea"/>
                <a:cs typeface="+mj-cs"/>
                <a:sym typeface="Calibri"/>
              </a:rPr>
              <a:t> and </a:t>
            </a:r>
          </a:p>
          <a:p>
            <a:pPr>
              <a:defRPr>
                <a:latin typeface="Cambria Math"/>
                <a:ea typeface="Cambria Math"/>
                <a:cs typeface="Cambria Math"/>
                <a:sym typeface="Cambria Math"/>
              </a:defRPr>
            </a:pPr>
            <a:r>
              <a:rPr>
                <a:latin typeface="+mj-lt"/>
                <a:ea typeface="+mj-ea"/>
                <a:cs typeface="+mj-cs"/>
                <a:sym typeface="Calibri"/>
              </a:rPr>
              <a:t> </a:t>
            </a:r>
            <a:endParaRPr>
              <a:latin typeface="+mj-lt"/>
              <a:ea typeface="+mj-ea"/>
              <a:cs typeface="+mj-cs"/>
              <a:sym typeface="Calibri"/>
            </a:endParaRPr>
          </a:p>
          <a:p>
            <a:pPr/>
            <a:r>
              <a:t>P(&lt;15.5) =  = 2.35% + 0.15% = 2.5%</a:t>
            </a:r>
          </a:p>
          <a:p>
            <a:pPr/>
          </a:p>
          <a:p>
            <a:pPr/>
            <a:r>
              <a:t>#11</a:t>
            </a:r>
          </a:p>
          <a:p>
            <a:pPr>
              <a:defRPr>
                <a:latin typeface="Cambria Math"/>
                <a:ea typeface="Cambria Math"/>
                <a:cs typeface="Cambria Math"/>
                <a:sym typeface="Cambria Math"/>
              </a:defRPr>
            </a:pPr>
          </a:p>
          <a:p>
            <a:pPr>
              <a:defRPr>
                <a:latin typeface="Cambria Math"/>
                <a:ea typeface="Cambria Math"/>
                <a:cs typeface="Cambria Math"/>
                <a:sym typeface="Cambria Math"/>
              </a:defRPr>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Z-score = 0.13, 3600 is 0.13 of a standard deviation from the mean</a:t>
            </a:r>
          </a:p>
          <a:p>
            <a:pPr/>
          </a:p>
          <a:p>
            <a:pPr/>
            <a:r>
              <a:t>#33</a:t>
            </a:r>
          </a:p>
          <a:p>
            <a:pPr>
              <a:defRPr sz="1300">
                <a:latin typeface="Cambria Math"/>
                <a:ea typeface="Cambria Math"/>
                <a:cs typeface="Cambria Math"/>
                <a:sym typeface="Cambria Math"/>
              </a:defRPr>
            </a:pPr>
          </a:p>
          <a:p>
            <a:pPr>
              <a:defRPr>
                <a:latin typeface="Cambria Math"/>
                <a:ea typeface="Cambria Math"/>
                <a:cs typeface="Cambria Math"/>
                <a:sym typeface="Cambria Math"/>
              </a:defRPr>
            </a:pPr>
          </a:p>
          <a:p>
            <a:pPr>
              <a:defRPr>
                <a:latin typeface="Cambria Math"/>
                <a:ea typeface="Cambria Math"/>
                <a:cs typeface="Cambria Math"/>
                <a:sym typeface="Cambria Math"/>
              </a:defRP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No; skewed left</a:t>
            </a:r>
          </a:p>
          <a:p>
            <a:pPr/>
          </a:p>
          <a:p>
            <a:pPr/>
            <a:r>
              <a:t>Yes</a:t>
            </a:r>
          </a:p>
          <a:p>
            <a:pPr/>
          </a:p>
          <a:p>
            <a:pPr/>
            <a:r>
              <a:t>No, skewed 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a. population: the responses of all the dancers at the studio</a:t>
            </a:r>
            <a:br/>
            <a:r>
              <a:t>sample: the responses of the 32 dancers in the survey; </a:t>
            </a:r>
            <a:br/>
            <a:r>
              <a:t>The sample consists of 25 dancers who said they prefer hip hop and 7 who said they do not prefer hip hop.</a:t>
            </a:r>
          </a:p>
          <a:p>
            <a:pPr/>
          </a:p>
          <a:p>
            <a:pPr/>
            <a:r>
              <a:t>b. population: the class schedules of all the students at the middle school, </a:t>
            </a:r>
            <a:br/>
            <a:r>
              <a:t>sample: the 225 students’ class schedules that were reviewed by the counselor; </a:t>
            </a:r>
            <a:br/>
            <a:r>
              <a:t>The sample consists of 46 students who have a science class during first period and 179 students who do not have a science class during first period.</a:t>
            </a:r>
          </a:p>
          <a:p>
            <a:pPr/>
          </a:p>
          <a:p>
            <a:pPr/>
            <a:r>
              <a:t>#5:</a:t>
            </a:r>
          </a:p>
          <a:p>
            <a:pPr/>
            <a:r>
              <a:t>Population: every adult in USA over 18</a:t>
            </a:r>
          </a:p>
          <a:p>
            <a:pPr/>
            <a:r>
              <a:t>Sample: 1152 adults who were surveyed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parameter; The mean hourly wage of $8.25 is based on all teenagers who had jobs last summer in the town.</a:t>
            </a:r>
          </a:p>
          <a:p>
            <a:pPr/>
          </a:p>
          <a:p>
            <a:pPr/>
            <a:r>
              <a:t>statistic; The survey is based on a subset of the population (all men ages 50–60 in Central America).</a:t>
            </a:r>
          </a:p>
          <a:p>
            <a:pPr/>
          </a:p>
          <a:p>
            <a:pPr/>
            <a:r>
              <a:t>#9: statistic: not all the amusement parks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Title Text"/>
          <p:cNvSpPr txBox="1"/>
          <p:nvPr>
            <p:ph type="title"/>
          </p:nvPr>
        </p:nvSpPr>
        <p:spPr>
          <a:xfrm>
            <a:off x="685800" y="1597820"/>
            <a:ext cx="7772400" cy="1102520"/>
          </a:xfrm>
          <a:prstGeom prst="rect">
            <a:avLst/>
          </a:prstGeom>
        </p:spPr>
        <p:txBody>
          <a:bodyPr/>
          <a:lstStyle/>
          <a:p>
            <a:pPr/>
            <a:r>
              <a:t>Title Text</a:t>
            </a:r>
          </a:p>
        </p:txBody>
      </p:sp>
      <p:sp>
        <p:nvSpPr>
          <p:cNvPr id="13" name="Body Level One…"/>
          <p:cNvSpPr txBox="1"/>
          <p:nvPr>
            <p:ph type="body" sz="quarter" idx="1"/>
          </p:nvPr>
        </p:nvSpPr>
        <p:spPr>
          <a:xfrm>
            <a:off x="1371600" y="2914650"/>
            <a:ext cx="6400800" cy="1314450"/>
          </a:xfrm>
          <a:prstGeom prst="rect">
            <a:avLst/>
          </a:prstGeom>
        </p:spPr>
        <p:txBody>
          <a:bodyPr/>
          <a:lstStyle>
            <a:lvl1pPr marL="0" indent="0" algn="ctr">
              <a:buClrTx/>
              <a:buSzTx/>
              <a:buNone/>
              <a:defRPr b="1" spc="50">
                <a:solidFill>
                  <a:srgbClr val="1F497D"/>
                </a:solidFill>
                <a:effectLst>
                  <a:outerShdw sx="100000" sy="100000" kx="0" ky="0" algn="b" rotWithShape="0" blurRad="76200" dist="50800" dir="5400000">
                    <a:srgbClr val="000000">
                      <a:alpha val="64999"/>
                    </a:srgbClr>
                  </a:outerShdw>
                </a:effectLst>
              </a:defRPr>
            </a:lvl1pPr>
            <a:lvl2pPr marL="0" indent="457189" algn="ctr">
              <a:buClrTx/>
              <a:buSzTx/>
              <a:buNone/>
              <a:defRPr b="1" spc="50">
                <a:solidFill>
                  <a:srgbClr val="1F497D"/>
                </a:solidFill>
                <a:effectLst>
                  <a:outerShdw sx="100000" sy="100000" kx="0" ky="0" algn="b" rotWithShape="0" blurRad="76200" dist="50800" dir="5400000">
                    <a:srgbClr val="000000">
                      <a:alpha val="64999"/>
                    </a:srgbClr>
                  </a:outerShdw>
                </a:effectLst>
              </a:defRPr>
            </a:lvl2pPr>
            <a:lvl3pPr marL="0" indent="914378" algn="ctr">
              <a:buClrTx/>
              <a:buSzTx/>
              <a:buNone/>
              <a:defRPr b="1" spc="50">
                <a:solidFill>
                  <a:srgbClr val="1F497D"/>
                </a:solidFill>
                <a:effectLst>
                  <a:outerShdw sx="100000" sy="100000" kx="0" ky="0" algn="b" rotWithShape="0" blurRad="76200" dist="50800" dir="5400000">
                    <a:srgbClr val="000000">
                      <a:alpha val="64999"/>
                    </a:srgbClr>
                  </a:outerShdw>
                </a:effectLst>
              </a:defRPr>
            </a:lvl3pPr>
            <a:lvl4pPr marL="0" indent="1371565" algn="ctr">
              <a:buClrTx/>
              <a:buSzTx/>
              <a:buNone/>
              <a:defRPr b="1" spc="50">
                <a:solidFill>
                  <a:srgbClr val="1F497D"/>
                </a:solidFill>
                <a:effectLst>
                  <a:outerShdw sx="100000" sy="100000" kx="0" ky="0" algn="b" rotWithShape="0" blurRad="76200" dist="50800" dir="5400000">
                    <a:srgbClr val="000000">
                      <a:alpha val="64999"/>
                    </a:srgbClr>
                  </a:outerShdw>
                </a:effectLst>
              </a:defRPr>
            </a:lvl4pPr>
            <a:lvl5pPr marL="0" indent="1828754" algn="ctr">
              <a:buClrTx/>
              <a:buSzTx/>
              <a:buNone/>
              <a:defRPr b="1" spc="50">
                <a:solidFill>
                  <a:srgbClr val="1F497D"/>
                </a:solidFill>
                <a:effectLst>
                  <a:outerShdw sx="100000" sy="100000" kx="0" ky="0" algn="b" rotWithShape="0" blurRad="76200" dist="50800" dir="5400000">
                    <a:srgbClr val="000000">
                      <a:alpha val="64999"/>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1" name="Picture 8" descr="Picture 8"/>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22" name="Title Text"/>
          <p:cNvSpPr txBox="1"/>
          <p:nvPr>
            <p:ph type="title"/>
          </p:nvPr>
        </p:nvSpPr>
        <p:spPr>
          <a:xfrm>
            <a:off x="0" y="205978"/>
            <a:ext cx="9144000" cy="857251"/>
          </a:xfrm>
          <a:prstGeom prst="rect">
            <a:avLst/>
          </a:prstGeom>
        </p:spPr>
        <p:txBody>
          <a:bodyPr/>
          <a:lstStyle/>
          <a:p>
            <a:pPr/>
            <a:r>
              <a:t>Title Text</a:t>
            </a:r>
          </a:p>
        </p:txBody>
      </p:sp>
      <p:sp>
        <p:nvSpPr>
          <p:cNvPr id="23" name="Body Level One…"/>
          <p:cNvSpPr txBox="1"/>
          <p:nvPr>
            <p:ph type="body" idx="1"/>
          </p:nvPr>
        </p:nvSpPr>
        <p:spPr>
          <a:xfrm>
            <a:off x="0" y="1200150"/>
            <a:ext cx="9144000" cy="339447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Freeform 10"/>
          <p:cNvSpPr/>
          <p:nvPr/>
        </p:nvSpPr>
        <p:spPr>
          <a:xfrm>
            <a:off x="35512" y="1065321"/>
            <a:ext cx="8851039"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txBox="1"/>
          <p:nvPr>
            <p:ph type="title"/>
          </p:nvPr>
        </p:nvSpPr>
        <p:spPr>
          <a:xfrm>
            <a:off x="722312" y="3305176"/>
            <a:ext cx="7772401" cy="1021557"/>
          </a:xfrm>
          <a:prstGeom prst="rect">
            <a:avLst/>
          </a:prstGeom>
        </p:spPr>
        <p:txBody>
          <a:bodyPr anchor="t"/>
          <a:lstStyle>
            <a:lvl1pPr algn="l">
              <a:defRPr cap="all" sz="4000"/>
            </a:lvl1pPr>
          </a:lstStyle>
          <a:p>
            <a:pPr/>
            <a:r>
              <a:t>Title Text</a:t>
            </a:r>
          </a:p>
        </p:txBody>
      </p:sp>
      <p:sp>
        <p:nvSpPr>
          <p:cNvPr id="33" name="Body Level One…"/>
          <p:cNvSpPr txBox="1"/>
          <p:nvPr>
            <p:ph type="body" sz="quarter" idx="1"/>
          </p:nvPr>
        </p:nvSpPr>
        <p:spPr>
          <a:xfrm>
            <a:off x="4572000" y="1"/>
            <a:ext cx="4572000" cy="1951892"/>
          </a:xfrm>
          <a:prstGeom prst="rect">
            <a:avLst/>
          </a:prstGeom>
        </p:spPr>
        <p:txBody>
          <a:bodyPr anchor="b"/>
          <a:lstStyle>
            <a:lvl1pPr marL="0" indent="0">
              <a:spcBef>
                <a:spcPts val="400"/>
              </a:spcBef>
              <a:buClrTx/>
              <a:buSzTx/>
              <a:buNone/>
              <a:defRPr sz="2000"/>
            </a:lvl1pPr>
            <a:lvl2pPr marL="0" indent="457189">
              <a:spcBef>
                <a:spcPts val="400"/>
              </a:spcBef>
              <a:buClrTx/>
              <a:buSzTx/>
              <a:buNone/>
              <a:defRPr sz="2000"/>
            </a:lvl2pPr>
            <a:lvl3pPr marL="0" indent="914378">
              <a:spcBef>
                <a:spcPts val="400"/>
              </a:spcBef>
              <a:buClrTx/>
              <a:buSzTx/>
              <a:buNone/>
              <a:defRPr sz="2000"/>
            </a:lvl3pPr>
            <a:lvl4pPr marL="0" indent="1371565">
              <a:spcBef>
                <a:spcPts val="400"/>
              </a:spcBef>
              <a:buClrTx/>
              <a:buSzTx/>
              <a:buNone/>
              <a:defRPr sz="2000"/>
            </a:lvl4pPr>
            <a:lvl5pPr marL="0" indent="1828754">
              <a:spcBef>
                <a:spcPts val="400"/>
              </a:spcBef>
              <a:buClrTx/>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1" name="Picture 9" descr="Picture 9"/>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42" name="Title Text"/>
          <p:cNvSpPr txBox="1"/>
          <p:nvPr>
            <p:ph type="title"/>
          </p:nvPr>
        </p:nvSpPr>
        <p:spPr>
          <a:xfrm>
            <a:off x="0" y="205978"/>
            <a:ext cx="9144000" cy="857251"/>
          </a:xfrm>
          <a:prstGeom prst="rect">
            <a:avLst/>
          </a:prstGeom>
        </p:spPr>
        <p:txBody>
          <a:bodyPr/>
          <a:lstStyle/>
          <a:p>
            <a:pPr/>
            <a:r>
              <a:t>Title Text</a:t>
            </a:r>
          </a:p>
        </p:txBody>
      </p:sp>
      <p:sp>
        <p:nvSpPr>
          <p:cNvPr id="43" name="Body Level One…"/>
          <p:cNvSpPr txBox="1"/>
          <p:nvPr>
            <p:ph type="body" sz="half" idx="1"/>
          </p:nvPr>
        </p:nvSpPr>
        <p:spPr>
          <a:xfrm>
            <a:off x="0" y="1200150"/>
            <a:ext cx="4495800" cy="339447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4" name="Freeform 11"/>
          <p:cNvSpPr/>
          <p:nvPr/>
        </p:nvSpPr>
        <p:spPr>
          <a:xfrm>
            <a:off x="35512" y="1065321"/>
            <a:ext cx="8851039"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2" name="Picture 11" descr="Picture 11"/>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53" name="Title Text"/>
          <p:cNvSpPr txBox="1"/>
          <p:nvPr>
            <p:ph type="title"/>
          </p:nvPr>
        </p:nvSpPr>
        <p:spPr>
          <a:xfrm>
            <a:off x="0" y="205978"/>
            <a:ext cx="9144000" cy="857251"/>
          </a:xfrm>
          <a:prstGeom prst="rect">
            <a:avLst/>
          </a:prstGeom>
        </p:spPr>
        <p:txBody>
          <a:bodyPr/>
          <a:lstStyle/>
          <a:p>
            <a:pPr/>
            <a:r>
              <a:t>Title Text</a:t>
            </a:r>
          </a:p>
        </p:txBody>
      </p:sp>
      <p:sp>
        <p:nvSpPr>
          <p:cNvPr id="54" name="Body Level One…"/>
          <p:cNvSpPr txBox="1"/>
          <p:nvPr>
            <p:ph type="body" sz="quarter" idx="1"/>
          </p:nvPr>
        </p:nvSpPr>
        <p:spPr>
          <a:xfrm>
            <a:off x="0" y="1151334"/>
            <a:ext cx="4497388" cy="479823"/>
          </a:xfrm>
          <a:prstGeom prst="rect">
            <a:avLst/>
          </a:prstGeom>
        </p:spPr>
        <p:txBody>
          <a:bodyPr anchor="b"/>
          <a:lstStyle>
            <a:lvl1pPr marL="0" indent="0">
              <a:spcBef>
                <a:spcPts val="500"/>
              </a:spcBef>
              <a:buClrTx/>
              <a:buSzTx/>
              <a:buNone/>
              <a:defRPr b="1" sz="2400">
                <a:solidFill>
                  <a:srgbClr val="000000"/>
                </a:solidFill>
              </a:defRPr>
            </a:lvl1pPr>
            <a:lvl2pPr marL="0" indent="457189">
              <a:spcBef>
                <a:spcPts val="500"/>
              </a:spcBef>
              <a:buClrTx/>
              <a:buSzTx/>
              <a:buNone/>
              <a:defRPr b="1" sz="2400">
                <a:solidFill>
                  <a:srgbClr val="000000"/>
                </a:solidFill>
              </a:defRPr>
            </a:lvl2pPr>
            <a:lvl3pPr marL="0" indent="914378">
              <a:spcBef>
                <a:spcPts val="500"/>
              </a:spcBef>
              <a:buClrTx/>
              <a:buSzTx/>
              <a:buNone/>
              <a:defRPr b="1" sz="2400">
                <a:solidFill>
                  <a:srgbClr val="000000"/>
                </a:solidFill>
              </a:defRPr>
            </a:lvl3pPr>
            <a:lvl4pPr marL="0" indent="1371565">
              <a:spcBef>
                <a:spcPts val="500"/>
              </a:spcBef>
              <a:buClrTx/>
              <a:buSzTx/>
              <a:buNone/>
              <a:defRPr b="1" sz="2400">
                <a:solidFill>
                  <a:srgbClr val="000000"/>
                </a:solidFill>
              </a:defRPr>
            </a:lvl4pPr>
            <a:lvl5pPr marL="0" indent="1828754">
              <a:spcBef>
                <a:spcPts val="500"/>
              </a:spcBef>
              <a:buClrTx/>
              <a:buSzTx/>
              <a:buNone/>
              <a:defRPr b="1"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5" name="Text Placeholder 4"/>
          <p:cNvSpPr/>
          <p:nvPr>
            <p:ph type="body" sz="quarter" idx="21"/>
          </p:nvPr>
        </p:nvSpPr>
        <p:spPr>
          <a:xfrm>
            <a:off x="4645026" y="1151334"/>
            <a:ext cx="4498974" cy="479823"/>
          </a:xfrm>
          <a:prstGeom prst="rect">
            <a:avLst/>
          </a:prstGeom>
        </p:spPr>
        <p:txBody>
          <a:bodyPr anchor="b"/>
          <a:lstStyle/>
          <a:p>
            <a:pPr marL="0" indent="0">
              <a:spcBef>
                <a:spcPts val="500"/>
              </a:spcBef>
              <a:buClrTx/>
              <a:buSzTx/>
              <a:buNone/>
              <a:defRPr b="1" sz="2400">
                <a:solidFill>
                  <a:srgbClr val="000000"/>
                </a:solidFill>
              </a:defRPr>
            </a:pPr>
          </a:p>
        </p:txBody>
      </p:sp>
      <p:sp>
        <p:nvSpPr>
          <p:cNvPr id="56" name="Freeform 13"/>
          <p:cNvSpPr/>
          <p:nvPr/>
        </p:nvSpPr>
        <p:spPr>
          <a:xfrm>
            <a:off x="35512" y="1065321"/>
            <a:ext cx="8851039"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64" name="Picture 7" descr="Picture 7"/>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65" name="Title Text"/>
          <p:cNvSpPr txBox="1"/>
          <p:nvPr>
            <p:ph type="title"/>
          </p:nvPr>
        </p:nvSpPr>
        <p:spPr>
          <a:xfrm>
            <a:off x="0" y="205978"/>
            <a:ext cx="9144000" cy="857251"/>
          </a:xfrm>
          <a:prstGeom prst="rect">
            <a:avLst/>
          </a:prstGeom>
        </p:spPr>
        <p:txBody>
          <a:bodyPr/>
          <a:lstStyle/>
          <a:p>
            <a:pPr/>
            <a:r>
              <a:t>Title Text</a:t>
            </a:r>
          </a:p>
        </p:txBody>
      </p:sp>
      <p:sp>
        <p:nvSpPr>
          <p:cNvPr id="66" name="Freeform 9"/>
          <p:cNvSpPr/>
          <p:nvPr/>
        </p:nvSpPr>
        <p:spPr>
          <a:xfrm>
            <a:off x="35512" y="1065321"/>
            <a:ext cx="8851039"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81" name="Picture 9" descr="Picture 9"/>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82" name="Title Text"/>
          <p:cNvSpPr txBox="1"/>
          <p:nvPr>
            <p:ph type="title"/>
          </p:nvPr>
        </p:nvSpPr>
        <p:spPr>
          <a:xfrm>
            <a:off x="2" y="204786"/>
            <a:ext cx="3465515" cy="871539"/>
          </a:xfrm>
          <a:prstGeom prst="rect">
            <a:avLst/>
          </a:prstGeom>
        </p:spPr>
        <p:txBody>
          <a:bodyPr anchor="b"/>
          <a:lstStyle>
            <a:lvl1pPr algn="l">
              <a:defRPr sz="2000"/>
            </a:lvl1pPr>
          </a:lstStyle>
          <a:p>
            <a:pPr/>
            <a:r>
              <a:t>Title Text</a:t>
            </a:r>
          </a:p>
        </p:txBody>
      </p:sp>
      <p:sp>
        <p:nvSpPr>
          <p:cNvPr id="83" name="Body Level One…"/>
          <p:cNvSpPr txBox="1"/>
          <p:nvPr>
            <p:ph type="body" idx="1"/>
          </p:nvPr>
        </p:nvSpPr>
        <p:spPr>
          <a:xfrm>
            <a:off x="3575050" y="204789"/>
            <a:ext cx="5568950" cy="4389836"/>
          </a:xfrm>
          <a:prstGeom prst="rect">
            <a:avLst/>
          </a:prstGeom>
        </p:spPr>
        <p:txBody>
          <a:bodyPr/>
          <a:lstStyle>
            <a:lvl1pPr>
              <a:spcBef>
                <a:spcPts val="700"/>
              </a:spcBef>
              <a:defRPr sz="3200">
                <a:solidFill>
                  <a:srgbClr val="000000"/>
                </a:solidFill>
              </a:defRPr>
            </a:lvl1pPr>
            <a:lvl2pPr marL="783751" indent="-326563">
              <a:spcBef>
                <a:spcPts val="700"/>
              </a:spcBef>
              <a:defRPr sz="3200">
                <a:solidFill>
                  <a:srgbClr val="000000"/>
                </a:solidFill>
              </a:defRPr>
            </a:lvl2pPr>
            <a:lvl3pPr marL="1175628" indent="-261250">
              <a:spcBef>
                <a:spcPts val="700"/>
              </a:spcBef>
              <a:defRPr sz="3200">
                <a:solidFill>
                  <a:srgbClr val="000000"/>
                </a:solidFill>
              </a:defRPr>
            </a:lvl3pPr>
            <a:lvl4pPr marL="1632816" indent="-261250">
              <a:spcBef>
                <a:spcPts val="700"/>
              </a:spcBef>
              <a:defRPr sz="3200">
                <a:solidFill>
                  <a:srgbClr val="000000"/>
                </a:solidFill>
              </a:defRPr>
            </a:lvl4pPr>
            <a:lvl5pPr marL="2090004" indent="-261250">
              <a:spcBef>
                <a:spcPts val="700"/>
              </a:spcBef>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84" name="Text Placeholder 3"/>
          <p:cNvSpPr/>
          <p:nvPr>
            <p:ph type="body" sz="half" idx="21"/>
          </p:nvPr>
        </p:nvSpPr>
        <p:spPr>
          <a:xfrm>
            <a:off x="1" y="1076327"/>
            <a:ext cx="3465516" cy="3518298"/>
          </a:xfrm>
          <a:prstGeom prst="rect">
            <a:avLst/>
          </a:prstGeom>
        </p:spPr>
        <p:txBody>
          <a:bodyPr/>
          <a:lstStyle/>
          <a:p>
            <a:pPr marL="0" indent="0">
              <a:spcBef>
                <a:spcPts val="300"/>
              </a:spcBef>
              <a:buClrTx/>
              <a:buSzTx/>
              <a:buNone/>
              <a:defRPr sz="1400">
                <a:solidFill>
                  <a:srgbClr val="000000"/>
                </a:solidFill>
              </a:defRPr>
            </a:pPr>
          </a:p>
        </p:txBody>
      </p:sp>
      <p:sp>
        <p:nvSpPr>
          <p:cNvPr id="85" name="Freeform 11"/>
          <p:cNvSpPr/>
          <p:nvPr/>
        </p:nvSpPr>
        <p:spPr>
          <a:xfrm>
            <a:off x="-5410200" y="1012372"/>
            <a:ext cx="8851038"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93" name="Picture 9" descr="Picture 9"/>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94" name="Title Text"/>
          <p:cNvSpPr txBox="1"/>
          <p:nvPr>
            <p:ph type="title"/>
          </p:nvPr>
        </p:nvSpPr>
        <p:spPr>
          <a:xfrm>
            <a:off x="1792288" y="3600451"/>
            <a:ext cx="5486401" cy="425055"/>
          </a:xfrm>
          <a:prstGeom prst="rect">
            <a:avLst/>
          </a:prstGeom>
        </p:spPr>
        <p:txBody>
          <a:bodyPr anchor="b"/>
          <a:lstStyle>
            <a:lvl1pPr algn="l">
              <a:defRPr sz="2000"/>
            </a:lvl1pPr>
          </a:lstStyle>
          <a:p>
            <a:pPr/>
            <a:r>
              <a:t>Title Text</a:t>
            </a:r>
          </a:p>
        </p:txBody>
      </p:sp>
      <p:sp>
        <p:nvSpPr>
          <p:cNvPr id="95" name="Picture Placeholder 2"/>
          <p:cNvSpPr/>
          <p:nvPr>
            <p:ph type="pic" sz="half" idx="21"/>
          </p:nvPr>
        </p:nvSpPr>
        <p:spPr>
          <a:xfrm>
            <a:off x="1792288" y="459581"/>
            <a:ext cx="5486401" cy="3086101"/>
          </a:xfrm>
          <a:prstGeom prst="rect">
            <a:avLst/>
          </a:prstGeom>
        </p:spPr>
        <p:txBody>
          <a:bodyPr lIns="91439" rIns="91439">
            <a:noAutofit/>
          </a:bodyPr>
          <a:lstStyle/>
          <a:p>
            <a:pPr/>
          </a:p>
        </p:txBody>
      </p:sp>
      <p:sp>
        <p:nvSpPr>
          <p:cNvPr id="96" name="Body Level One…"/>
          <p:cNvSpPr txBox="1"/>
          <p:nvPr>
            <p:ph type="body" sz="quarter" idx="1"/>
          </p:nvPr>
        </p:nvSpPr>
        <p:spPr>
          <a:xfrm>
            <a:off x="1792288" y="4025503"/>
            <a:ext cx="5486401" cy="603648"/>
          </a:xfrm>
          <a:prstGeom prst="rect">
            <a:avLst/>
          </a:prstGeom>
        </p:spPr>
        <p:txBody>
          <a:bodyPr/>
          <a:lstStyle>
            <a:lvl1pPr marL="0" indent="0">
              <a:spcBef>
                <a:spcPts val="300"/>
              </a:spcBef>
              <a:buClrTx/>
              <a:buSzTx/>
              <a:buNone/>
              <a:defRPr sz="1400">
                <a:solidFill>
                  <a:srgbClr val="000000"/>
                </a:solidFill>
              </a:defRPr>
            </a:lvl1pPr>
            <a:lvl2pPr marL="0" indent="457189">
              <a:spcBef>
                <a:spcPts val="300"/>
              </a:spcBef>
              <a:buClrTx/>
              <a:buSzTx/>
              <a:buNone/>
              <a:defRPr sz="1400">
                <a:solidFill>
                  <a:srgbClr val="000000"/>
                </a:solidFill>
              </a:defRPr>
            </a:lvl2pPr>
            <a:lvl3pPr marL="0" indent="914378">
              <a:spcBef>
                <a:spcPts val="300"/>
              </a:spcBef>
              <a:buClrTx/>
              <a:buSzTx/>
              <a:buNone/>
              <a:defRPr sz="1400">
                <a:solidFill>
                  <a:srgbClr val="000000"/>
                </a:solidFill>
              </a:defRPr>
            </a:lvl3pPr>
            <a:lvl4pPr marL="0" indent="1371565">
              <a:spcBef>
                <a:spcPts val="300"/>
              </a:spcBef>
              <a:buClrTx/>
              <a:buSzTx/>
              <a:buNone/>
              <a:defRPr sz="1400">
                <a:solidFill>
                  <a:srgbClr val="000000"/>
                </a:solidFill>
              </a:defRPr>
            </a:lvl4pPr>
            <a:lvl5pPr marL="0" indent="1828754">
              <a:spcBef>
                <a:spcPts val="300"/>
              </a:spcBef>
              <a:buClrTx/>
              <a:buSzTx/>
              <a:buNone/>
              <a:defRPr sz="1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97" name="Freeform 11"/>
          <p:cNvSpPr/>
          <p:nvPr/>
        </p:nvSpPr>
        <p:spPr>
          <a:xfrm>
            <a:off x="35512" y="3486151"/>
            <a:ext cx="8851039" cy="133485"/>
          </a:xfrm>
          <a:custGeom>
            <a:avLst/>
            <a:gdLst/>
            <a:ahLst/>
            <a:cxnLst>
              <a:cxn ang="0">
                <a:pos x="wd2" y="hd2"/>
              </a:cxn>
              <a:cxn ang="5400000">
                <a:pos x="wd2" y="hd2"/>
              </a:cxn>
              <a:cxn ang="10800000">
                <a:pos x="wd2" y="hd2"/>
              </a:cxn>
              <a:cxn ang="16200000">
                <a:pos x="wd2" y="hd2"/>
              </a:cxn>
            </a:cxnLst>
            <a:rect l="0" t="0" r="r" b="b"/>
            <a:pathLst>
              <a:path w="21600" h="20621" fill="norm" stroke="1" extrusionOk="0">
                <a:moveTo>
                  <a:pt x="0" y="18514"/>
                </a:moveTo>
                <a:cubicBezTo>
                  <a:pt x="825" y="9600"/>
                  <a:pt x="1650" y="686"/>
                  <a:pt x="2491" y="1029"/>
                </a:cubicBezTo>
                <a:cubicBezTo>
                  <a:pt x="3333" y="1371"/>
                  <a:pt x="4178" y="20743"/>
                  <a:pt x="5048" y="20571"/>
                </a:cubicBezTo>
                <a:cubicBezTo>
                  <a:pt x="5918" y="20400"/>
                  <a:pt x="6915" y="0"/>
                  <a:pt x="7713" y="0"/>
                </a:cubicBezTo>
                <a:cubicBezTo>
                  <a:pt x="8511" y="0"/>
                  <a:pt x="9107" y="20571"/>
                  <a:pt x="9836" y="20571"/>
                </a:cubicBezTo>
                <a:cubicBezTo>
                  <a:pt x="10565" y="20571"/>
                  <a:pt x="11417" y="0"/>
                  <a:pt x="12089" y="0"/>
                </a:cubicBezTo>
                <a:cubicBezTo>
                  <a:pt x="12761" y="0"/>
                  <a:pt x="13263" y="20571"/>
                  <a:pt x="13866" y="20571"/>
                </a:cubicBezTo>
                <a:cubicBezTo>
                  <a:pt x="14469" y="20571"/>
                  <a:pt x="15108" y="0"/>
                  <a:pt x="15707" y="0"/>
                </a:cubicBezTo>
                <a:cubicBezTo>
                  <a:pt x="16307" y="0"/>
                  <a:pt x="16863" y="20571"/>
                  <a:pt x="17462" y="20571"/>
                </a:cubicBezTo>
                <a:cubicBezTo>
                  <a:pt x="18061" y="20571"/>
                  <a:pt x="18755" y="0"/>
                  <a:pt x="19304" y="0"/>
                </a:cubicBezTo>
                <a:cubicBezTo>
                  <a:pt x="19852" y="0"/>
                  <a:pt x="20372" y="19543"/>
                  <a:pt x="20755" y="20571"/>
                </a:cubicBezTo>
                <a:cubicBezTo>
                  <a:pt x="21138" y="21600"/>
                  <a:pt x="21600" y="6171"/>
                  <a:pt x="21600" y="6171"/>
                </a:cubicBezTo>
              </a:path>
            </a:pathLst>
          </a:custGeom>
          <a:ln w="38100">
            <a:solidFill>
              <a:srgbClr val="C00000"/>
            </a:solidFill>
            <a:prstDash val="sysDash"/>
            <a:tailEnd type="triangle"/>
          </a:ln>
        </p:spPr>
        <p:txBody>
          <a:bodyPr lIns="45719" rIns="45719" anchor="ctr"/>
          <a:lstStyle/>
          <a:p>
            <a:pPr algn="ctr">
              <a:defRPr sz="1800"/>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extLst/>
          </a:blip>
          <a:srcRect l="16171" t="0" r="0" b="0"/>
          <a:stretch>
            <a:fillRect/>
          </a:stretch>
        </p:blipFill>
        <p:spPr>
          <a:xfrm>
            <a:off x="0" y="4171951"/>
            <a:ext cx="1445228" cy="971552"/>
          </a:xfrm>
          <a:prstGeom prst="rect">
            <a:avLst/>
          </a:prstGeom>
          <a:ln w="12700">
            <a:miter lim="400000"/>
          </a:ln>
        </p:spPr>
      </p:pic>
      <p:sp>
        <p:nvSpPr>
          <p:cNvPr id="3"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428176" y="4780033"/>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1pPr>
      <a:lvl2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2pPr>
      <a:lvl3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3pPr>
      <a:lvl4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4pPr>
      <a:lvl5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5pPr>
      <a:lvl6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6pPr>
      <a:lvl7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7pPr>
      <a:lvl8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8pPr>
      <a:lvl9pPr marL="0" marR="0" indent="0" algn="ctr" defTabSz="914378" rtl="0" latinLnBrk="0">
        <a:lnSpc>
          <a:spcPct val="100000"/>
        </a:lnSpc>
        <a:spcBef>
          <a:spcPts val="0"/>
        </a:spcBef>
        <a:spcAft>
          <a:spcPts val="0"/>
        </a:spcAft>
        <a:buClrTx/>
        <a:buSzTx/>
        <a:buFontTx/>
        <a:buNone/>
        <a:tabLst/>
        <a:defRPr b="1" baseline="0" cap="none" i="0" spc="50" strike="noStrike" sz="4400" u="none">
          <a:gradFill flip="none" rotWithShape="1">
            <a:gsLst>
              <a:gs pos="25000">
                <a:srgbClr val="E0322D"/>
              </a:gs>
              <a:gs pos="100000">
                <a:srgbClr val="A01F1C"/>
              </a:gs>
            </a:gsLst>
            <a:lin ang="5400000" scaled="0"/>
          </a:gradFill>
          <a:effectLst>
            <a:outerShdw sx="100000" sy="100000" kx="0" ky="0" algn="b" rotWithShape="0" blurRad="76200" dist="50800" dir="5400000">
              <a:srgbClr val="000000">
                <a:alpha val="64999"/>
              </a:srgbClr>
            </a:outerShdw>
          </a:effectLst>
          <a:uFillTx/>
          <a:latin typeface="+mj-lt"/>
          <a:ea typeface="+mj-ea"/>
          <a:cs typeface="+mj-cs"/>
          <a:sym typeface="Calibri"/>
        </a:defRPr>
      </a:lvl9pPr>
    </p:titleStyle>
    <p:bodyStyle>
      <a:lvl1pPr marL="342892" marR="0" indent="-342892"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1pPr>
      <a:lvl2pPr marL="742931" marR="0" indent="-285743"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2pPr>
      <a:lvl3pPr marL="1142971" marR="0" indent="-228593"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3pPr>
      <a:lvl4pPr marL="1600159" marR="0" indent="-228593"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4pPr>
      <a:lvl5pPr marL="2057348" marR="0" indent="-228593"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5pPr>
      <a:lvl6pPr marL="2605974" marR="0" indent="-320031"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6pPr>
      <a:lvl7pPr marL="3063163" marR="0" indent="-320031"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7pPr>
      <a:lvl8pPr marL="3520352" marR="0" indent="-320031"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8pPr>
      <a:lvl9pPr marL="3977540" marR="0" indent="-320031" algn="l" defTabSz="914378" rtl="0" latinLnBrk="0">
        <a:lnSpc>
          <a:spcPct val="100000"/>
        </a:lnSpc>
        <a:spcBef>
          <a:spcPts val="600"/>
        </a:spcBef>
        <a:spcAft>
          <a:spcPts val="0"/>
        </a:spcAft>
        <a:buClr>
          <a:srgbClr val="C00000"/>
        </a:buClr>
        <a:buSzPct val="100000"/>
        <a:buFontTx/>
        <a:buChar char="•"/>
        <a:tabLst/>
        <a:defRPr b="0" baseline="0" cap="none" i="0" spc="0" strike="noStrike" sz="2800" u="none">
          <a:solidFill>
            <a:srgbClr val="FFFFFF"/>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random.org/coins/" TargetMode="External"/><Relationship Id="rId4" Type="http://schemas.openxmlformats.org/officeDocument/2006/relationships/hyperlink" Target="https://www.random.org/dic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andrews.edu/~rwright/algebra2/SamplingSimulator.html"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ctrTitle"/>
          </p:nvPr>
        </p:nvSpPr>
        <p:spPr>
          <a:xfrm>
            <a:off x="1984151" y="245370"/>
            <a:ext cx="7772401" cy="1102520"/>
          </a:xfrm>
          <a:prstGeom prst="rect">
            <a:avLst/>
          </a:prstGeom>
        </p:spPr>
        <p:txBody>
          <a:bodyPr/>
          <a:lstStyle/>
          <a:p>
            <a:pPr defTabSz="758933">
              <a:defRPr spc="0" sz="3652">
                <a:effectLst>
                  <a:outerShdw sx="100000" sy="100000" kx="0" ky="0" algn="b" rotWithShape="0" blurRad="63246" dist="42164" dir="5400000">
                    <a:srgbClr val="000000">
                      <a:alpha val="64999"/>
                    </a:srgbClr>
                  </a:outerShdw>
                </a:effectLst>
              </a:defRPr>
            </a:pPr>
            <a:r>
              <a:t>Data Analysis</a:t>
            </a:r>
          </a:p>
          <a:p>
            <a:pPr defTabSz="758933">
              <a:defRPr spc="0" sz="3652">
                <a:effectLst>
                  <a:outerShdw sx="100000" sy="100000" kx="0" ky="0" algn="b" rotWithShape="0" blurRad="63246" dist="42164" dir="5400000">
                    <a:srgbClr val="000000">
                      <a:alpha val="64999"/>
                    </a:srgbClr>
                  </a:outerShdw>
                </a:effectLst>
              </a:defRPr>
            </a:pPr>
            <a:r>
              <a:t> and Statistics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41" name="Title 1"/>
          <p:cNvSpPr txBox="1"/>
          <p:nvPr>
            <p:ph type="title"/>
          </p:nvPr>
        </p:nvSpPr>
        <p:spPr>
          <a:prstGeom prst="rect">
            <a:avLst/>
          </a:prstGeom>
        </p:spPr>
        <p:txBody>
          <a:bodyPr/>
          <a:lstStyle>
            <a:lvl1pPr>
              <a:defRPr spc="0"/>
            </a:lvl1pPr>
          </a:lstStyle>
          <a:p>
            <a:pPr/>
            <a:r>
              <a:t>9.1 Using Normal Distributions</a:t>
            </a:r>
          </a:p>
        </p:txBody>
      </p:sp>
      <p:sp>
        <p:nvSpPr>
          <p:cNvPr id="142" name="Content Placeholder 3"/>
          <p:cNvSpPr txBox="1"/>
          <p:nvPr>
            <p:ph type="body" idx="1"/>
          </p:nvPr>
        </p:nvSpPr>
        <p:spPr>
          <a:xfrm>
            <a:off x="0" y="1926301"/>
            <a:ext cx="9144000" cy="2668323"/>
          </a:xfrm>
          <a:prstGeom prst="rect">
            <a:avLst/>
          </a:prstGeom>
        </p:spPr>
        <p:txBody>
          <a:bodyPr/>
          <a:lstStyle/>
          <a:p>
            <a:pPr>
              <a:spcBef>
                <a:spcPts val="400"/>
              </a:spcBef>
              <a:defRPr sz="2000"/>
            </a:pPr>
            <a:r>
              <a:t>A </a:t>
            </a:r>
            <a:r>
              <a:rPr>
                <a:solidFill>
                  <a:schemeClr val="accent6"/>
                </a:solidFill>
              </a:rPr>
              <a:t>normal distribution </a:t>
            </a:r>
            <a:r>
              <a:t>with mean </a:t>
            </a:r>
            <a14:m>
              <m:oMath>
                <m:r>
                  <a:rPr xmlns:a="http://schemas.openxmlformats.org/drawingml/2006/main" sz="2400" i="1">
                    <a:solidFill>
                      <a:srgbClr val="000000"/>
                    </a:solidFill>
                    <a:latin typeface="Cambria Math" panose="02040503050406030204" pitchFamily="18" charset="0"/>
                  </a:rPr>
                  <m:t>𝜇</m:t>
                </m:r>
              </m:oMath>
            </a14:m>
            <a:r>
              <a:t> and standard deviation </a:t>
            </a:r>
            <a14:m>
              <m:oMath>
                <m:r>
                  <a:rPr xmlns:a="http://schemas.openxmlformats.org/drawingml/2006/main" sz="2250" i="1">
                    <a:solidFill>
                      <a:srgbClr val="000000"/>
                    </a:solidFill>
                    <a:latin typeface="Cambria Math" panose="02040503050406030204" pitchFamily="18" charset="0"/>
                  </a:rPr>
                  <m:t>𝜎</m:t>
                </m:r>
              </m:oMath>
            </a14:m>
            <a:r>
              <a:t> has the following properties:</a:t>
            </a:r>
          </a:p>
          <a:p>
            <a:pPr lvl="1">
              <a:spcBef>
                <a:spcPts val="400"/>
              </a:spcBef>
              <a:defRPr sz="2000"/>
            </a:pPr>
            <a:r>
              <a:t>The total area under the related normal curve is 1.</a:t>
            </a:r>
          </a:p>
          <a:p>
            <a:pPr lvl="1">
              <a:spcBef>
                <a:spcPts val="400"/>
              </a:spcBef>
              <a:defRPr sz="2000"/>
            </a:pPr>
            <a:r>
              <a:t>About </a:t>
            </a:r>
            <a:r>
              <a:rPr>
                <a:solidFill>
                  <a:schemeClr val="accent3"/>
                </a:solidFill>
              </a:rPr>
              <a:t>68%</a:t>
            </a:r>
            <a:r>
              <a:t> of the area lies within </a:t>
            </a:r>
            <a:r>
              <a:rPr>
                <a:solidFill>
                  <a:schemeClr val="accent3"/>
                </a:solidFill>
              </a:rPr>
              <a:t>1 standard deviation</a:t>
            </a:r>
            <a:r>
              <a:t> of the mean.</a:t>
            </a:r>
          </a:p>
          <a:p>
            <a:pPr lvl="1">
              <a:spcBef>
                <a:spcPts val="400"/>
              </a:spcBef>
              <a:defRPr sz="2000"/>
            </a:pPr>
            <a:r>
              <a:t>About </a:t>
            </a:r>
            <a:r>
              <a:rPr>
                <a:solidFill>
                  <a:schemeClr val="accent3"/>
                </a:solidFill>
              </a:rPr>
              <a:t>95%</a:t>
            </a:r>
            <a:r>
              <a:t> of the area lies within </a:t>
            </a:r>
            <a:r>
              <a:rPr>
                <a:solidFill>
                  <a:schemeClr val="accent3"/>
                </a:solidFill>
              </a:rPr>
              <a:t>2 standard deviations </a:t>
            </a:r>
            <a:r>
              <a:t>of the mean.</a:t>
            </a:r>
          </a:p>
          <a:p>
            <a:pPr lvl="1">
              <a:spcBef>
                <a:spcPts val="400"/>
              </a:spcBef>
              <a:defRPr sz="2000"/>
            </a:pPr>
            <a:r>
              <a:t>About </a:t>
            </a:r>
            <a:r>
              <a:rPr>
                <a:solidFill>
                  <a:schemeClr val="accent3"/>
                </a:solidFill>
              </a:rPr>
              <a:t>99.7%</a:t>
            </a:r>
            <a:r>
              <a:t> of the area lies within </a:t>
            </a:r>
            <a:r>
              <a:rPr>
                <a:solidFill>
                  <a:schemeClr val="accent3"/>
                </a:solidFill>
              </a:rPr>
              <a:t>3 standard deviations </a:t>
            </a:r>
            <a:r>
              <a:t>of the mean.</a:t>
            </a:r>
          </a:p>
        </p:txBody>
      </p:sp>
      <p:pic>
        <p:nvPicPr>
          <p:cNvPr id="143" name="Picture 2" descr="Picture 2"/>
          <p:cNvPicPr>
            <a:picLocks noChangeAspect="1"/>
          </p:cNvPicPr>
          <p:nvPr/>
        </p:nvPicPr>
        <p:blipFill>
          <a:blip r:embed="rId2">
            <a:extLst/>
          </a:blip>
          <a:stretch>
            <a:fillRect/>
          </a:stretch>
        </p:blipFill>
        <p:spPr>
          <a:xfrm>
            <a:off x="5301048" y="0"/>
            <a:ext cx="3842952" cy="2003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45" name="Title 1"/>
          <p:cNvSpPr txBox="1"/>
          <p:nvPr>
            <p:ph type="title"/>
          </p:nvPr>
        </p:nvSpPr>
        <p:spPr>
          <a:prstGeom prst="rect">
            <a:avLst/>
          </a:prstGeom>
        </p:spPr>
        <p:txBody>
          <a:bodyPr/>
          <a:lstStyle>
            <a:lvl1pPr>
              <a:defRPr spc="0"/>
            </a:lvl1pPr>
          </a:lstStyle>
          <a:p>
            <a:pPr/>
            <a:r>
              <a:t>9.1 Using Normal Distributions</a:t>
            </a:r>
          </a:p>
        </p:txBody>
      </p:sp>
      <p:sp>
        <p:nvSpPr>
          <p:cNvPr id="146" name="Content Placeholder 4"/>
          <p:cNvSpPr txBox="1"/>
          <p:nvPr>
            <p:ph type="body" idx="1"/>
          </p:nvPr>
        </p:nvSpPr>
        <p:spPr>
          <a:xfrm>
            <a:off x="0" y="1200151"/>
            <a:ext cx="9144000" cy="3394472"/>
          </a:xfrm>
          <a:prstGeom prst="rect">
            <a:avLst/>
          </a:prstGeom>
        </p:spPr>
        <p:txBody>
          <a:bodyPr/>
          <a:lstStyle/>
          <a:p>
            <a:pPr marL="332605" indent="-332605" defTabSz="886946">
              <a:lnSpc>
                <a:spcPct val="90000"/>
              </a:lnSpc>
              <a:defRPr sz="2716"/>
            </a:pPr>
            <a:r>
              <a:t>A normal distribution has mean and standard deviation.  For a randomly selected </a:t>
            </a:r>
            <a:r>
              <a:rPr i="1"/>
              <a:t>x</a:t>
            </a:r>
            <a:r>
              <a:t>-value from the distribution, find P(</a:t>
            </a:r>
            <a14:m>
              <m:oMath>
                <m:r>
                  <a:rPr xmlns:a="http://schemas.openxmlformats.org/drawingml/2006/main" sz="2950" i="1">
                    <a:solidFill>
                      <a:srgbClr val="000000"/>
                    </a:solidFill>
                    <a:latin typeface="Cambria Math" panose="02040503050406030204" pitchFamily="18" charset="0"/>
                  </a:rPr>
                  <m:t>𝜇</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𝜎</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𝑥</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𝜇</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3</m:t>
                </m:r>
                <m:r>
                  <a:rPr xmlns:a="http://schemas.openxmlformats.org/drawingml/2006/main" sz="2950" i="1">
                    <a:solidFill>
                      <a:srgbClr val="000000"/>
                    </a:solidFill>
                    <a:latin typeface="Cambria Math" panose="02040503050406030204" pitchFamily="18" charset="0"/>
                  </a:rPr>
                  <m:t>𝜎</m:t>
                </m:r>
              </m:oMath>
            </a14:m>
            <a:r>
              <a:t>)</a:t>
            </a:r>
          </a:p>
          <a:p>
            <a:pPr marL="332605" indent="-332605" defTabSz="886946">
              <a:lnSpc>
                <a:spcPct val="90000"/>
              </a:lnSpc>
              <a:defRPr sz="2716"/>
            </a:pPr>
          </a:p>
          <a:p>
            <a:pPr marL="332605" indent="-332605" defTabSz="886946">
              <a:lnSpc>
                <a:spcPct val="90000"/>
              </a:lnSpc>
              <a:defRPr sz="2716"/>
            </a:pPr>
          </a:p>
          <a:p>
            <a:pPr marL="332605" indent="-332605" defTabSz="886946">
              <a:lnSpc>
                <a:spcPct val="90000"/>
              </a:lnSpc>
              <a:defRPr sz="2716"/>
            </a:pPr>
          </a:p>
          <a:p>
            <a:pPr marL="332605" indent="-332605" defTabSz="886946">
              <a:lnSpc>
                <a:spcPct val="90000"/>
              </a:lnSpc>
              <a:defRPr sz="2716"/>
            </a:pPr>
            <a:r>
              <a:t>Try 470#5 </a:t>
            </a:r>
            <a14:m>
              <m:oMath>
                <m:r>
                  <a:rPr xmlns:a="http://schemas.openxmlformats.org/drawingml/2006/main" sz="3000" i="1">
                    <a:solidFill>
                      <a:srgbClr val="000000"/>
                    </a:solidFill>
                    <a:latin typeface="Cambria Math" panose="02040503050406030204" pitchFamily="18" charset="0"/>
                  </a:rPr>
                  <m:t>𝑃</m:t>
                </m:r>
                <m:d>
                  <m:dPr>
                    <m:ctrlPr>
                      <a:rPr xmlns:a="http://schemas.openxmlformats.org/drawingml/2006/main" sz="3000" i="1">
                        <a:solidFill>
                          <a:srgbClr val="000000"/>
                        </a:solidFill>
                        <a:latin typeface="Cambria Math" panose="02040503050406030204" pitchFamily="18" charset="0"/>
                      </a:rPr>
                    </m:ctrlPr>
                  </m:dPr>
                  <m:e>
                    <m:r>
                      <a:rPr xmlns:a="http://schemas.openxmlformats.org/drawingml/2006/main" sz="3000" i="1">
                        <a:solidFill>
                          <a:srgbClr val="000000"/>
                        </a:solidFill>
                        <a:latin typeface="Cambria Math" panose="02040503050406030204" pitchFamily="18" charset="0"/>
                      </a:rPr>
                      <m:t>𝑥</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𝜇</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𝜎</m:t>
                    </m:r>
                  </m:e>
                </m:d>
              </m:oMath>
            </a14:m>
            <a:endParaRPr sz="2800"/>
          </a:p>
        </p:txBody>
      </p:sp>
      <p:pic>
        <p:nvPicPr>
          <p:cNvPr id="147" name="Picture 2" descr="Picture 2"/>
          <p:cNvPicPr>
            <a:picLocks noChangeAspect="1"/>
          </p:cNvPicPr>
          <p:nvPr/>
        </p:nvPicPr>
        <p:blipFill>
          <a:blip r:embed="rId3">
            <a:extLst/>
          </a:blip>
          <a:stretch>
            <a:fillRect/>
          </a:stretch>
        </p:blipFill>
        <p:spPr>
          <a:xfrm>
            <a:off x="5069178" y="2160559"/>
            <a:ext cx="4068645" cy="212105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lvl1pPr>
              <a:defRPr spc="0"/>
            </a:lvl1pPr>
          </a:lstStyle>
          <a:p>
            <a:pPr/>
            <a:r>
              <a:t>9.1 Using Normal Distributions</a:t>
            </a:r>
          </a:p>
        </p:txBody>
      </p:sp>
      <p:sp>
        <p:nvSpPr>
          <p:cNvPr id="152" name="Content Placeholder 4"/>
          <p:cNvSpPr txBox="1"/>
          <p:nvPr>
            <p:ph type="body" idx="1"/>
          </p:nvPr>
        </p:nvSpPr>
        <p:spPr>
          <a:xfrm>
            <a:off x="0" y="1200150"/>
            <a:ext cx="9144000" cy="3878478"/>
          </a:xfrm>
          <a:prstGeom prst="rect">
            <a:avLst/>
          </a:prstGeom>
        </p:spPr>
        <p:txBody>
          <a:bodyPr/>
          <a:lstStyle/>
          <a:p>
            <a:pPr>
              <a:spcBef>
                <a:spcPts val="500"/>
              </a:spcBef>
              <a:defRPr sz="2400"/>
            </a:pPr>
            <a:r>
              <a:t>The weight of strawberry packages is normally distributed with a mean of 16.18 oz and standard deviation of 0.34 oz.  If you randomly choose a container, what is the probability that it weighs less than 15.5 oz?</a:t>
            </a:r>
          </a:p>
          <a:p>
            <a:pPr>
              <a:defRPr sz="2400"/>
            </a:pPr>
          </a:p>
          <a:p>
            <a:pPr>
              <a:defRPr sz="2400"/>
            </a:pPr>
          </a:p>
          <a:p>
            <a:pPr>
              <a:defRPr sz="2400"/>
            </a:pPr>
          </a:p>
          <a:p>
            <a:pPr>
              <a:spcBef>
                <a:spcPts val="500"/>
              </a:spcBef>
              <a:defRPr sz="2400"/>
            </a:pPr>
            <a:r>
              <a:t>Try 470#11 </a:t>
            </a:r>
            <a14:m>
              <m:oMath>
                <m:r>
                  <a:rPr xmlns:a="http://schemas.openxmlformats.org/drawingml/2006/main" sz="2600" i="1">
                    <a:solidFill>
                      <a:srgbClr val="000000"/>
                    </a:solidFill>
                    <a:latin typeface="Cambria Math" panose="02040503050406030204" pitchFamily="18" charset="0"/>
                  </a:rPr>
                  <m:t>𝜇</m:t>
                </m:r>
                <m:r>
                  <a:rPr xmlns:a="http://schemas.openxmlformats.org/drawingml/2006/main" sz="2600" i="1">
                    <a:solidFill>
                      <a:srgbClr val="000000"/>
                    </a:solidFill>
                    <a:latin typeface="Cambria Math" panose="02040503050406030204" pitchFamily="18" charset="0"/>
                  </a:rPr>
                  <m:t>=</m:t>
                </m:r>
                <m:r>
                  <a:rPr xmlns:a="http://schemas.openxmlformats.org/drawingml/2006/main" sz="2600" i="1">
                    <a:solidFill>
                      <a:srgbClr val="000000"/>
                    </a:solidFill>
                    <a:latin typeface="Cambria Math" panose="02040503050406030204" pitchFamily="18" charset="0"/>
                  </a:rPr>
                  <m:t>33,</m:t>
                </m:r>
                <m:r>
                  <a:rPr xmlns:a="http://schemas.openxmlformats.org/drawingml/2006/main" sz="2600" i="1">
                    <a:solidFill>
                      <a:srgbClr val="000000"/>
                    </a:solidFill>
                    <a:latin typeface="Cambria Math" panose="02040503050406030204" pitchFamily="18" charset="0"/>
                  </a:rPr>
                  <m:t/>
                </m:r>
                <m:r>
                  <a:rPr xmlns:a="http://schemas.openxmlformats.org/drawingml/2006/main" sz="2600" i="1">
                    <a:solidFill>
                      <a:srgbClr val="000000"/>
                    </a:solidFill>
                    <a:latin typeface="Cambria Math" panose="02040503050406030204" pitchFamily="18" charset="0"/>
                  </a:rPr>
                  <m:t>𝜎</m:t>
                </m:r>
                <m:r>
                  <a:rPr xmlns:a="http://schemas.openxmlformats.org/drawingml/2006/main" sz="2600" i="1">
                    <a:solidFill>
                      <a:srgbClr val="000000"/>
                    </a:solidFill>
                    <a:latin typeface="Cambria Math" panose="02040503050406030204" pitchFamily="18" charset="0"/>
                  </a:rPr>
                  <m:t>=</m:t>
                </m:r>
                <m:r>
                  <a:rPr xmlns:a="http://schemas.openxmlformats.org/drawingml/2006/main" sz="2600" i="1">
                    <a:solidFill>
                      <a:srgbClr val="000000"/>
                    </a:solidFill>
                    <a:latin typeface="Cambria Math" panose="02040503050406030204" pitchFamily="18" charset="0"/>
                  </a:rPr>
                  <m:t>4</m:t>
                </m:r>
              </m:oMath>
            </a14:m>
            <a:r>
              <a:t>, </a:t>
            </a:r>
            <a:br/>
            <a:r>
              <a:t>find </a:t>
            </a:r>
            <a14:m>
              <m:oMath>
                <m:r>
                  <a:rPr xmlns:a="http://schemas.openxmlformats.org/drawingml/2006/main" sz="2600" i="1">
                    <a:solidFill>
                      <a:srgbClr val="000000"/>
                    </a:solidFill>
                    <a:latin typeface="Cambria Math" panose="02040503050406030204" pitchFamily="18" charset="0"/>
                  </a:rPr>
                  <m:t>𝑃</m:t>
                </m:r>
                <m:d>
                  <m:dPr>
                    <m:ctrlPr>
                      <a:rPr xmlns:a="http://schemas.openxmlformats.org/drawingml/2006/main" sz="2600" i="1">
                        <a:solidFill>
                          <a:srgbClr val="000000"/>
                        </a:solidFill>
                        <a:latin typeface="Cambria Math" panose="02040503050406030204" pitchFamily="18" charset="0"/>
                      </a:rPr>
                    </m:ctrlPr>
                  </m:dPr>
                  <m:e>
                    <m:r>
                      <a:rPr xmlns:a="http://schemas.openxmlformats.org/drawingml/2006/main" sz="2600" i="1">
                        <a:solidFill>
                          <a:srgbClr val="000000"/>
                        </a:solidFill>
                        <a:latin typeface="Cambria Math" panose="02040503050406030204" pitchFamily="18" charset="0"/>
                      </a:rPr>
                      <m:t>29</m:t>
                    </m:r>
                    <m:r>
                      <a:rPr xmlns:a="http://schemas.openxmlformats.org/drawingml/2006/main" sz="2600" i="1">
                        <a:solidFill>
                          <a:srgbClr val="000000"/>
                        </a:solidFill>
                        <a:latin typeface="Cambria Math" panose="02040503050406030204" pitchFamily="18" charset="0"/>
                      </a:rPr>
                      <m:t>≤</m:t>
                    </m:r>
                    <m:r>
                      <a:rPr xmlns:a="http://schemas.openxmlformats.org/drawingml/2006/main" sz="2600" i="1">
                        <a:solidFill>
                          <a:srgbClr val="000000"/>
                        </a:solidFill>
                        <a:latin typeface="Cambria Math" panose="02040503050406030204" pitchFamily="18" charset="0"/>
                      </a:rPr>
                      <m:t>𝑥</m:t>
                    </m:r>
                    <m:r>
                      <a:rPr xmlns:a="http://schemas.openxmlformats.org/drawingml/2006/main" sz="2600" i="1">
                        <a:solidFill>
                          <a:srgbClr val="000000"/>
                        </a:solidFill>
                        <a:latin typeface="Cambria Math" panose="02040503050406030204" pitchFamily="18" charset="0"/>
                      </a:rPr>
                      <m:t>≤</m:t>
                    </m:r>
                    <m:r>
                      <a:rPr xmlns:a="http://schemas.openxmlformats.org/drawingml/2006/main" sz="2600" i="1">
                        <a:solidFill>
                          <a:srgbClr val="000000"/>
                        </a:solidFill>
                        <a:latin typeface="Cambria Math" panose="02040503050406030204" pitchFamily="18" charset="0"/>
                      </a:rPr>
                      <m:t>37</m:t>
                    </m:r>
                  </m:e>
                </m:d>
              </m:oMath>
            </a14:m>
          </a:p>
        </p:txBody>
      </p:sp>
      <p:pic>
        <p:nvPicPr>
          <p:cNvPr id="153" name="Picture 2" descr="Picture 2"/>
          <p:cNvPicPr>
            <a:picLocks noChangeAspect="1"/>
          </p:cNvPicPr>
          <p:nvPr/>
        </p:nvPicPr>
        <p:blipFill>
          <a:blip r:embed="rId3">
            <a:extLst/>
          </a:blip>
          <a:stretch>
            <a:fillRect/>
          </a:stretch>
        </p:blipFill>
        <p:spPr>
          <a:xfrm>
            <a:off x="4901596" y="2382981"/>
            <a:ext cx="4242405" cy="221164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57" name="Title 1"/>
          <p:cNvSpPr txBox="1"/>
          <p:nvPr>
            <p:ph type="title"/>
          </p:nvPr>
        </p:nvSpPr>
        <p:spPr>
          <a:prstGeom prst="rect">
            <a:avLst/>
          </a:prstGeom>
        </p:spPr>
        <p:txBody>
          <a:bodyPr/>
          <a:lstStyle>
            <a:lvl1pPr>
              <a:defRPr spc="0"/>
            </a:lvl1pPr>
          </a:lstStyle>
          <a:p>
            <a:pPr/>
            <a:r>
              <a:t>9.1 Using Normal Distributions</a:t>
            </a:r>
          </a:p>
        </p:txBody>
      </p:sp>
      <p:sp>
        <p:nvSpPr>
          <p:cNvPr id="158" name="Content Placeholder 3"/>
          <p:cNvSpPr txBox="1"/>
          <p:nvPr>
            <p:ph type="body" idx="1"/>
          </p:nvPr>
        </p:nvSpPr>
        <p:spPr>
          <a:xfrm>
            <a:off x="3466069" y="1200150"/>
            <a:ext cx="5373130" cy="3943350"/>
          </a:xfrm>
          <a:prstGeom prst="rect">
            <a:avLst/>
          </a:prstGeom>
        </p:spPr>
        <p:txBody>
          <a:bodyPr/>
          <a:lstStyle/>
          <a:p>
            <a:pPr>
              <a:lnSpc>
                <a:spcPct val="80000"/>
              </a:lnSpc>
              <a:spcBef>
                <a:spcPts val="500"/>
              </a:spcBef>
              <a:defRPr sz="2300"/>
            </a:pPr>
            <a:r>
              <a:t>The </a:t>
            </a:r>
            <a:r>
              <a:rPr b="1">
                <a:solidFill>
                  <a:schemeClr val="accent6"/>
                </a:solidFill>
              </a:rPr>
              <a:t>standard normal distribution </a:t>
            </a:r>
            <a:r>
              <a:rPr>
                <a:solidFill>
                  <a:schemeClr val="accent6"/>
                </a:solidFill>
              </a:rPr>
              <a:t> </a:t>
            </a:r>
            <a:r>
              <a:t>is the normal distribution with mean = 0 and standard deviation = 1.  </a:t>
            </a:r>
          </a:p>
          <a:p>
            <a:pPr marL="0" indent="0" algn="ctr">
              <a:lnSpc>
                <a:spcPct val="80000"/>
              </a:lnSpc>
              <a:spcBef>
                <a:spcPts val="800"/>
              </a:spcBef>
              <a:buSzTx/>
              <a:buFont typeface="Wingdings"/>
              <a:buNone/>
              <a:defRPr b="1" sz="2300"/>
            </a:pPr>
            <a:r>
              <a:t>Formula = </a:t>
            </a:r>
            <a14:m>
              <m:oMath>
                <m:r>
                  <a:rPr xmlns:a="http://schemas.openxmlformats.org/drawingml/2006/main" sz="2500" i="1">
                    <a:solidFill>
                      <a:srgbClr val="000000"/>
                    </a:solidFill>
                    <a:latin typeface="Cambria Math" panose="02040503050406030204" pitchFamily="18" charset="0"/>
                  </a:rPr>
                  <m:t>𝑧</m:t>
                </m:r>
                <m:r>
                  <a:rPr xmlns:a="http://schemas.openxmlformats.org/drawingml/2006/main" sz="2500" i="1">
                    <a:solidFill>
                      <a:srgbClr val="000000"/>
                    </a:solidFill>
                    <a:latin typeface="Cambria Math" panose="02040503050406030204" pitchFamily="18" charset="0"/>
                  </a:rPr>
                  <m:t>=</m:t>
                </m:r>
                <m:f>
                  <m:fPr>
                    <m:ctrlPr>
                      <a:rPr xmlns:a="http://schemas.openxmlformats.org/drawingml/2006/main" sz="2500" i="1">
                        <a:solidFill>
                          <a:srgbClr val="000000"/>
                        </a:solidFill>
                        <a:latin typeface="Cambria Math" panose="02040503050406030204" pitchFamily="18" charset="0"/>
                      </a:rPr>
                    </m:ctrlPr>
                    <m:type m:val="bar"/>
                  </m:fPr>
                  <m:num>
                    <m:r>
                      <a:rPr xmlns:a="http://schemas.openxmlformats.org/drawingml/2006/main" sz="2500" i="1">
                        <a:solidFill>
                          <a:srgbClr val="000000"/>
                        </a:solidFill>
                        <a:latin typeface="Cambria Math" panose="02040503050406030204" pitchFamily="18" charset="0"/>
                      </a:rPr>
                      <m:t>𝑥</m:t>
                    </m:r>
                    <m:r>
                      <a:rPr xmlns:a="http://schemas.openxmlformats.org/drawingml/2006/main" sz="2500" i="1">
                        <a:solidFill>
                          <a:srgbClr val="000000"/>
                        </a:solidFill>
                        <a:latin typeface="Cambria Math" panose="02040503050406030204" pitchFamily="18" charset="0"/>
                      </a:rPr>
                      <m:t>−</m:t>
                    </m:r>
                    <m:r>
                      <a:rPr xmlns:a="http://schemas.openxmlformats.org/drawingml/2006/main" sz="2500" i="1">
                        <a:solidFill>
                          <a:srgbClr val="000000"/>
                        </a:solidFill>
                        <a:latin typeface="Cambria Math" panose="02040503050406030204" pitchFamily="18" charset="0"/>
                      </a:rPr>
                      <m:t>𝜇</m:t>
                    </m:r>
                  </m:num>
                  <m:den>
                    <m:r>
                      <a:rPr xmlns:a="http://schemas.openxmlformats.org/drawingml/2006/main" sz="2500" i="1">
                        <a:solidFill>
                          <a:srgbClr val="000000"/>
                        </a:solidFill>
                        <a:latin typeface="Cambria Math" panose="02040503050406030204" pitchFamily="18" charset="0"/>
                      </a:rPr>
                      <m:t>𝜎</m:t>
                    </m:r>
                  </m:den>
                </m:f>
              </m:oMath>
            </a14:m>
          </a:p>
          <a:p>
            <a:pPr>
              <a:lnSpc>
                <a:spcPct val="80000"/>
              </a:lnSpc>
              <a:spcBef>
                <a:spcPts val="500"/>
              </a:spcBef>
              <a:defRPr sz="2300"/>
            </a:pPr>
          </a:p>
          <a:p>
            <a:pPr>
              <a:lnSpc>
                <a:spcPct val="80000"/>
              </a:lnSpc>
              <a:spcBef>
                <a:spcPts val="500"/>
              </a:spcBef>
              <a:defRPr sz="2300"/>
            </a:pPr>
            <a:r>
              <a:t>The z value for a particular x-value is called the </a:t>
            </a:r>
            <a:r>
              <a:rPr b="1">
                <a:solidFill>
                  <a:schemeClr val="accent6"/>
                </a:solidFill>
              </a:rPr>
              <a:t>z-score</a:t>
            </a:r>
            <a:r>
              <a:t> for the x-value and is the number of standard deviations the x-value lies above or below the mean </a:t>
            </a:r>
            <a14:m>
              <m:oMath>
                <m:limUpp>
                  <m:e>
                    <m:r>
                      <a:rPr xmlns:a="http://schemas.openxmlformats.org/drawingml/2006/main" sz="2450" i="1">
                        <a:solidFill>
                          <a:srgbClr val="000000"/>
                        </a:solidFill>
                        <a:latin typeface="Cambria Math" panose="02040503050406030204" pitchFamily="18" charset="0"/>
                      </a:rPr>
                      <m:t>𝑥</m:t>
                    </m:r>
                  </m:e>
                  <m:lim>
                    <m:r>
                      <m:rPr>
                        <m:sty m:val="p"/>
                      </m:rPr>
                      <a:rPr xmlns:a="http://schemas.openxmlformats.org/drawingml/2006/main" sz="2450" i="1">
                        <a:solidFill>
                          <a:srgbClr val="000000"/>
                        </a:solidFill>
                        <a:latin typeface="Cambria Math" panose="02040503050406030204" pitchFamily="18" charset="0"/>
                      </a:rPr>
                      <m:t>¯</m:t>
                    </m:r>
                  </m:lim>
                </m:limUpp>
              </m:oMath>
            </a14:m>
            <a:r>
              <a:t>.  </a:t>
            </a:r>
          </a:p>
        </p:txBody>
      </p:sp>
      <p:pic>
        <p:nvPicPr>
          <p:cNvPr id="159" name="Picture 2" descr="Picture 2"/>
          <p:cNvPicPr>
            <a:picLocks noChangeAspect="1"/>
          </p:cNvPicPr>
          <p:nvPr/>
        </p:nvPicPr>
        <p:blipFill>
          <a:blip r:embed="rId2">
            <a:extLst/>
          </a:blip>
          <a:stretch>
            <a:fillRect/>
          </a:stretch>
        </p:blipFill>
        <p:spPr>
          <a:xfrm>
            <a:off x="0" y="1635216"/>
            <a:ext cx="3481300" cy="205327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61" name="Title 1"/>
          <p:cNvSpPr txBox="1"/>
          <p:nvPr>
            <p:ph type="title"/>
          </p:nvPr>
        </p:nvSpPr>
        <p:spPr>
          <a:prstGeom prst="rect">
            <a:avLst/>
          </a:prstGeom>
        </p:spPr>
        <p:txBody>
          <a:bodyPr/>
          <a:lstStyle>
            <a:lvl1pPr>
              <a:defRPr spc="0"/>
            </a:lvl1pPr>
          </a:lstStyle>
          <a:p>
            <a:pPr/>
            <a:r>
              <a:t>9.1 Using Normal Distributions</a:t>
            </a:r>
          </a:p>
        </p:txBody>
      </p:sp>
      <p:sp>
        <p:nvSpPr>
          <p:cNvPr id="162" name="Content Placeholder 3"/>
          <p:cNvSpPr txBox="1"/>
          <p:nvPr>
            <p:ph type="body" idx="1"/>
          </p:nvPr>
        </p:nvSpPr>
        <p:spPr>
          <a:xfrm>
            <a:off x="0" y="1200151"/>
            <a:ext cx="9144000" cy="3394472"/>
          </a:xfrm>
          <a:prstGeom prst="rect">
            <a:avLst/>
          </a:prstGeom>
        </p:spPr>
        <p:txBody>
          <a:bodyPr/>
          <a:lstStyle/>
          <a:p>
            <a:pPr marL="342891" indent="-342891">
              <a:lnSpc>
                <a:spcPct val="90000"/>
              </a:lnSpc>
              <a:defRPr sz="2500"/>
            </a:pPr>
            <a:r>
              <a:t>A survey of 20 colleges found that the average credit card debt for seniors was $3450.  The debt was normally distributed with a standard deviation of $1175. </a:t>
            </a:r>
          </a:p>
          <a:p>
            <a:pPr marL="342891" indent="-342891">
              <a:lnSpc>
                <a:spcPct val="90000"/>
              </a:lnSpc>
              <a:defRPr b="1" sz="2500"/>
            </a:pPr>
            <a:r>
              <a:t>Find </a:t>
            </a:r>
            <a:r>
              <a:rPr b="0"/>
              <a:t>the z-score corresponding to an x-value of $3600.</a:t>
            </a:r>
          </a:p>
          <a:p>
            <a:pPr marL="342891" indent="-342891">
              <a:lnSpc>
                <a:spcPct val="90000"/>
              </a:lnSpc>
              <a:defRPr sz="2500"/>
            </a:pPr>
          </a:p>
          <a:p>
            <a:pPr marL="342891" indent="-342891">
              <a:lnSpc>
                <a:spcPct val="90000"/>
              </a:lnSpc>
              <a:defRPr sz="2500"/>
            </a:pPr>
          </a:p>
          <a:p>
            <a:pPr marL="342891" indent="-342891">
              <a:lnSpc>
                <a:spcPct val="90000"/>
              </a:lnSpc>
              <a:defRPr sz="2500"/>
            </a:pPr>
          </a:p>
          <a:p>
            <a:pPr marL="342891" indent="-342891">
              <a:lnSpc>
                <a:spcPct val="90000"/>
              </a:lnSpc>
              <a:defRPr sz="2500"/>
            </a:pPr>
            <a:r>
              <a:t>Try 472#33 </a:t>
            </a:r>
            <a14:m>
              <m:oMath>
                <m:r>
                  <a:rPr xmlns:a="http://schemas.openxmlformats.org/drawingml/2006/main" sz="2750" i="1">
                    <a:solidFill>
                      <a:srgbClr val="000000"/>
                    </a:solidFill>
                    <a:latin typeface="Cambria Math" panose="02040503050406030204" pitchFamily="18" charset="0"/>
                  </a:rPr>
                  <m:t>𝜎</m:t>
                </m:r>
                <m:r>
                  <a:rPr xmlns:a="http://schemas.openxmlformats.org/drawingml/2006/main" sz="2750" i="1">
                    <a:solidFill>
                      <a:srgbClr val="000000"/>
                    </a:solidFill>
                    <a:latin typeface="Cambria Math" panose="02040503050406030204" pitchFamily="18" charset="0"/>
                  </a:rPr>
                  <m:t>=</m:t>
                </m:r>
                <m:r>
                  <a:rPr xmlns:a="http://schemas.openxmlformats.org/drawingml/2006/main" sz="2750" i="1">
                    <a:solidFill>
                      <a:srgbClr val="000000"/>
                    </a:solidFill>
                    <a:latin typeface="Cambria Math" panose="02040503050406030204" pitchFamily="18" charset="0"/>
                  </a:rPr>
                  <m:t>34</m:t>
                </m:r>
              </m:oMath>
            </a14:m>
            <a:r>
              <a:t>, </a:t>
            </a:r>
            <a:r>
              <a:rPr i="1"/>
              <a:t>z</a:t>
            </a:r>
            <a:r>
              <a:t>-score = −1.5, </a:t>
            </a:r>
            <a:r>
              <a:rPr i="1"/>
              <a:t>x</a:t>
            </a:r>
            <a:r>
              <a:t> = 138 what is </a:t>
            </a:r>
            <a14:m>
              <m:oMath>
                <m:r>
                  <a:rPr xmlns:a="http://schemas.openxmlformats.org/drawingml/2006/main" sz="3000" i="1">
                    <a:solidFill>
                      <a:srgbClr val="000000"/>
                    </a:solidFill>
                    <a:latin typeface="Cambria Math" panose="02040503050406030204" pitchFamily="18" charset="0"/>
                  </a:rPr>
                  <m:t>𝜇</m:t>
                </m:r>
              </m:oMath>
            </a14:m>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66" name="Title 1"/>
          <p:cNvSpPr txBox="1"/>
          <p:nvPr>
            <p:ph type="title"/>
          </p:nvPr>
        </p:nvSpPr>
        <p:spPr>
          <a:prstGeom prst="rect">
            <a:avLst/>
          </a:prstGeom>
        </p:spPr>
        <p:txBody>
          <a:bodyPr/>
          <a:lstStyle>
            <a:lvl1pPr>
              <a:defRPr spc="0"/>
            </a:lvl1pPr>
          </a:lstStyle>
          <a:p>
            <a:pPr/>
            <a:r>
              <a:t>9.1 Using Normal Distributions</a:t>
            </a:r>
          </a:p>
        </p:txBody>
      </p:sp>
      <p:sp>
        <p:nvSpPr>
          <p:cNvPr id="167" name="Content Placeholder 2"/>
          <p:cNvSpPr txBox="1"/>
          <p:nvPr>
            <p:ph type="body" sz="half" idx="1"/>
          </p:nvPr>
        </p:nvSpPr>
        <p:spPr>
          <a:xfrm>
            <a:off x="0" y="1200150"/>
            <a:ext cx="9144000" cy="1911225"/>
          </a:xfrm>
          <a:prstGeom prst="rect">
            <a:avLst/>
          </a:prstGeom>
        </p:spPr>
        <p:txBody>
          <a:bodyPr/>
          <a:lstStyle/>
          <a:p>
            <a:pPr>
              <a:lnSpc>
                <a:spcPct val="80000"/>
              </a:lnSpc>
              <a:spcBef>
                <a:spcPts val="500"/>
              </a:spcBef>
              <a:defRPr sz="2300">
                <a:solidFill>
                  <a:schemeClr val="accent6"/>
                </a:solidFill>
              </a:defRPr>
            </a:pPr>
            <a:r>
              <a:t>Skewed</a:t>
            </a:r>
          </a:p>
          <a:p>
            <a:pPr lvl="1">
              <a:lnSpc>
                <a:spcPct val="80000"/>
              </a:lnSpc>
              <a:spcBef>
                <a:spcPts val="500"/>
              </a:spcBef>
              <a:defRPr sz="2300"/>
            </a:pPr>
            <a:r>
              <a:t>Normal distribution: mean </a:t>
            </a:r>
            <a:r>
              <a:rPr>
                <a:solidFill>
                  <a:srgbClr val="FFFF00"/>
                </a:solidFill>
              </a:rPr>
              <a:t>≈</a:t>
            </a:r>
            <a:r>
              <a:t> median</a:t>
            </a:r>
          </a:p>
          <a:p>
            <a:pPr lvl="1">
              <a:lnSpc>
                <a:spcPct val="80000"/>
              </a:lnSpc>
              <a:spcBef>
                <a:spcPts val="500"/>
              </a:spcBef>
              <a:defRPr sz="2300"/>
            </a:pPr>
            <a:r>
              <a:t>Skewed distribution: mean </a:t>
            </a:r>
            <a:r>
              <a:rPr>
                <a:solidFill>
                  <a:srgbClr val="FFFF00"/>
                </a:solidFill>
              </a:rPr>
              <a:t>≠</a:t>
            </a:r>
            <a:r>
              <a:t> median</a:t>
            </a:r>
          </a:p>
          <a:p>
            <a:pPr lvl="2">
              <a:lnSpc>
                <a:spcPct val="80000"/>
              </a:lnSpc>
              <a:spcBef>
                <a:spcPts val="500"/>
              </a:spcBef>
              <a:defRPr sz="2300"/>
            </a:pPr>
            <a:r>
              <a:t>If mean &lt; median, skewed left</a:t>
            </a:r>
          </a:p>
          <a:p>
            <a:pPr lvl="2">
              <a:lnSpc>
                <a:spcPct val="80000"/>
              </a:lnSpc>
              <a:spcBef>
                <a:spcPts val="500"/>
              </a:spcBef>
              <a:defRPr sz="2300"/>
            </a:pPr>
            <a:r>
              <a:t>If mean &gt; median, skewed right</a:t>
            </a:r>
          </a:p>
        </p:txBody>
      </p:sp>
      <p:pic>
        <p:nvPicPr>
          <p:cNvPr id="168" name="Picture 3" descr="Picture 3"/>
          <p:cNvPicPr>
            <a:picLocks noChangeAspect="1"/>
          </p:cNvPicPr>
          <p:nvPr/>
        </p:nvPicPr>
        <p:blipFill>
          <a:blip r:embed="rId2">
            <a:extLst/>
          </a:blip>
          <a:stretch>
            <a:fillRect/>
          </a:stretch>
        </p:blipFill>
        <p:spPr>
          <a:xfrm>
            <a:off x="2634915" y="3111373"/>
            <a:ext cx="6509085" cy="20321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67">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ID="10" grpId="2" fill="hold">
                                  <p:stCondLst>
                                    <p:cond delay="0"/>
                                  </p:stCondLst>
                                  <p:iterate type="el" backwards="0">
                                    <p:tmAbs val="0"/>
                                  </p:iterate>
                                  <p:childTnLst>
                                    <p:set>
                                      <p:cBhvr>
                                        <p:cTn id="13" fill="hold"/>
                                        <p:tgtEl>
                                          <p:spTgt spid="168"/>
                                        </p:tgtEl>
                                        <p:attrNameLst>
                                          <p:attrName>style.visibility</p:attrName>
                                        </p:attrNameLst>
                                      </p:cBhvr>
                                      <p:to>
                                        <p:strVal val="visible"/>
                                      </p:to>
                                    </p:set>
                                    <p:animEffect filter="fade" transition="in">
                                      <p:cBhvr>
                                        <p:cTn id="14" dur="500"/>
                                        <p:tgtEl>
                                          <p:spTgt spid="168"/>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6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P build="whole" bldLvl="1" animBg="1" rev="0" advAuto="0" spid="168"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70" name="Title 1"/>
          <p:cNvSpPr txBox="1"/>
          <p:nvPr>
            <p:ph type="title"/>
          </p:nvPr>
        </p:nvSpPr>
        <p:spPr>
          <a:prstGeom prst="rect">
            <a:avLst/>
          </a:prstGeom>
        </p:spPr>
        <p:txBody>
          <a:bodyPr/>
          <a:lstStyle>
            <a:lvl1pPr>
              <a:defRPr spc="0"/>
            </a:lvl1pPr>
          </a:lstStyle>
          <a:p>
            <a:pPr/>
            <a:r>
              <a:t>9.1 Using Normal Distributions</a:t>
            </a:r>
          </a:p>
        </p:txBody>
      </p:sp>
      <p:sp>
        <p:nvSpPr>
          <p:cNvPr id="171" name="Content Placeholder 2"/>
          <p:cNvSpPr txBox="1"/>
          <p:nvPr>
            <p:ph type="body" sz="half" idx="1"/>
          </p:nvPr>
        </p:nvSpPr>
        <p:spPr>
          <a:xfrm>
            <a:off x="0" y="1200151"/>
            <a:ext cx="4495800" cy="3394472"/>
          </a:xfrm>
          <a:prstGeom prst="rect">
            <a:avLst/>
          </a:prstGeom>
        </p:spPr>
        <p:txBody>
          <a:bodyPr/>
          <a:lstStyle/>
          <a:p>
            <a:pPr/>
            <a:r>
              <a:t>Determine whether each histogram has a normal distribution.</a:t>
            </a:r>
          </a:p>
        </p:txBody>
      </p:sp>
      <p:pic>
        <p:nvPicPr>
          <p:cNvPr id="172" name="Content Placeholder 5" descr="Content Placeholder 5"/>
          <p:cNvPicPr>
            <a:picLocks noChangeAspect="1"/>
          </p:cNvPicPr>
          <p:nvPr/>
        </p:nvPicPr>
        <p:blipFill>
          <a:blip r:embed="rId3">
            <a:extLst/>
          </a:blip>
          <a:stretch>
            <a:fillRect/>
          </a:stretch>
        </p:blipFill>
        <p:spPr>
          <a:xfrm>
            <a:off x="5233539" y="1361242"/>
            <a:ext cx="2875746" cy="2339190"/>
          </a:xfrm>
          <a:prstGeom prst="rect">
            <a:avLst/>
          </a:prstGeom>
          <a:ln w="12700">
            <a:miter lim="400000"/>
          </a:ln>
        </p:spPr>
      </p:pic>
      <p:pic>
        <p:nvPicPr>
          <p:cNvPr id="173" name="Picture 4" descr="Picture 4"/>
          <p:cNvPicPr>
            <a:picLocks noChangeAspect="1"/>
          </p:cNvPicPr>
          <p:nvPr/>
        </p:nvPicPr>
        <p:blipFill>
          <a:blip r:embed="rId4">
            <a:extLst/>
          </a:blip>
          <a:stretch>
            <a:fillRect/>
          </a:stretch>
        </p:blipFill>
        <p:spPr>
          <a:xfrm>
            <a:off x="745958" y="2571750"/>
            <a:ext cx="3200401" cy="2612664"/>
          </a:xfrm>
          <a:prstGeom prst="rect">
            <a:avLst/>
          </a:prstGeom>
          <a:ln w="12700">
            <a:miter lim="400000"/>
          </a:ln>
        </p:spPr>
      </p:pic>
      <p:sp>
        <p:nvSpPr>
          <p:cNvPr id="174" name="TextBox 6"/>
          <p:cNvSpPr txBox="1"/>
          <p:nvPr/>
        </p:nvSpPr>
        <p:spPr>
          <a:xfrm>
            <a:off x="4196613" y="4075250"/>
            <a:ext cx="4901667" cy="10231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100"/>
            </a:pPr>
            <a:r>
              <a:t>Try 471#23</a:t>
            </a:r>
          </a:p>
          <a:p>
            <a:pPr>
              <a:defRPr sz="2100"/>
            </a:pPr>
            <a:r>
              <a:t>470 #1, 3, 5, 7, 9, 11, 13, 15, 17, 18, 19, </a:t>
            </a:r>
            <a:r>
              <a:rPr strike="sngStrike"/>
              <a:t>21</a:t>
            </a:r>
            <a:r>
              <a:t>, 23, 24, </a:t>
            </a:r>
            <a:r>
              <a:rPr strike="sngStrike"/>
              <a:t>25, 27, 29</a:t>
            </a:r>
            <a:r>
              <a:t>, 33, 37, 39, 41, 43, 45, 47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fade" transition="in">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74">
                                            <p:bg/>
                                          </p:spTgt>
                                        </p:tgtEl>
                                        <p:attrNameLst>
                                          <p:attrName>style.visibility</p:attrName>
                                        </p:attrNameLst>
                                      </p:cBhvr>
                                      <p:to>
                                        <p:strVal val="visible"/>
                                      </p:to>
                                    </p:set>
                                  </p:childTnLst>
                                </p:cTn>
                              </p:par>
                              <p:par>
                                <p:cTn id="12" presetClass="entr" nodeType="withEffect" presetSubtype="0" presetID="1" grpId="2" fill="hold">
                                  <p:stCondLst>
                                    <p:cond delay="0"/>
                                  </p:stCondLst>
                                  <p:iterate type="el" backwards="0">
                                    <p:tmAbs val="0"/>
                                  </p:iterate>
                                  <p:childTnLst>
                                    <p:set>
                                      <p:cBhvr>
                                        <p:cTn id="13" fill="hold"/>
                                        <p:tgtEl>
                                          <p:spTgt spid="17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2" fill="hold">
                                  <p:stCondLst>
                                    <p:cond delay="0"/>
                                  </p:stCondLst>
                                  <p:iterate type="el" backwards="0">
                                    <p:tmAbs val="0"/>
                                  </p:iterate>
                                  <p:childTnLst>
                                    <p:set>
                                      <p:cBhvr>
                                        <p:cTn id="17" fill="hold"/>
                                        <p:tgtEl>
                                          <p:spTgt spid="17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p" bldLvl="5" animBg="1" rev="0" advAuto="0" spid="174"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1"/>
          <p:cNvSpPr txBox="1"/>
          <p:nvPr>
            <p:ph type="title"/>
          </p:nvPr>
        </p:nvSpPr>
        <p:spPr>
          <a:xfrm>
            <a:off x="722312" y="3305176"/>
            <a:ext cx="7772401" cy="1021556"/>
          </a:xfrm>
          <a:prstGeom prst="rect">
            <a:avLst/>
          </a:prstGeom>
        </p:spPr>
        <p:txBody>
          <a:bodyPr/>
          <a:lstStyle>
            <a:lvl1pPr defTabSz="859515">
              <a:defRPr spc="0" sz="3384">
                <a:effectLst>
                  <a:outerShdw sx="100000" sy="100000" kx="0" ky="0" algn="b" rotWithShape="0" blurRad="71628" dist="47752" dir="5400000">
                    <a:srgbClr val="000000">
                      <a:alpha val="64999"/>
                    </a:srgbClr>
                  </a:outerShdw>
                </a:effectLst>
              </a:defRPr>
            </a:lvl1pPr>
          </a:lstStyle>
          <a:p>
            <a:pPr/>
            <a:r>
              <a:t>9.2 Populations, Samples, and Hypotheses</a:t>
            </a:r>
          </a:p>
        </p:txBody>
      </p:sp>
      <p:sp>
        <p:nvSpPr>
          <p:cNvPr id="179" name="Text Placeholder 2"/>
          <p:cNvSpPr txBox="1"/>
          <p:nvPr>
            <p:ph type="body" sz="quarter" idx="1"/>
          </p:nvPr>
        </p:nvSpPr>
        <p:spPr>
          <a:xfrm>
            <a:off x="4572000" y="1"/>
            <a:ext cx="4572000" cy="1951891"/>
          </a:xfrm>
          <a:prstGeom prst="rect">
            <a:avLst/>
          </a:prstGeom>
        </p:spPr>
        <p:txBody>
          <a:bodyPr/>
          <a:lstStyle/>
          <a:p>
            <a:pPr>
              <a:lnSpc>
                <a:spcPct val="90000"/>
              </a:lnSpc>
            </a:pPr>
            <a:r>
              <a:t>After this lesson…</a:t>
            </a:r>
          </a:p>
          <a:p>
            <a:pPr>
              <a:lnSpc>
                <a:spcPct val="90000"/>
              </a:lnSpc>
            </a:pPr>
            <a:r>
              <a:t>• I can distinguish between populations and samples.</a:t>
            </a:r>
          </a:p>
          <a:p>
            <a:pPr>
              <a:lnSpc>
                <a:spcPct val="90000"/>
              </a:lnSpc>
            </a:pPr>
            <a:r>
              <a:t>• I can find a sample proportion.</a:t>
            </a:r>
          </a:p>
          <a:p>
            <a:pPr>
              <a:lnSpc>
                <a:spcPct val="90000"/>
              </a:lnSpc>
            </a:pPr>
            <a:r>
              <a:t>• I can use a simulation to test a hypothesis.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81" name="Title 3"/>
          <p:cNvSpPr txBox="1"/>
          <p:nvPr>
            <p:ph type="title"/>
          </p:nvPr>
        </p:nvSpPr>
        <p:spPr>
          <a:prstGeom prst="rect">
            <a:avLst/>
          </a:prstGeom>
        </p:spPr>
        <p:txBody>
          <a:bodyPr/>
          <a:lstStyle>
            <a:lvl1pPr>
              <a:defRPr spc="0" sz="3900"/>
            </a:lvl1pPr>
          </a:lstStyle>
          <a:p>
            <a:pPr/>
            <a:r>
              <a:t>9.2 Populations, Samples, and Hypotheses</a:t>
            </a:r>
          </a:p>
        </p:txBody>
      </p:sp>
      <p:sp>
        <p:nvSpPr>
          <p:cNvPr id="182" name="Content Placeholder 2"/>
          <p:cNvSpPr txBox="1"/>
          <p:nvPr>
            <p:ph type="body" sz="half" idx="1"/>
          </p:nvPr>
        </p:nvSpPr>
        <p:spPr>
          <a:xfrm>
            <a:off x="0" y="1200151"/>
            <a:ext cx="4495800" cy="3394472"/>
          </a:xfrm>
          <a:prstGeom prst="rect">
            <a:avLst/>
          </a:prstGeom>
        </p:spPr>
        <p:txBody>
          <a:bodyPr/>
          <a:lstStyle/>
          <a:p>
            <a:pPr>
              <a:lnSpc>
                <a:spcPct val="80000"/>
              </a:lnSpc>
              <a:spcBef>
                <a:spcPts val="500"/>
              </a:spcBef>
              <a:defRPr sz="2100">
                <a:solidFill>
                  <a:schemeClr val="accent6"/>
                </a:solidFill>
              </a:defRPr>
            </a:pPr>
            <a:r>
              <a:t>Population</a:t>
            </a:r>
          </a:p>
          <a:p>
            <a:pPr lvl="1">
              <a:lnSpc>
                <a:spcPct val="80000"/>
              </a:lnSpc>
              <a:spcBef>
                <a:spcPts val="500"/>
              </a:spcBef>
              <a:defRPr sz="2100"/>
            </a:pPr>
            <a:r>
              <a:t>Collection of all data of interest. </a:t>
            </a:r>
          </a:p>
          <a:p>
            <a:pPr lvl="1">
              <a:lnSpc>
                <a:spcPct val="80000"/>
              </a:lnSpc>
              <a:spcBef>
                <a:spcPts val="500"/>
              </a:spcBef>
              <a:defRPr sz="2100"/>
            </a:pPr>
            <a:r>
              <a:t>i.e. all the people</a:t>
            </a:r>
          </a:p>
          <a:p>
            <a:pPr>
              <a:lnSpc>
                <a:spcPct val="80000"/>
              </a:lnSpc>
              <a:spcBef>
                <a:spcPts val="500"/>
              </a:spcBef>
              <a:defRPr sz="2100">
                <a:solidFill>
                  <a:schemeClr val="accent6"/>
                </a:solidFill>
              </a:defRPr>
            </a:pPr>
            <a:r>
              <a:t>Sample</a:t>
            </a:r>
          </a:p>
          <a:p>
            <a:pPr lvl="1">
              <a:lnSpc>
                <a:spcPct val="80000"/>
              </a:lnSpc>
              <a:spcBef>
                <a:spcPts val="500"/>
              </a:spcBef>
              <a:defRPr sz="2100"/>
            </a:pPr>
            <a:r>
              <a:t>Subset of the population</a:t>
            </a:r>
          </a:p>
          <a:p>
            <a:pPr lvl="1">
              <a:lnSpc>
                <a:spcPct val="80000"/>
              </a:lnSpc>
              <a:spcBef>
                <a:spcPts val="500"/>
              </a:spcBef>
              <a:defRPr sz="2100"/>
            </a:pPr>
            <a:r>
              <a:t>i.e. only the people surveyed</a:t>
            </a:r>
          </a:p>
          <a:p>
            <a:pPr lvl="1">
              <a:lnSpc>
                <a:spcPct val="80000"/>
              </a:lnSpc>
              <a:spcBef>
                <a:spcPts val="500"/>
              </a:spcBef>
              <a:defRPr sz="2100"/>
            </a:pPr>
          </a:p>
          <a:p>
            <a:pPr lvl="1">
              <a:lnSpc>
                <a:spcPct val="80000"/>
              </a:lnSpc>
              <a:spcBef>
                <a:spcPts val="500"/>
              </a:spcBef>
              <a:defRPr sz="2100"/>
            </a:pPr>
          </a:p>
          <a:p>
            <a:pPr>
              <a:lnSpc>
                <a:spcPct val="80000"/>
              </a:lnSpc>
              <a:spcBef>
                <a:spcPts val="500"/>
              </a:spcBef>
              <a:defRPr sz="2100"/>
            </a:pPr>
            <a:r>
              <a:t>Try 478#5</a:t>
            </a:r>
          </a:p>
        </p:txBody>
      </p:sp>
      <p:sp>
        <p:nvSpPr>
          <p:cNvPr id="183" name="Content Placeholder 4"/>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500"/>
              </a:spcBef>
              <a:buClr>
                <a:srgbClr val="C00000"/>
              </a:buClr>
              <a:buSzPct val="100000"/>
              <a:buChar char="✴"/>
              <a:defRPr sz="2100"/>
            </a:pPr>
            <a:r>
              <a:t>Identify the population and the sample. Describe the sample.</a:t>
            </a:r>
          </a:p>
          <a:p>
            <a:pPr marL="342892" indent="-342892" defTabSz="914378">
              <a:lnSpc>
                <a:spcPct val="80000"/>
              </a:lnSpc>
              <a:spcBef>
                <a:spcPts val="500"/>
              </a:spcBef>
              <a:buClr>
                <a:srgbClr val="C00000"/>
              </a:buClr>
              <a:buSzPct val="100000"/>
              <a:buChar char="✴"/>
              <a:defRPr b="1" sz="2100"/>
            </a:pPr>
            <a:r>
              <a:t>a. </a:t>
            </a:r>
            <a:r>
              <a:rPr b="0"/>
              <a:t>The owner of a dance studio surveys 32 dancers and finds that 25 of them prefer hip hop.</a:t>
            </a:r>
          </a:p>
          <a:p>
            <a:pPr marL="342892" indent="-342892" defTabSz="914378">
              <a:lnSpc>
                <a:spcPct val="80000"/>
              </a:lnSpc>
              <a:spcBef>
                <a:spcPts val="500"/>
              </a:spcBef>
              <a:buClr>
                <a:srgbClr val="C00000"/>
              </a:buClr>
              <a:buSzPct val="100000"/>
              <a:buChar char="✴"/>
              <a:defRPr sz="2100"/>
            </a:pPr>
          </a:p>
          <a:p>
            <a:pPr marL="342892" indent="-342892" defTabSz="914378">
              <a:lnSpc>
                <a:spcPct val="80000"/>
              </a:lnSpc>
              <a:spcBef>
                <a:spcPts val="500"/>
              </a:spcBef>
              <a:buClr>
                <a:srgbClr val="C00000"/>
              </a:buClr>
              <a:buSzPct val="100000"/>
              <a:buChar char="✴"/>
              <a:defRPr b="1" sz="2100"/>
            </a:pPr>
            <a:r>
              <a:t>b. </a:t>
            </a:r>
            <a:r>
              <a:rPr b="0"/>
              <a:t>A counselor at a middle school reviews 225 students’ class schedules and finds that 46 students have a science class during first period.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82">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2">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82">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8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183">
                                            <p:bg/>
                                          </p:spTgt>
                                        </p:tgtEl>
                                        <p:attrNameLst>
                                          <p:attrName>style.visibility</p:attrName>
                                        </p:attrNameLst>
                                      </p:cBhvr>
                                      <p:to>
                                        <p:strVal val="visible"/>
                                      </p:to>
                                    </p:set>
                                  </p:childTnLst>
                                </p:cTn>
                              </p:par>
                              <p:par>
                                <p:cTn id="29" presetClass="entr" nodeType="withEffect" presetSubtype="0" presetID="1" grpId="2" fill="hold">
                                  <p:stCondLst>
                                    <p:cond delay="0"/>
                                  </p:stCondLst>
                                  <p:iterate type="el" backwards="0">
                                    <p:tmAbs val="0"/>
                                  </p:iterate>
                                  <p:childTnLst>
                                    <p:set>
                                      <p:cBhvr>
                                        <p:cTn id="30" fill="hold"/>
                                        <p:tgtEl>
                                          <p:spTgt spid="18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el" backwards="0">
                                    <p:tmAbs val="0"/>
                                  </p:iterate>
                                  <p:childTnLst>
                                    <p:set>
                                      <p:cBhvr>
                                        <p:cTn id="34" fill="hold"/>
                                        <p:tgtEl>
                                          <p:spTgt spid="18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8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2" fill="hold">
                                  <p:stCondLst>
                                    <p:cond delay="0"/>
                                  </p:stCondLst>
                                  <p:iterate type="el" backwards="0">
                                    <p:tmAbs val="0"/>
                                  </p:iterate>
                                  <p:childTnLst>
                                    <p:set>
                                      <p:cBhvr>
                                        <p:cTn id="42" fill="hold"/>
                                        <p:tgtEl>
                                          <p:spTgt spid="18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2" fill="hold">
                                  <p:stCondLst>
                                    <p:cond delay="0"/>
                                  </p:stCondLst>
                                  <p:iterate type="el" backwards="0">
                                    <p:tmAbs val="0"/>
                                  </p:iterate>
                                  <p:childTnLst>
                                    <p:set>
                                      <p:cBhvr>
                                        <p:cTn id="46" fill="hold"/>
                                        <p:tgtEl>
                                          <p:spTgt spid="18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3" grpId="2"/>
      <p:bldP build="p" bldLvl="1" animBg="1" rev="0" advAuto="0" spid="18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87" name="Title 1"/>
          <p:cNvSpPr txBox="1"/>
          <p:nvPr>
            <p:ph type="title"/>
          </p:nvPr>
        </p:nvSpPr>
        <p:spPr>
          <a:prstGeom prst="rect">
            <a:avLst/>
          </a:prstGeom>
        </p:spPr>
        <p:txBody>
          <a:bodyPr/>
          <a:lstStyle>
            <a:lvl1pPr>
              <a:defRPr spc="0" sz="3900"/>
            </a:lvl1pPr>
          </a:lstStyle>
          <a:p>
            <a:pPr/>
            <a:r>
              <a:t>9.2 Populations, Samples, and Hypotheses</a:t>
            </a:r>
          </a:p>
        </p:txBody>
      </p:sp>
      <p:sp>
        <p:nvSpPr>
          <p:cNvPr id="188" name="Content Placeholder 2"/>
          <p:cNvSpPr txBox="1"/>
          <p:nvPr>
            <p:ph type="body" sz="half" idx="1"/>
          </p:nvPr>
        </p:nvSpPr>
        <p:spPr>
          <a:xfrm>
            <a:off x="0" y="1200151"/>
            <a:ext cx="4495800" cy="3394472"/>
          </a:xfrm>
          <a:prstGeom prst="rect">
            <a:avLst/>
          </a:prstGeom>
        </p:spPr>
        <p:txBody>
          <a:bodyPr/>
          <a:lstStyle/>
          <a:p>
            <a:pPr>
              <a:lnSpc>
                <a:spcPct val="80000"/>
              </a:lnSpc>
              <a:spcBef>
                <a:spcPts val="400"/>
              </a:spcBef>
              <a:defRPr sz="1700">
                <a:solidFill>
                  <a:schemeClr val="accent6"/>
                </a:solidFill>
              </a:defRPr>
            </a:pPr>
            <a:r>
              <a:t>Parameter</a:t>
            </a:r>
          </a:p>
          <a:p>
            <a:pPr lvl="1">
              <a:lnSpc>
                <a:spcPct val="80000"/>
              </a:lnSpc>
              <a:spcBef>
                <a:spcPts val="400"/>
              </a:spcBef>
              <a:defRPr sz="1700"/>
            </a:pPr>
            <a:r>
              <a:t>Numerical description of a population characteristic</a:t>
            </a:r>
          </a:p>
          <a:p>
            <a:pPr>
              <a:lnSpc>
                <a:spcPct val="80000"/>
              </a:lnSpc>
              <a:spcBef>
                <a:spcPts val="400"/>
              </a:spcBef>
              <a:defRPr sz="1700">
                <a:solidFill>
                  <a:schemeClr val="accent6"/>
                </a:solidFill>
              </a:defRPr>
            </a:pPr>
            <a:r>
              <a:t>Statistic</a:t>
            </a:r>
          </a:p>
          <a:p>
            <a:pPr lvl="1">
              <a:lnSpc>
                <a:spcPct val="80000"/>
              </a:lnSpc>
              <a:spcBef>
                <a:spcPts val="400"/>
              </a:spcBef>
              <a:defRPr sz="1700"/>
            </a:pPr>
            <a:r>
              <a:t>Numerical description of a sample characteristic</a:t>
            </a:r>
          </a:p>
          <a:p>
            <a:pPr lvl="1">
              <a:lnSpc>
                <a:spcPct val="80000"/>
              </a:lnSpc>
              <a:spcBef>
                <a:spcPts val="400"/>
              </a:spcBef>
              <a:defRPr sz="1700"/>
            </a:pPr>
          </a:p>
          <a:p>
            <a:pPr lvl="1">
              <a:lnSpc>
                <a:spcPct val="80000"/>
              </a:lnSpc>
              <a:spcBef>
                <a:spcPts val="400"/>
              </a:spcBef>
              <a:defRPr sz="1700"/>
            </a:pPr>
          </a:p>
          <a:p>
            <a:pPr lvl="1">
              <a:lnSpc>
                <a:spcPct val="80000"/>
              </a:lnSpc>
              <a:spcBef>
                <a:spcPts val="400"/>
              </a:spcBef>
              <a:defRPr sz="1700"/>
            </a:pPr>
          </a:p>
          <a:p>
            <a:pPr lvl="1">
              <a:lnSpc>
                <a:spcPct val="80000"/>
              </a:lnSpc>
              <a:spcBef>
                <a:spcPts val="400"/>
              </a:spcBef>
              <a:defRPr sz="1700"/>
            </a:pPr>
          </a:p>
          <a:p>
            <a:pPr>
              <a:lnSpc>
                <a:spcPct val="80000"/>
              </a:lnSpc>
              <a:spcBef>
                <a:spcPts val="400"/>
              </a:spcBef>
              <a:defRPr sz="1700"/>
            </a:pPr>
            <a:r>
              <a:t>Try 478#9</a:t>
            </a:r>
          </a:p>
        </p:txBody>
      </p:sp>
      <p:sp>
        <p:nvSpPr>
          <p:cNvPr id="189"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400"/>
              </a:spcBef>
              <a:buClr>
                <a:srgbClr val="C00000"/>
              </a:buClr>
              <a:buSzPct val="100000"/>
              <a:buChar char="✴"/>
              <a:defRPr sz="1700"/>
            </a:pPr>
            <a:r>
              <a:t>For all teenagers who had jobs last summer in a certain town, the mean hourly wage was $8.25. Is the mean hourly wage a parameter or a statistic?</a:t>
            </a:r>
          </a:p>
          <a:p>
            <a:pPr defTabSz="914378">
              <a:lnSpc>
                <a:spcPct val="80000"/>
              </a:lnSpc>
              <a:spcBef>
                <a:spcPts val="400"/>
              </a:spcBef>
              <a:defRPr b="1" sz="1700"/>
            </a:pPr>
          </a:p>
          <a:p>
            <a:pPr marL="342892" indent="-342892" defTabSz="914378">
              <a:lnSpc>
                <a:spcPct val="80000"/>
              </a:lnSpc>
              <a:spcBef>
                <a:spcPts val="400"/>
              </a:spcBef>
              <a:buClr>
                <a:srgbClr val="C00000"/>
              </a:buClr>
              <a:buSzPct val="100000"/>
              <a:buChar char="✴"/>
              <a:defRPr sz="1700"/>
            </a:pPr>
          </a:p>
          <a:p>
            <a:pPr marL="342892" indent="-342892" defTabSz="914378">
              <a:lnSpc>
                <a:spcPct val="80000"/>
              </a:lnSpc>
              <a:spcBef>
                <a:spcPts val="400"/>
              </a:spcBef>
              <a:buClr>
                <a:srgbClr val="C00000"/>
              </a:buClr>
              <a:buSzPct val="100000"/>
              <a:buChar char="✴"/>
              <a:defRPr sz="1700"/>
            </a:pPr>
            <a:r>
              <a:t>A survey of 912 men, ages 50–60 in Central America, found that the standard deviation of the lengths of their feet is about 4 centimeters. Is the standard deviation of the lengths of their feet a parameter or a statistic?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8">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8">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88">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88">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8">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88">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8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189">
                                            <p:bg/>
                                          </p:spTgt>
                                        </p:tgtEl>
                                        <p:attrNameLst>
                                          <p:attrName>style.visibility</p:attrName>
                                        </p:attrNameLst>
                                      </p:cBhvr>
                                      <p:to>
                                        <p:strVal val="visible"/>
                                      </p:to>
                                    </p:set>
                                  </p:childTnLst>
                                </p:cTn>
                              </p:par>
                              <p:par>
                                <p:cTn id="29" presetClass="entr" nodeType="withEffect" presetSubtype="0" presetID="1" grpId="2" fill="hold">
                                  <p:stCondLst>
                                    <p:cond delay="0"/>
                                  </p:stCondLst>
                                  <p:iterate type="el" backwards="0">
                                    <p:tmAbs val="0"/>
                                  </p:iterate>
                                  <p:childTnLst>
                                    <p:set>
                                      <p:cBhvr>
                                        <p:cTn id="30" fill="hold"/>
                                        <p:tgtEl>
                                          <p:spTgt spid="189">
                                            <p:txEl>
                                              <p:pRg st="0" end="0"/>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2" fill="hold">
                                  <p:stCondLst>
                                    <p:cond delay="0"/>
                                  </p:stCondLst>
                                  <p:iterate type="el" backwards="0">
                                    <p:tmAbs val="0"/>
                                  </p:iterate>
                                  <p:childTnLst>
                                    <p:set>
                                      <p:cBhvr>
                                        <p:cTn id="33" fill="hold"/>
                                        <p:tgtEl>
                                          <p:spTgt spid="189">
                                            <p:txEl>
                                              <p:pRg st="1" end="1"/>
                                            </p:txEl>
                                          </p:spTgt>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2" fill="hold">
                                  <p:stCondLst>
                                    <p:cond delay="0"/>
                                  </p:stCondLst>
                                  <p:iterate type="el" backwards="0">
                                    <p:tmAbs val="0"/>
                                  </p:iterate>
                                  <p:childTnLst>
                                    <p:set>
                                      <p:cBhvr>
                                        <p:cTn id="36" fill="hold"/>
                                        <p:tgtEl>
                                          <p:spTgt spid="18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el" backwards="0">
                                    <p:tmAbs val="0"/>
                                  </p:iterate>
                                  <p:childTnLst>
                                    <p:set>
                                      <p:cBhvr>
                                        <p:cTn id="40" fill="hold"/>
                                        <p:tgtEl>
                                          <p:spTgt spid="18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8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8" grpId="1"/>
      <p:bldP build="p" bldLvl="1" animBg="1" rev="0" advAuto="0" spid="189"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xfrm>
            <a:off x="722312" y="3305176"/>
            <a:ext cx="7772401" cy="1021556"/>
          </a:xfrm>
          <a:prstGeom prst="rect">
            <a:avLst/>
          </a:prstGeom>
        </p:spPr>
        <p:txBody>
          <a:bodyPr/>
          <a:lstStyle>
            <a:lvl1pPr defTabSz="859515">
              <a:defRPr spc="0" sz="3384">
                <a:effectLst>
                  <a:outerShdw sx="100000" sy="100000" kx="0" ky="0" algn="b" rotWithShape="0" blurRad="71628" dist="47752" dir="5400000">
                    <a:srgbClr val="000000">
                      <a:alpha val="64999"/>
                    </a:srgbClr>
                  </a:outerShdw>
                </a:effectLst>
              </a:defRPr>
            </a:lvl1pPr>
          </a:lstStyle>
          <a:p>
            <a:pPr/>
            <a:r>
              <a:t>9.0 Measures of Center and Dispersion</a:t>
            </a:r>
          </a:p>
        </p:txBody>
      </p:sp>
      <p:sp>
        <p:nvSpPr>
          <p:cNvPr id="110" name="Text Placeholder 2"/>
          <p:cNvSpPr txBox="1"/>
          <p:nvPr>
            <p:ph type="body" sz="quarter" idx="1"/>
          </p:nvPr>
        </p:nvSpPr>
        <p:spPr>
          <a:xfrm>
            <a:off x="4572000" y="1"/>
            <a:ext cx="4572000" cy="1951891"/>
          </a:xfrm>
          <a:prstGeom prst="rect">
            <a:avLst/>
          </a:prstGeom>
        </p:spPr>
        <p:txBody>
          <a:bodyPr/>
          <a:lstStyle/>
          <a:p>
            <a:pPr/>
            <a:r>
              <a:t>After this lesson…</a:t>
            </a:r>
          </a:p>
          <a:p>
            <a:pPr marL="342900" indent="-342900">
              <a:buClr>
                <a:srgbClr val="C00000"/>
              </a:buClr>
              <a:buSzPct val="100000"/>
              <a:buFont typeface="Arial"/>
              <a:buChar char="•"/>
            </a:pPr>
            <a:r>
              <a:t>I will be able to calculate the mean, median, and mode.</a:t>
            </a:r>
          </a:p>
          <a:p>
            <a:pPr marL="342900" indent="-342900">
              <a:buClr>
                <a:srgbClr val="C00000"/>
              </a:buClr>
              <a:buSzPct val="100000"/>
              <a:buFont typeface="Arial"/>
              <a:buChar char="•"/>
            </a:pPr>
            <a:r>
              <a:t>I will be able to calculate the standard deviation.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93" name="Title 1"/>
          <p:cNvSpPr txBox="1"/>
          <p:nvPr>
            <p:ph type="title"/>
          </p:nvPr>
        </p:nvSpPr>
        <p:spPr>
          <a:prstGeom prst="rect">
            <a:avLst/>
          </a:prstGeom>
        </p:spPr>
        <p:txBody>
          <a:bodyPr/>
          <a:lstStyle>
            <a:lvl1pPr>
              <a:defRPr spc="0" sz="3900"/>
            </a:lvl1pPr>
          </a:lstStyle>
          <a:p>
            <a:pPr/>
            <a:r>
              <a:t>9.2 Populations, Samples, and Hypotheses</a:t>
            </a:r>
          </a:p>
        </p:txBody>
      </p:sp>
      <p:sp>
        <p:nvSpPr>
          <p:cNvPr id="194" name="Content Placeholder 2"/>
          <p:cNvSpPr txBox="1"/>
          <p:nvPr>
            <p:ph type="body" sz="half" idx="1"/>
          </p:nvPr>
        </p:nvSpPr>
        <p:spPr>
          <a:xfrm>
            <a:off x="0" y="1200151"/>
            <a:ext cx="4495800" cy="3394472"/>
          </a:xfrm>
          <a:prstGeom prst="rect">
            <a:avLst/>
          </a:prstGeom>
        </p:spPr>
        <p:txBody>
          <a:bodyPr/>
          <a:lstStyle>
            <a:lvl1pPr marL="342891" indent="-342891">
              <a:lnSpc>
                <a:spcPct val="80000"/>
              </a:lnSpc>
              <a:defRPr sz="2500">
                <a:solidFill>
                  <a:schemeClr val="accent6"/>
                </a:solidFill>
              </a:defRPr>
            </a:lvl1pPr>
            <a:lvl2pPr>
              <a:lnSpc>
                <a:spcPct val="80000"/>
              </a:lnSpc>
              <a:defRPr sz="2500"/>
            </a:lvl2pPr>
          </a:lstStyle>
          <a:p>
            <a:pPr/>
            <a:r>
              <a:t>Proportion</a:t>
            </a:r>
          </a:p>
          <a:p>
            <a:pPr lvl="1"/>
            <a:r>
              <a:t>Ratio of members with that characteristic to total number of members</a:t>
            </a:r>
          </a:p>
        </p:txBody>
      </p:sp>
      <p:sp>
        <p:nvSpPr>
          <p:cNvPr id="195"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39463" indent="-339463" defTabSz="905234">
              <a:lnSpc>
                <a:spcPct val="80000"/>
              </a:lnSpc>
              <a:spcBef>
                <a:spcPts val="500"/>
              </a:spcBef>
              <a:buClr>
                <a:srgbClr val="C00000"/>
              </a:buClr>
              <a:buSzPct val="100000"/>
              <a:buChar char="✴"/>
              <a:defRPr sz="2475"/>
            </a:pPr>
            <a:r>
              <a:t>Use technology to simulate flipping a coin 20 times. What proportion of the 20 flips result in heads?</a:t>
            </a:r>
          </a:p>
          <a:p>
            <a:pPr marL="339463" indent="-339463" defTabSz="905234">
              <a:lnSpc>
                <a:spcPct val="80000"/>
              </a:lnSpc>
              <a:spcBef>
                <a:spcPts val="500"/>
              </a:spcBef>
              <a:buClr>
                <a:srgbClr val="C00000"/>
              </a:buClr>
              <a:buSzPct val="100000"/>
              <a:buChar char="✴"/>
              <a:defRPr strike="sngStrike" sz="2475">
                <a:solidFill>
                  <a:srgbClr val="FFFF00"/>
                </a:solidFill>
              </a:defRPr>
            </a:pPr>
            <a:r>
              <a:t>PRB </a:t>
            </a:r>
            <a:r>
              <a:rPr>
                <a:latin typeface="Wingdings"/>
                <a:ea typeface="Wingdings"/>
                <a:cs typeface="Wingdings"/>
                <a:sym typeface="Wingdings"/>
              </a:rPr>
              <a:t></a:t>
            </a:r>
            <a:r>
              <a:t> randint(1,2)</a:t>
            </a:r>
          </a:p>
          <a:p>
            <a:pPr marL="339463" indent="-339463" defTabSz="905234">
              <a:lnSpc>
                <a:spcPct val="80000"/>
              </a:lnSpc>
              <a:spcBef>
                <a:spcPts val="500"/>
              </a:spcBef>
              <a:buClr>
                <a:srgbClr val="C00000"/>
              </a:buClr>
              <a:buSzPct val="100000"/>
              <a:buChar char="✴"/>
              <a:defRPr sz="2475">
                <a:solidFill>
                  <a:srgbClr val="FFFF00"/>
                </a:solidFill>
              </a:defRPr>
            </a:pPr>
            <a:r>
              <a:rPr u="sng">
                <a:solidFill>
                  <a:srgbClr val="0000FF"/>
                </a:solidFill>
                <a:uFill>
                  <a:solidFill>
                    <a:srgbClr val="0000FF"/>
                  </a:solidFill>
                </a:uFill>
                <a:hlinkClick r:id="rId3" invalidUrl="" action="" tgtFrame="" tooltip="" history="1" highlightClick="0" endSnd="0"/>
              </a:rPr>
              <a:t>random.org/coins</a:t>
            </a:r>
          </a:p>
          <a:p>
            <a:pPr marL="339463" indent="-339463" defTabSz="905234">
              <a:lnSpc>
                <a:spcPct val="80000"/>
              </a:lnSpc>
              <a:spcBef>
                <a:spcPts val="500"/>
              </a:spcBef>
              <a:buClr>
                <a:srgbClr val="C00000"/>
              </a:buClr>
              <a:buSzPct val="100000"/>
              <a:buChar char="✴"/>
              <a:defRPr sz="2475">
                <a:solidFill>
                  <a:srgbClr val="FFFF00"/>
                </a:solidFill>
              </a:defRPr>
            </a:pPr>
            <a:r>
              <a:rPr u="sng">
                <a:solidFill>
                  <a:srgbClr val="0000FF"/>
                </a:solidFill>
                <a:uFill>
                  <a:solidFill>
                    <a:srgbClr val="0000FF"/>
                  </a:solidFill>
                </a:uFill>
                <a:hlinkClick r:id="rId4" invalidUrl="" action="" tgtFrame="" tooltip="" history="1" highlightClick="0" endSnd="0"/>
              </a:rPr>
              <a:t>random.org/dice</a:t>
            </a:r>
          </a:p>
          <a:p>
            <a:pPr marL="339463" indent="-339463" defTabSz="905234">
              <a:lnSpc>
                <a:spcPct val="80000"/>
              </a:lnSpc>
              <a:spcBef>
                <a:spcPts val="500"/>
              </a:spcBef>
              <a:buClr>
                <a:srgbClr val="C00000"/>
              </a:buClr>
              <a:buSzPct val="100000"/>
              <a:buChar char="✴"/>
              <a:defRPr sz="2475">
                <a:solidFill>
                  <a:srgbClr val="FFFF00"/>
                </a:solidFill>
              </a:defRPr>
            </a:pPr>
          </a:p>
          <a:p>
            <a:pPr marL="339463" indent="-339463" defTabSz="905234">
              <a:lnSpc>
                <a:spcPct val="80000"/>
              </a:lnSpc>
              <a:spcBef>
                <a:spcPts val="500"/>
              </a:spcBef>
              <a:buClr>
                <a:srgbClr val="C00000"/>
              </a:buClr>
              <a:buSzPct val="100000"/>
              <a:buChar char="✴"/>
              <a:defRPr sz="2475"/>
            </a:pPr>
            <a:r>
              <a:t>Try 479#17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195">
                                            <p:bg/>
                                          </p:spTgt>
                                        </p:tgtEl>
                                        <p:attrNameLst>
                                          <p:attrName>style.visibility</p:attrName>
                                        </p:attrNameLst>
                                      </p:cBhvr>
                                      <p:to>
                                        <p:strVal val="visible"/>
                                      </p:to>
                                    </p:set>
                                  </p:childTnLst>
                                </p:cTn>
                              </p:par>
                              <p:par>
                                <p:cTn id="15" presetClass="entr" nodeType="withEffect" presetSubtype="0" presetID="1" grpId="2" fill="hold">
                                  <p:stCondLst>
                                    <p:cond delay="0"/>
                                  </p:stCondLst>
                                  <p:iterate type="el" backwards="0">
                                    <p:tmAbs val="0"/>
                                  </p:iterate>
                                  <p:childTnLst>
                                    <p:set>
                                      <p:cBhvr>
                                        <p:cTn id="16" fill="hold"/>
                                        <p:tgtEl>
                                          <p:spTgt spid="195">
                                            <p:txEl>
                                              <p:pRg st="0" end="0"/>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9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19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2" fill="hold">
                                  <p:stCondLst>
                                    <p:cond delay="0"/>
                                  </p:stCondLst>
                                  <p:iterate type="el" backwards="0">
                                    <p:tmAbs val="0"/>
                                  </p:iterate>
                                  <p:childTnLst>
                                    <p:set>
                                      <p:cBhvr>
                                        <p:cTn id="27" fill="hold"/>
                                        <p:tgtEl>
                                          <p:spTgt spid="195">
                                            <p:txEl>
                                              <p:pRg st="3" end="3"/>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2" fill="hold">
                                  <p:stCondLst>
                                    <p:cond delay="0"/>
                                  </p:stCondLst>
                                  <p:iterate type="el" backwards="0">
                                    <p:tmAbs val="0"/>
                                  </p:iterate>
                                  <p:childTnLst>
                                    <p:set>
                                      <p:cBhvr>
                                        <p:cTn id="30" fill="hold"/>
                                        <p:tgtEl>
                                          <p:spTgt spid="19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el" backwards="0">
                                    <p:tmAbs val="0"/>
                                  </p:iterate>
                                  <p:childTnLst>
                                    <p:set>
                                      <p:cBhvr>
                                        <p:cTn id="34" fill="hold"/>
                                        <p:tgtEl>
                                          <p:spTgt spid="19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4" grpId="1"/>
      <p:bldP build="p" bldLvl="1" animBg="1" rev="0" advAuto="0" spid="195"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99" name="Title 1"/>
          <p:cNvSpPr txBox="1"/>
          <p:nvPr>
            <p:ph type="title"/>
          </p:nvPr>
        </p:nvSpPr>
        <p:spPr>
          <a:prstGeom prst="rect">
            <a:avLst/>
          </a:prstGeom>
        </p:spPr>
        <p:txBody>
          <a:bodyPr/>
          <a:lstStyle>
            <a:lvl1pPr>
              <a:defRPr spc="0" sz="3900"/>
            </a:lvl1pPr>
          </a:lstStyle>
          <a:p>
            <a:pPr/>
            <a:r>
              <a:t>9.2 Populations, Samples, and Hypotheses</a:t>
            </a:r>
          </a:p>
        </p:txBody>
      </p:sp>
      <p:sp>
        <p:nvSpPr>
          <p:cNvPr id="200" name="Content Placeholder 2"/>
          <p:cNvSpPr txBox="1"/>
          <p:nvPr>
            <p:ph type="body" sz="half" idx="1"/>
          </p:nvPr>
        </p:nvSpPr>
        <p:spPr>
          <a:xfrm>
            <a:off x="0" y="1200150"/>
            <a:ext cx="4495800" cy="3943349"/>
          </a:xfrm>
          <a:prstGeom prst="rect">
            <a:avLst/>
          </a:prstGeom>
        </p:spPr>
        <p:txBody>
          <a:bodyPr/>
          <a:lstStyle/>
          <a:p>
            <a:pPr>
              <a:lnSpc>
                <a:spcPct val="80000"/>
              </a:lnSpc>
              <a:spcBef>
                <a:spcPts val="400"/>
              </a:spcBef>
              <a:defRPr sz="1700">
                <a:solidFill>
                  <a:schemeClr val="accent6"/>
                </a:solidFill>
              </a:defRPr>
            </a:pPr>
            <a:r>
              <a:t>Hypothesis</a:t>
            </a:r>
          </a:p>
          <a:p>
            <a:pPr lvl="1">
              <a:lnSpc>
                <a:spcPct val="80000"/>
              </a:lnSpc>
              <a:spcBef>
                <a:spcPts val="400"/>
              </a:spcBef>
              <a:defRPr sz="1700"/>
            </a:pPr>
            <a:r>
              <a:t>Claim about a population characteristic</a:t>
            </a:r>
          </a:p>
          <a:p>
            <a:pPr lvl="1">
              <a:lnSpc>
                <a:spcPct val="80000"/>
              </a:lnSpc>
              <a:spcBef>
                <a:spcPts val="400"/>
              </a:spcBef>
              <a:defRPr sz="1700"/>
            </a:pPr>
            <a:r>
              <a:t>To analyze, distinguish between results that occur by chance and those that are unlikely to occur by chance</a:t>
            </a:r>
          </a:p>
          <a:p>
            <a:pPr lvl="1">
              <a:lnSpc>
                <a:spcPct val="80000"/>
              </a:lnSpc>
              <a:spcBef>
                <a:spcPts val="400"/>
              </a:spcBef>
              <a:defRPr sz="1700"/>
            </a:pPr>
            <a:r>
              <a:t>Using the simulator at </a:t>
            </a:r>
            <a:r>
              <a:rPr u="sng">
                <a:solidFill>
                  <a:srgbClr val="0000FF"/>
                </a:solidFill>
                <a:uFill>
                  <a:solidFill>
                    <a:srgbClr val="0000FF"/>
                  </a:solidFill>
                </a:uFill>
                <a:hlinkClick r:id="rId3" invalidUrl="" action="" tgtFrame="" tooltip="" history="1" highlightClick="0" endSnd="0"/>
              </a:rPr>
              <a:t>andrews.edu/~rwright/algebra2/SamplingSimulator.html</a:t>
            </a:r>
            <a:r>
              <a:t>, the sample proportion needs to be in the middle 95% of the histogram. If 200 samples are simulated, then reject the hypothesis if it is in the 5 points on either end of the histogram.</a:t>
            </a:r>
          </a:p>
          <a:p>
            <a:pPr>
              <a:lnSpc>
                <a:spcPct val="80000"/>
              </a:lnSpc>
              <a:spcBef>
                <a:spcPts val="400"/>
              </a:spcBef>
              <a:defRPr sz="1700"/>
            </a:pPr>
            <a:r>
              <a:t>Try 479#21</a:t>
            </a:r>
          </a:p>
        </p:txBody>
      </p:sp>
      <p:sp>
        <p:nvSpPr>
          <p:cNvPr id="201"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400"/>
              </a:spcBef>
              <a:buClr>
                <a:srgbClr val="C00000"/>
              </a:buClr>
              <a:buSzPct val="100000"/>
              <a:buChar char="✴"/>
              <a:defRPr sz="1700"/>
            </a:pPr>
            <a:r>
              <a:t>You roll a six-sided die 5 times and do not get an even number. The probability of this happening is </a:t>
            </a:r>
            <a14:m>
              <m:oMath>
                <m:sSup>
                  <m:e>
                    <m:d>
                      <m:dPr>
                        <m:ctrlPr>
                          <a:rPr xmlns:a="http://schemas.openxmlformats.org/drawingml/2006/main" sz="1900" i="1">
                            <a:solidFill>
                              <a:srgbClr val="000000"/>
                            </a:solidFill>
                            <a:latin typeface="Cambria Math" panose="02040503050406030204" pitchFamily="18" charset="0"/>
                          </a:rPr>
                        </m:ctrlPr>
                      </m:dPr>
                      <m:e>
                        <m:f>
                          <m:fPr>
                            <m:ctrlPr>
                              <a:rPr xmlns:a="http://schemas.openxmlformats.org/drawingml/2006/main" sz="1900" i="1">
                                <a:solidFill>
                                  <a:srgbClr val="000000"/>
                                </a:solidFill>
                                <a:latin typeface="Cambria Math" panose="02040503050406030204" pitchFamily="18" charset="0"/>
                              </a:rPr>
                            </m:ctrlPr>
                            <m:type m:val="bar"/>
                          </m:fPr>
                          <m:num>
                            <m:r>
                              <a:rPr xmlns:a="http://schemas.openxmlformats.org/drawingml/2006/main" sz="1900" i="1">
                                <a:solidFill>
                                  <a:srgbClr val="000000"/>
                                </a:solidFill>
                                <a:latin typeface="Cambria Math" panose="02040503050406030204" pitchFamily="18" charset="0"/>
                              </a:rPr>
                              <m:t>1</m:t>
                            </m:r>
                          </m:num>
                          <m:den>
                            <m:r>
                              <a:rPr xmlns:a="http://schemas.openxmlformats.org/drawingml/2006/main" sz="1900" i="1">
                                <a:solidFill>
                                  <a:srgbClr val="000000"/>
                                </a:solidFill>
                                <a:latin typeface="Cambria Math" panose="02040503050406030204" pitchFamily="18" charset="0"/>
                              </a:rPr>
                              <m:t>2</m:t>
                            </m:r>
                          </m:den>
                        </m:f>
                      </m:e>
                    </m:d>
                  </m:e>
                  <m:sup>
                    <m:r>
                      <a:rPr xmlns:a="http://schemas.openxmlformats.org/drawingml/2006/main" sz="1900" i="1">
                        <a:solidFill>
                          <a:srgbClr val="000000"/>
                        </a:solidFill>
                        <a:latin typeface="Cambria Math" panose="02040503050406030204" pitchFamily="18" charset="0"/>
                      </a:rPr>
                      <m:t>5</m:t>
                    </m:r>
                  </m:sup>
                </m:sSup>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0.03125</m:t>
                </m:r>
              </m:oMath>
            </a14:m>
            <a:r>
              <a:t>, so you suspect this die favors odd numbers. The die maker claims the die does not favor odd numbers or even numbers. What should you conclude when you roll the actual die 50 times and get (a) 23 odd numbers and (b) 40 odd numbers?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0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00">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201">
                                            <p:bg/>
                                          </p:spTgt>
                                        </p:tgtEl>
                                        <p:attrNameLst>
                                          <p:attrName>style.visibility</p:attrName>
                                        </p:attrNameLst>
                                      </p:cBhvr>
                                      <p:to>
                                        <p:strVal val="visible"/>
                                      </p:to>
                                    </p:set>
                                  </p:childTnLst>
                                </p:cTn>
                              </p:par>
                              <p:par>
                                <p:cTn id="23" presetClass="entr" nodeType="withEffect" presetSubtype="0" presetID="1" grpId="2" fill="hold">
                                  <p:stCondLst>
                                    <p:cond delay="0"/>
                                  </p:stCondLst>
                                  <p:iterate type="el" backwards="0">
                                    <p:tmAbs val="0"/>
                                  </p:iterate>
                                  <p:childTnLst>
                                    <p:set>
                                      <p:cBhvr>
                                        <p:cTn id="24" fill="hold"/>
                                        <p:tgtEl>
                                          <p:spTgt spid="20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0" grpId="1"/>
      <p:bldP build="p" bldLvl="1" animBg="1" rev="0" advAuto="0" spid="201"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ph type="title"/>
          </p:nvPr>
        </p:nvSpPr>
        <p:spPr>
          <a:xfrm>
            <a:off x="722312" y="3305176"/>
            <a:ext cx="7772401" cy="1021556"/>
          </a:xfrm>
          <a:prstGeom prst="rect">
            <a:avLst/>
          </a:prstGeom>
        </p:spPr>
        <p:txBody>
          <a:bodyPr/>
          <a:lstStyle>
            <a:lvl1pPr>
              <a:defRPr spc="0"/>
            </a:lvl1pPr>
          </a:lstStyle>
          <a:p>
            <a:pPr/>
            <a:r>
              <a:t>9.3 Collecting Data</a:t>
            </a:r>
          </a:p>
        </p:txBody>
      </p:sp>
      <p:sp>
        <p:nvSpPr>
          <p:cNvPr id="206" name="Text Placeholder 2"/>
          <p:cNvSpPr txBox="1"/>
          <p:nvPr>
            <p:ph type="body" sz="quarter" idx="1"/>
          </p:nvPr>
        </p:nvSpPr>
        <p:spPr>
          <a:xfrm>
            <a:off x="4572000" y="1"/>
            <a:ext cx="4572000" cy="1951891"/>
          </a:xfrm>
          <a:prstGeom prst="rect">
            <a:avLst/>
          </a:prstGeom>
        </p:spPr>
        <p:txBody>
          <a:bodyPr/>
          <a:lstStyle/>
          <a:p>
            <a:pPr>
              <a:lnSpc>
                <a:spcPct val="90000"/>
              </a:lnSpc>
            </a:pPr>
            <a:r>
              <a:t>After this lesson…</a:t>
            </a:r>
          </a:p>
          <a:p>
            <a:pPr>
              <a:lnSpc>
                <a:spcPct val="90000"/>
              </a:lnSpc>
            </a:pPr>
            <a:r>
              <a:t>• I can identify types of sampling methods in statistical studies.</a:t>
            </a:r>
          </a:p>
          <a:p>
            <a:pPr>
              <a:lnSpc>
                <a:spcPct val="90000"/>
              </a:lnSpc>
            </a:pPr>
            <a:r>
              <a:t>• I can analyze methods of collecting data.</a:t>
            </a:r>
          </a:p>
          <a:p>
            <a:pPr>
              <a:lnSpc>
                <a:spcPct val="90000"/>
              </a:lnSpc>
            </a:pPr>
            <a:r>
              <a:t>• I can describe bias in sampling and in survey questions.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208" name="Title 1"/>
          <p:cNvSpPr txBox="1"/>
          <p:nvPr>
            <p:ph type="title"/>
          </p:nvPr>
        </p:nvSpPr>
        <p:spPr>
          <a:prstGeom prst="rect">
            <a:avLst/>
          </a:prstGeom>
        </p:spPr>
        <p:txBody>
          <a:bodyPr/>
          <a:lstStyle>
            <a:lvl1pPr>
              <a:defRPr spc="0"/>
            </a:lvl1pPr>
          </a:lstStyle>
          <a:p>
            <a:pPr/>
            <a:r>
              <a:t>9.3 Collecting Data</a:t>
            </a:r>
          </a:p>
        </p:txBody>
      </p:sp>
      <p:sp>
        <p:nvSpPr>
          <p:cNvPr id="209" name="Content Placeholder 2"/>
          <p:cNvSpPr txBox="1"/>
          <p:nvPr>
            <p:ph type="body" idx="1"/>
          </p:nvPr>
        </p:nvSpPr>
        <p:spPr>
          <a:xfrm>
            <a:off x="0" y="1200150"/>
            <a:ext cx="9144000" cy="3943350"/>
          </a:xfrm>
          <a:prstGeom prst="rect">
            <a:avLst/>
          </a:prstGeom>
        </p:spPr>
        <p:txBody>
          <a:bodyPr/>
          <a:lstStyle/>
          <a:p>
            <a:pPr>
              <a:lnSpc>
                <a:spcPct val="80000"/>
              </a:lnSpc>
              <a:spcBef>
                <a:spcPts val="400"/>
              </a:spcBef>
              <a:defRPr b="1" sz="1900"/>
            </a:pPr>
            <a:r>
              <a:t>Work with a partner. </a:t>
            </a:r>
            <a:r>
              <a:rPr b="0"/>
              <a:t>For a class project, your class will survey 20 students about the use of technology in your school.</a:t>
            </a:r>
          </a:p>
          <a:p>
            <a:pPr>
              <a:lnSpc>
                <a:spcPct val="80000"/>
              </a:lnSpc>
              <a:spcBef>
                <a:spcPts val="400"/>
              </a:spcBef>
              <a:defRPr b="1" sz="1900"/>
            </a:pPr>
            <a:r>
              <a:t>a. </a:t>
            </a:r>
            <a:r>
              <a:rPr b="0"/>
              <a:t>Your class proposes the following methods for selecting individuals to participate in the survey.</a:t>
            </a:r>
          </a:p>
          <a:p>
            <a:pPr>
              <a:lnSpc>
                <a:spcPct val="80000"/>
              </a:lnSpc>
              <a:spcBef>
                <a:spcPts val="400"/>
              </a:spcBef>
              <a:defRPr sz="1900"/>
            </a:pPr>
          </a:p>
          <a:p>
            <a:pPr>
              <a:lnSpc>
                <a:spcPct val="80000"/>
              </a:lnSpc>
              <a:spcBef>
                <a:spcPts val="400"/>
              </a:spcBef>
              <a:defRPr b="1" sz="1900"/>
            </a:pPr>
            <a:r>
              <a:t>Method 1: Select the first 20 students who volunteer to participate in the survey.</a:t>
            </a:r>
          </a:p>
          <a:p>
            <a:pPr>
              <a:lnSpc>
                <a:spcPct val="80000"/>
              </a:lnSpc>
              <a:spcBef>
                <a:spcPts val="400"/>
              </a:spcBef>
              <a:defRPr b="1" sz="1900"/>
            </a:pPr>
            <a:r>
              <a:t>Method 2: Assign each student a unique number. Then use a random number generator to select 20 of the numbers.</a:t>
            </a:r>
          </a:p>
          <a:p>
            <a:pPr>
              <a:lnSpc>
                <a:spcPct val="80000"/>
              </a:lnSpc>
              <a:spcBef>
                <a:spcPts val="400"/>
              </a:spcBef>
              <a:defRPr b="1" sz="1900"/>
            </a:pPr>
            <a:r>
              <a:t>Method 3: Randomly select 20 students in a computer programming class.</a:t>
            </a:r>
          </a:p>
          <a:p>
            <a:pPr>
              <a:lnSpc>
                <a:spcPct val="80000"/>
              </a:lnSpc>
              <a:spcBef>
                <a:spcPts val="400"/>
              </a:spcBef>
              <a:defRPr b="1" sz="1900"/>
            </a:pPr>
          </a:p>
          <a:p>
            <a:pPr>
              <a:lnSpc>
                <a:spcPct val="80000"/>
              </a:lnSpc>
              <a:spcBef>
                <a:spcPts val="400"/>
              </a:spcBef>
              <a:defRPr b="1" sz="1900"/>
            </a:pPr>
            <a:r>
              <a:t>i. </a:t>
            </a:r>
            <a:r>
              <a:rPr b="0"/>
              <a:t>Which method is most likely to result in a sample that will be representative of students in your school? Explain.</a:t>
            </a:r>
          </a:p>
          <a:p>
            <a:pPr>
              <a:lnSpc>
                <a:spcPct val="80000"/>
              </a:lnSpc>
              <a:spcBef>
                <a:spcPts val="400"/>
              </a:spcBef>
              <a:defRPr b="1" sz="1900"/>
            </a:pPr>
            <a:r>
              <a:t>ii.</a:t>
            </a:r>
            <a:r>
              <a:rPr b="0"/>
              <a:t> Describe any disadvantages of the other two methods.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lvl1pPr>
              <a:defRPr spc="0"/>
            </a:lvl1pPr>
          </a:lstStyle>
          <a:p>
            <a:pPr/>
            <a:r>
              <a:t>9.3 Collecting Data</a:t>
            </a:r>
          </a:p>
        </p:txBody>
      </p:sp>
      <p:sp>
        <p:nvSpPr>
          <p:cNvPr id="214" name="Content Placeholder 2"/>
          <p:cNvSpPr txBox="1"/>
          <p:nvPr>
            <p:ph type="body" idx="1"/>
          </p:nvPr>
        </p:nvSpPr>
        <p:spPr>
          <a:xfrm>
            <a:off x="0" y="1200151"/>
            <a:ext cx="9144000" cy="3394472"/>
          </a:xfrm>
          <a:prstGeom prst="rect">
            <a:avLst/>
          </a:prstGeom>
        </p:spPr>
        <p:txBody>
          <a:bodyPr/>
          <a:lstStyle/>
          <a:p>
            <a:pPr>
              <a:lnSpc>
                <a:spcPct val="90000"/>
              </a:lnSpc>
              <a:defRPr>
                <a:solidFill>
                  <a:schemeClr val="accent6"/>
                </a:solidFill>
              </a:defRPr>
            </a:pPr>
            <a:r>
              <a:t>Steps in a Statistical Study</a:t>
            </a:r>
          </a:p>
          <a:p>
            <a:pPr marL="557212" indent="-557212">
              <a:lnSpc>
                <a:spcPct val="90000"/>
              </a:lnSpc>
              <a:buAutoNum type="arabicPeriod" startAt="1"/>
            </a:pPr>
            <a:r>
              <a:t>Identify variable of interest and population</a:t>
            </a:r>
          </a:p>
          <a:p>
            <a:pPr marL="557212" indent="-557212">
              <a:lnSpc>
                <a:spcPct val="90000"/>
              </a:lnSpc>
              <a:buAutoNum type="arabicPeriod" startAt="1"/>
            </a:pPr>
            <a:r>
              <a:t>Choose sample that represents the population</a:t>
            </a:r>
          </a:p>
          <a:p>
            <a:pPr marL="557212" indent="-557212">
              <a:lnSpc>
                <a:spcPct val="90000"/>
              </a:lnSpc>
              <a:buAutoNum type="arabicPeriod" startAt="1"/>
            </a:pPr>
            <a:r>
              <a:t>Collect data</a:t>
            </a:r>
          </a:p>
          <a:p>
            <a:pPr marL="557212" indent="-557212">
              <a:lnSpc>
                <a:spcPct val="90000"/>
              </a:lnSpc>
              <a:buAutoNum type="arabicPeriod" startAt="1"/>
            </a:pPr>
            <a:r>
              <a:t>Organize and describe the data using a statistic</a:t>
            </a:r>
          </a:p>
          <a:p>
            <a:pPr marL="557212" indent="-557212">
              <a:lnSpc>
                <a:spcPct val="90000"/>
              </a:lnSpc>
              <a:buAutoNum type="arabicPeriod" startAt="1"/>
            </a:pPr>
            <a:r>
              <a:t>Interpret the data, make inferences, draw conclusions about the population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1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216" name="Title 3"/>
          <p:cNvSpPr txBox="1"/>
          <p:nvPr>
            <p:ph type="title"/>
          </p:nvPr>
        </p:nvSpPr>
        <p:spPr>
          <a:prstGeom prst="rect">
            <a:avLst/>
          </a:prstGeom>
        </p:spPr>
        <p:txBody>
          <a:bodyPr/>
          <a:lstStyle>
            <a:lvl1pPr>
              <a:defRPr spc="0"/>
            </a:lvl1pPr>
          </a:lstStyle>
          <a:p>
            <a:pPr/>
            <a:r>
              <a:t>9.3 Collecting Data</a:t>
            </a:r>
          </a:p>
        </p:txBody>
      </p:sp>
      <p:sp>
        <p:nvSpPr>
          <p:cNvPr id="217" name="Content Placeholder 2"/>
          <p:cNvSpPr txBox="1"/>
          <p:nvPr>
            <p:ph type="body" sz="half" idx="1"/>
          </p:nvPr>
        </p:nvSpPr>
        <p:spPr>
          <a:xfrm>
            <a:off x="0" y="1200151"/>
            <a:ext cx="4495800" cy="3394472"/>
          </a:xfrm>
          <a:prstGeom prst="rect">
            <a:avLst/>
          </a:prstGeom>
        </p:spPr>
        <p:txBody>
          <a:bodyPr/>
          <a:lstStyle/>
          <a:p>
            <a:pPr>
              <a:lnSpc>
                <a:spcPct val="80000"/>
              </a:lnSpc>
              <a:spcBef>
                <a:spcPts val="500"/>
              </a:spcBef>
              <a:defRPr sz="2300">
                <a:solidFill>
                  <a:schemeClr val="accent6"/>
                </a:solidFill>
              </a:defRPr>
            </a:pPr>
            <a:r>
              <a:t>Types of Samples</a:t>
            </a:r>
          </a:p>
          <a:p>
            <a:pPr>
              <a:lnSpc>
                <a:spcPct val="80000"/>
              </a:lnSpc>
              <a:spcBef>
                <a:spcPts val="500"/>
              </a:spcBef>
              <a:defRPr sz="2300">
                <a:solidFill>
                  <a:schemeClr val="accent5"/>
                </a:solidFill>
              </a:defRPr>
            </a:pPr>
            <a:r>
              <a:t>Random</a:t>
            </a:r>
          </a:p>
          <a:p>
            <a:pPr lvl="1">
              <a:lnSpc>
                <a:spcPct val="80000"/>
              </a:lnSpc>
              <a:spcBef>
                <a:spcPts val="500"/>
              </a:spcBef>
              <a:defRPr sz="2300"/>
            </a:pPr>
            <a:r>
              <a:t>Each member equally likely to be selected</a:t>
            </a:r>
          </a:p>
          <a:p>
            <a:pPr>
              <a:lnSpc>
                <a:spcPct val="80000"/>
              </a:lnSpc>
              <a:spcBef>
                <a:spcPts val="500"/>
              </a:spcBef>
              <a:defRPr sz="2300">
                <a:solidFill>
                  <a:schemeClr val="accent5"/>
                </a:solidFill>
              </a:defRPr>
            </a:pPr>
            <a:r>
              <a:t>Self-Selected</a:t>
            </a:r>
          </a:p>
          <a:p>
            <a:pPr lvl="1">
              <a:lnSpc>
                <a:spcPct val="80000"/>
              </a:lnSpc>
              <a:spcBef>
                <a:spcPts val="500"/>
              </a:spcBef>
              <a:defRPr sz="2300"/>
            </a:pPr>
            <a:r>
              <a:t>Members volunteer</a:t>
            </a:r>
          </a:p>
          <a:p>
            <a:pPr>
              <a:lnSpc>
                <a:spcPct val="80000"/>
              </a:lnSpc>
              <a:spcBef>
                <a:spcPts val="500"/>
              </a:spcBef>
              <a:defRPr sz="2300">
                <a:solidFill>
                  <a:schemeClr val="accent5"/>
                </a:solidFill>
              </a:defRPr>
            </a:pPr>
            <a:r>
              <a:t>Systematic</a:t>
            </a:r>
          </a:p>
          <a:p>
            <a:pPr lvl="1">
              <a:lnSpc>
                <a:spcPct val="80000"/>
              </a:lnSpc>
              <a:spcBef>
                <a:spcPts val="500"/>
              </a:spcBef>
              <a:defRPr sz="2300"/>
            </a:pPr>
            <a:r>
              <a:t>A rule is used to choose members</a:t>
            </a:r>
          </a:p>
        </p:txBody>
      </p:sp>
      <p:sp>
        <p:nvSpPr>
          <p:cNvPr id="218" name="Content Placeholder 4"/>
          <p:cNvSpPr txBox="1"/>
          <p:nvPr/>
        </p:nvSpPr>
        <p:spPr>
          <a:xfrm>
            <a:off x="4693920" y="1200150"/>
            <a:ext cx="440436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500"/>
              </a:spcBef>
              <a:buClr>
                <a:srgbClr val="C00000"/>
              </a:buClr>
              <a:buSzPct val="100000"/>
              <a:buChar char="✴"/>
              <a:defRPr sz="2300">
                <a:solidFill>
                  <a:schemeClr val="accent5"/>
                </a:solidFill>
              </a:defRPr>
            </a:pPr>
            <a:r>
              <a:t>Stratified</a:t>
            </a:r>
          </a:p>
          <a:p>
            <a:pPr lvl="1" marL="742931" indent="-285743" defTabSz="914378">
              <a:lnSpc>
                <a:spcPct val="80000"/>
              </a:lnSpc>
              <a:spcBef>
                <a:spcPts val="500"/>
              </a:spcBef>
              <a:buClr>
                <a:srgbClr val="C00000"/>
              </a:buClr>
              <a:buSzPct val="100000"/>
              <a:buChar char="✶"/>
              <a:defRPr sz="2300"/>
            </a:pPr>
            <a:r>
              <a:t>Population divided into groups. Members randomly chosen from each group</a:t>
            </a:r>
          </a:p>
          <a:p>
            <a:pPr marL="342892" indent="-342892" defTabSz="914378">
              <a:lnSpc>
                <a:spcPct val="80000"/>
              </a:lnSpc>
              <a:spcBef>
                <a:spcPts val="500"/>
              </a:spcBef>
              <a:buClr>
                <a:srgbClr val="C00000"/>
              </a:buClr>
              <a:buSzPct val="100000"/>
              <a:buChar char="✴"/>
              <a:defRPr sz="2300">
                <a:solidFill>
                  <a:schemeClr val="accent5"/>
                </a:solidFill>
              </a:defRPr>
            </a:pPr>
            <a:r>
              <a:t>Cluster</a:t>
            </a:r>
          </a:p>
          <a:p>
            <a:pPr lvl="1" marL="742931" indent="-285743" defTabSz="914378">
              <a:lnSpc>
                <a:spcPct val="80000"/>
              </a:lnSpc>
              <a:spcBef>
                <a:spcPts val="500"/>
              </a:spcBef>
              <a:buClr>
                <a:srgbClr val="C00000"/>
              </a:buClr>
              <a:buSzPct val="100000"/>
              <a:buChar char="✶"/>
              <a:defRPr sz="2300"/>
            </a:pPr>
            <a:r>
              <a:t>Population divided into groups. Entire clusters are chosen randomly.</a:t>
            </a:r>
          </a:p>
          <a:p>
            <a:pPr marL="342892" indent="-342892" defTabSz="914378">
              <a:lnSpc>
                <a:spcPct val="80000"/>
              </a:lnSpc>
              <a:spcBef>
                <a:spcPts val="500"/>
              </a:spcBef>
              <a:buClr>
                <a:srgbClr val="C00000"/>
              </a:buClr>
              <a:buSzPct val="100000"/>
              <a:buChar char="✴"/>
              <a:defRPr sz="2300">
                <a:solidFill>
                  <a:schemeClr val="accent5"/>
                </a:solidFill>
              </a:defRPr>
            </a:pPr>
            <a:r>
              <a:t>Convenience</a:t>
            </a:r>
          </a:p>
          <a:p>
            <a:pPr lvl="1" marL="742931" indent="-285743" defTabSz="914378">
              <a:lnSpc>
                <a:spcPct val="80000"/>
              </a:lnSpc>
              <a:spcBef>
                <a:spcPts val="500"/>
              </a:spcBef>
              <a:buClr>
                <a:srgbClr val="C00000"/>
              </a:buClr>
              <a:buSzPct val="100000"/>
              <a:buChar char="✶"/>
              <a:defRPr sz="2300"/>
            </a:pPr>
            <a:r>
              <a:t>Members who are easy to reach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1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17">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7">
                                            <p:txEl>
                                              <p:pRg st="5" end="5"/>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17">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2" fill="hold">
                                  <p:stCondLst>
                                    <p:cond delay="0"/>
                                  </p:stCondLst>
                                  <p:iterate type="el" backwards="0">
                                    <p:tmAbs val="0"/>
                                  </p:iterate>
                                  <p:childTnLst>
                                    <p:set>
                                      <p:cBhvr>
                                        <p:cTn id="27" fill="hold"/>
                                        <p:tgtEl>
                                          <p:spTgt spid="218">
                                            <p:bg/>
                                          </p:spTgt>
                                        </p:tgtEl>
                                        <p:attrNameLst>
                                          <p:attrName>style.visibility</p:attrName>
                                        </p:attrNameLst>
                                      </p:cBhvr>
                                      <p:to>
                                        <p:strVal val="visible"/>
                                      </p:to>
                                    </p:set>
                                  </p:childTnLst>
                                </p:cTn>
                              </p:par>
                              <p:par>
                                <p:cTn id="28" presetClass="entr" nodeType="withEffect" presetSubtype="0" presetID="1" grpId="2" fill="hold">
                                  <p:stCondLst>
                                    <p:cond delay="0"/>
                                  </p:stCondLst>
                                  <p:iterate type="el" backwards="0">
                                    <p:tmAbs val="0"/>
                                  </p:iterate>
                                  <p:childTnLst>
                                    <p:set>
                                      <p:cBhvr>
                                        <p:cTn id="29" fill="hold"/>
                                        <p:tgtEl>
                                          <p:spTgt spid="218">
                                            <p:txEl>
                                              <p:pRg st="0" end="0"/>
                                            </p:txEl>
                                          </p:spTgt>
                                        </p:tgtEl>
                                        <p:attrNameLst>
                                          <p:attrName>style.visibility</p:attrName>
                                        </p:attrNameLst>
                                      </p:cBhvr>
                                      <p:to>
                                        <p:strVal val="visible"/>
                                      </p:to>
                                    </p:set>
                                  </p:childTnLst>
                                </p:cTn>
                              </p:par>
                              <p:par>
                                <p:cTn id="30" presetClass="entr" nodeType="withEffect" presetSubtype="0" presetID="1" grpId="2" fill="hold">
                                  <p:stCondLst>
                                    <p:cond delay="0"/>
                                  </p:stCondLst>
                                  <p:iterate type="el" backwards="0">
                                    <p:tmAbs val="0"/>
                                  </p:iterate>
                                  <p:childTnLst>
                                    <p:set>
                                      <p:cBhvr>
                                        <p:cTn id="31" fill="hold"/>
                                        <p:tgtEl>
                                          <p:spTgt spid="218">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2" fill="hold">
                                  <p:stCondLst>
                                    <p:cond delay="0"/>
                                  </p:stCondLst>
                                  <p:iterate type="el" backwards="0">
                                    <p:tmAbs val="0"/>
                                  </p:iterate>
                                  <p:childTnLst>
                                    <p:set>
                                      <p:cBhvr>
                                        <p:cTn id="35" fill="hold"/>
                                        <p:tgtEl>
                                          <p:spTgt spid="218">
                                            <p:txEl>
                                              <p:pRg st="2" end="2"/>
                                            </p:txEl>
                                          </p:spTgt>
                                        </p:tgtEl>
                                        <p:attrNameLst>
                                          <p:attrName>style.visibility</p:attrName>
                                        </p:attrNameLst>
                                      </p:cBhvr>
                                      <p:to>
                                        <p:strVal val="visible"/>
                                      </p:to>
                                    </p:set>
                                  </p:childTnLst>
                                </p:cTn>
                              </p:par>
                              <p:par>
                                <p:cTn id="36" presetClass="entr" nodeType="withEffect" presetSubtype="0" presetID="1" grpId="2" fill="hold">
                                  <p:stCondLst>
                                    <p:cond delay="0"/>
                                  </p:stCondLst>
                                  <p:iterate type="el" backwards="0">
                                    <p:tmAbs val="0"/>
                                  </p:iterate>
                                  <p:childTnLst>
                                    <p:set>
                                      <p:cBhvr>
                                        <p:cTn id="37" fill="hold"/>
                                        <p:tgtEl>
                                          <p:spTgt spid="218">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2" fill="hold">
                                  <p:stCondLst>
                                    <p:cond delay="0"/>
                                  </p:stCondLst>
                                  <p:iterate type="el" backwards="0">
                                    <p:tmAbs val="0"/>
                                  </p:iterate>
                                  <p:childTnLst>
                                    <p:set>
                                      <p:cBhvr>
                                        <p:cTn id="41" fill="hold"/>
                                        <p:tgtEl>
                                          <p:spTgt spid="218">
                                            <p:txEl>
                                              <p:pRg st="4" end="4"/>
                                            </p:txEl>
                                          </p:spTgt>
                                        </p:tgtEl>
                                        <p:attrNameLst>
                                          <p:attrName>style.visibility</p:attrName>
                                        </p:attrNameLst>
                                      </p:cBhvr>
                                      <p:to>
                                        <p:strVal val="visible"/>
                                      </p:to>
                                    </p:set>
                                  </p:childTnLst>
                                </p:cTn>
                              </p:par>
                              <p:par>
                                <p:cTn id="42" presetClass="entr" nodeType="withEffect" presetSubtype="0" presetID="1" grpId="2" fill="hold">
                                  <p:stCondLst>
                                    <p:cond delay="0"/>
                                  </p:stCondLst>
                                  <p:iterate type="el" backwards="0">
                                    <p:tmAbs val="0"/>
                                  </p:iterate>
                                  <p:childTnLst>
                                    <p:set>
                                      <p:cBhvr>
                                        <p:cTn id="43" fill="hold"/>
                                        <p:tgtEl>
                                          <p:spTgt spid="21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P build="p" bldLvl="1" animBg="1" rev="0" advAuto="0" spid="218"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220" name="Title 1"/>
          <p:cNvSpPr txBox="1"/>
          <p:nvPr>
            <p:ph type="title"/>
          </p:nvPr>
        </p:nvSpPr>
        <p:spPr>
          <a:prstGeom prst="rect">
            <a:avLst/>
          </a:prstGeom>
        </p:spPr>
        <p:txBody>
          <a:bodyPr/>
          <a:lstStyle>
            <a:lvl1pPr>
              <a:defRPr spc="0"/>
            </a:lvl1pPr>
          </a:lstStyle>
          <a:p>
            <a:pPr/>
            <a:r>
              <a:t>9.3 Collecting Data</a:t>
            </a:r>
          </a:p>
        </p:txBody>
      </p:sp>
      <p:sp>
        <p:nvSpPr>
          <p:cNvPr id="221" name="Content Placeholder 2"/>
          <p:cNvSpPr txBox="1"/>
          <p:nvPr>
            <p:ph type="body" sz="half" idx="1"/>
          </p:nvPr>
        </p:nvSpPr>
        <p:spPr>
          <a:xfrm>
            <a:off x="0" y="1200151"/>
            <a:ext cx="4495800" cy="3394472"/>
          </a:xfrm>
          <a:prstGeom prst="rect">
            <a:avLst/>
          </a:prstGeom>
        </p:spPr>
        <p:txBody>
          <a:bodyPr/>
          <a:lstStyle/>
          <a:p>
            <a:pPr>
              <a:lnSpc>
                <a:spcPct val="80000"/>
              </a:lnSpc>
              <a:spcBef>
                <a:spcPts val="400"/>
              </a:spcBef>
              <a:defRPr sz="1700">
                <a:solidFill>
                  <a:srgbClr val="F8F7F3"/>
                </a:solidFill>
              </a:defRPr>
            </a:pPr>
            <a:r>
              <a:t>You want to determine whether the people in your neighborhood like the new social media website that provides neighborhood updates. Identify the type of sample described.</a:t>
            </a:r>
          </a:p>
          <a:p>
            <a:pPr>
              <a:lnSpc>
                <a:spcPct val="80000"/>
              </a:lnSpc>
              <a:spcBef>
                <a:spcPts val="400"/>
              </a:spcBef>
              <a:defRPr b="1" sz="1700"/>
            </a:pPr>
            <a:r>
              <a:t>a. </a:t>
            </a:r>
            <a:r>
              <a:rPr b="0"/>
              <a:t>You ask all the people who live on your block. </a:t>
            </a:r>
          </a:p>
          <a:p>
            <a:pPr>
              <a:lnSpc>
                <a:spcPct val="80000"/>
              </a:lnSpc>
              <a:spcBef>
                <a:spcPts val="400"/>
              </a:spcBef>
              <a:defRPr sz="1700"/>
            </a:pPr>
          </a:p>
          <a:p>
            <a:pPr>
              <a:lnSpc>
                <a:spcPct val="80000"/>
              </a:lnSpc>
              <a:spcBef>
                <a:spcPts val="400"/>
              </a:spcBef>
              <a:defRPr b="1" sz="1700"/>
            </a:pPr>
            <a:r>
              <a:t>b. </a:t>
            </a:r>
            <a:r>
              <a:rPr b="0"/>
              <a:t>You randomly select a person from each block in the neighborhood.</a:t>
            </a:r>
          </a:p>
        </p:txBody>
      </p:sp>
      <p:sp>
        <p:nvSpPr>
          <p:cNvPr id="222"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400"/>
              </a:spcBef>
              <a:buClr>
                <a:srgbClr val="C00000"/>
              </a:buClr>
              <a:buSzPct val="100000"/>
              <a:buChar char="✴"/>
              <a:defRPr b="1" sz="1700"/>
            </a:pPr>
            <a:r>
              <a:t>c. </a:t>
            </a:r>
            <a:r>
              <a:rPr b="0"/>
              <a:t>You email questionnaires and use only the questionnaires that are returned. </a:t>
            </a:r>
          </a:p>
          <a:p>
            <a:pPr marL="342892" indent="-342892" defTabSz="914378">
              <a:lnSpc>
                <a:spcPct val="80000"/>
              </a:lnSpc>
              <a:spcBef>
                <a:spcPts val="400"/>
              </a:spcBef>
              <a:buClr>
                <a:srgbClr val="C00000"/>
              </a:buClr>
              <a:buSzPct val="100000"/>
              <a:buChar char="✴"/>
              <a:defRPr sz="1700"/>
            </a:pPr>
          </a:p>
          <a:p>
            <a:pPr marL="342892" indent="-342892" defTabSz="914378">
              <a:lnSpc>
                <a:spcPct val="80000"/>
              </a:lnSpc>
              <a:spcBef>
                <a:spcPts val="400"/>
              </a:spcBef>
              <a:buClr>
                <a:srgbClr val="C00000"/>
              </a:buClr>
              <a:buSzPct val="100000"/>
              <a:buChar char="✴"/>
              <a:defRPr sz="1700"/>
            </a:pPr>
          </a:p>
          <a:p>
            <a:pPr marL="342892" indent="-342892" defTabSz="914378">
              <a:lnSpc>
                <a:spcPct val="80000"/>
              </a:lnSpc>
              <a:spcBef>
                <a:spcPts val="400"/>
              </a:spcBef>
              <a:buClr>
                <a:srgbClr val="C00000"/>
              </a:buClr>
              <a:buSzPct val="100000"/>
              <a:buChar char="✴"/>
              <a:defRPr b="1" sz="1700"/>
            </a:pPr>
            <a:r>
              <a:t>d. </a:t>
            </a:r>
            <a:r>
              <a:rPr b="0"/>
              <a:t>You divide the people in your neighborhood according to even and odd house numbers, then select all the people with an even house number.</a:t>
            </a:r>
          </a:p>
          <a:p>
            <a:pPr marL="342892" indent="-342892" defTabSz="914378">
              <a:lnSpc>
                <a:spcPct val="80000"/>
              </a:lnSpc>
              <a:spcBef>
                <a:spcPts val="400"/>
              </a:spcBef>
              <a:buClr>
                <a:srgbClr val="C00000"/>
              </a:buClr>
              <a:buSzPct val="100000"/>
              <a:buChar char="✴"/>
              <a:defRPr sz="1700"/>
            </a:pPr>
          </a:p>
          <a:p>
            <a:pPr marL="342892" indent="-342892" defTabSz="914378">
              <a:lnSpc>
                <a:spcPct val="80000"/>
              </a:lnSpc>
              <a:spcBef>
                <a:spcPts val="400"/>
              </a:spcBef>
              <a:buClr>
                <a:srgbClr val="C00000"/>
              </a:buClr>
              <a:buSzPct val="100000"/>
              <a:buChar char="✴"/>
              <a:defRPr sz="1700"/>
            </a:pPr>
          </a:p>
          <a:p>
            <a:pPr marL="342892" indent="-342892" defTabSz="914378">
              <a:lnSpc>
                <a:spcPct val="80000"/>
              </a:lnSpc>
              <a:spcBef>
                <a:spcPts val="400"/>
              </a:spcBef>
              <a:buClr>
                <a:srgbClr val="C00000"/>
              </a:buClr>
              <a:buSzPct val="100000"/>
              <a:buChar char="✴"/>
              <a:defRPr sz="1700"/>
            </a:pPr>
            <a:r>
              <a:t>Try 486#1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21">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2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2" fill="hold">
                                  <p:stCondLst>
                                    <p:cond delay="0"/>
                                  </p:stCondLst>
                                  <p:iterate type="el" backwards="0">
                                    <p:tmAbs val="0"/>
                                  </p:iterate>
                                  <p:childTnLst>
                                    <p:set>
                                      <p:cBhvr>
                                        <p:cTn id="17" fill="hold"/>
                                        <p:tgtEl>
                                          <p:spTgt spid="222">
                                            <p:bg/>
                                          </p:spTgt>
                                        </p:tgtEl>
                                        <p:attrNameLst>
                                          <p:attrName>style.visibility</p:attrName>
                                        </p:attrNameLst>
                                      </p:cBhvr>
                                      <p:to>
                                        <p:strVal val="visible"/>
                                      </p:to>
                                    </p:set>
                                  </p:childTnLst>
                                </p:cTn>
                              </p:par>
                              <p:par>
                                <p:cTn id="18" presetClass="entr" nodeType="withEffect" presetSubtype="0" presetID="1" grpId="2" fill="hold">
                                  <p:stCondLst>
                                    <p:cond delay="0"/>
                                  </p:stCondLst>
                                  <p:iterate type="el" backwards="0">
                                    <p:tmAbs val="0"/>
                                  </p:iterate>
                                  <p:childTnLst>
                                    <p:set>
                                      <p:cBhvr>
                                        <p:cTn id="19" fill="hold"/>
                                        <p:tgtEl>
                                          <p:spTgt spid="222">
                                            <p:txEl>
                                              <p:pRg st="0" end="0"/>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2" fill="hold">
                                  <p:stCondLst>
                                    <p:cond delay="0"/>
                                  </p:stCondLst>
                                  <p:iterate type="el" backwards="0">
                                    <p:tmAbs val="0"/>
                                  </p:iterate>
                                  <p:childTnLst>
                                    <p:set>
                                      <p:cBhvr>
                                        <p:cTn id="22" fill="hold"/>
                                        <p:tgtEl>
                                          <p:spTgt spid="222">
                                            <p:txEl>
                                              <p:pRg st="1" end="1"/>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2" fill="hold">
                                  <p:stCondLst>
                                    <p:cond delay="0"/>
                                  </p:stCondLst>
                                  <p:iterate type="el" backwards="0">
                                    <p:tmAbs val="0"/>
                                  </p:iterate>
                                  <p:childTnLst>
                                    <p:set>
                                      <p:cBhvr>
                                        <p:cTn id="25" fill="hold"/>
                                        <p:tgtEl>
                                          <p:spTgt spid="22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2" fill="hold">
                                  <p:stCondLst>
                                    <p:cond delay="0"/>
                                  </p:stCondLst>
                                  <p:iterate type="el" backwards="0">
                                    <p:tmAbs val="0"/>
                                  </p:iterate>
                                  <p:childTnLst>
                                    <p:set>
                                      <p:cBhvr>
                                        <p:cTn id="29" fill="hold"/>
                                        <p:tgtEl>
                                          <p:spTgt spid="222">
                                            <p:txEl>
                                              <p:pRg st="3" end="3"/>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2" fill="hold">
                                  <p:stCondLst>
                                    <p:cond delay="0"/>
                                  </p:stCondLst>
                                  <p:iterate type="el" backwards="0">
                                    <p:tmAbs val="0"/>
                                  </p:iterate>
                                  <p:childTnLst>
                                    <p:set>
                                      <p:cBhvr>
                                        <p:cTn id="32" fill="hold"/>
                                        <p:tgtEl>
                                          <p:spTgt spid="222">
                                            <p:txEl>
                                              <p:pRg st="4" end="4"/>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2" fill="hold">
                                  <p:stCondLst>
                                    <p:cond delay="0"/>
                                  </p:stCondLst>
                                  <p:iterate type="el" backwards="0">
                                    <p:tmAbs val="0"/>
                                  </p:iterate>
                                  <p:childTnLst>
                                    <p:set>
                                      <p:cBhvr>
                                        <p:cTn id="35" fill="hold"/>
                                        <p:tgtEl>
                                          <p:spTgt spid="22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2" fill="hold">
                                  <p:stCondLst>
                                    <p:cond delay="0"/>
                                  </p:stCondLst>
                                  <p:iterate type="el" backwards="0">
                                    <p:tmAbs val="0"/>
                                  </p:iterate>
                                  <p:childTnLst>
                                    <p:set>
                                      <p:cBhvr>
                                        <p:cTn id="39" fill="hold"/>
                                        <p:tgtEl>
                                          <p:spTgt spid="22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P build="p" bldLvl="1" animBg="1" rev="0" advAuto="0" spid="222" grpId="2"/>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226" name="Title 1"/>
          <p:cNvSpPr txBox="1"/>
          <p:nvPr>
            <p:ph type="title"/>
          </p:nvPr>
        </p:nvSpPr>
        <p:spPr>
          <a:prstGeom prst="rect">
            <a:avLst/>
          </a:prstGeom>
        </p:spPr>
        <p:txBody>
          <a:bodyPr/>
          <a:lstStyle>
            <a:lvl1pPr>
              <a:defRPr spc="0"/>
            </a:lvl1pPr>
          </a:lstStyle>
          <a:p>
            <a:pPr/>
            <a:r>
              <a:t>9.3 Collecting Data</a:t>
            </a:r>
          </a:p>
        </p:txBody>
      </p:sp>
      <p:sp>
        <p:nvSpPr>
          <p:cNvPr id="227" name="Content Placeholder 2"/>
          <p:cNvSpPr txBox="1"/>
          <p:nvPr>
            <p:ph type="body" idx="1"/>
          </p:nvPr>
        </p:nvSpPr>
        <p:spPr>
          <a:xfrm>
            <a:off x="0" y="1200151"/>
            <a:ext cx="9144000" cy="3394472"/>
          </a:xfrm>
          <a:prstGeom prst="rect">
            <a:avLst/>
          </a:prstGeom>
        </p:spPr>
        <p:txBody>
          <a:bodyPr/>
          <a:lstStyle/>
          <a:p>
            <a:pPr>
              <a:lnSpc>
                <a:spcPct val="90000"/>
              </a:lnSpc>
              <a:defRPr>
                <a:solidFill>
                  <a:schemeClr val="accent6"/>
                </a:solidFill>
              </a:defRPr>
            </a:pPr>
            <a:r>
              <a:t>Bias</a:t>
            </a:r>
          </a:p>
          <a:p>
            <a:pPr lvl="1">
              <a:lnSpc>
                <a:spcPct val="90000"/>
              </a:lnSpc>
            </a:pPr>
            <a:r>
              <a:t>Error that results from a sample that misrepresents the population</a:t>
            </a:r>
          </a:p>
          <a:p>
            <a:pPr>
              <a:lnSpc>
                <a:spcPct val="90000"/>
              </a:lnSpc>
              <a:defRPr>
                <a:solidFill>
                  <a:schemeClr val="accent6"/>
                </a:solidFill>
              </a:defRPr>
            </a:pPr>
            <a:r>
              <a:t>Unbiased sample</a:t>
            </a:r>
          </a:p>
          <a:p>
            <a:pPr lvl="1">
              <a:lnSpc>
                <a:spcPct val="90000"/>
              </a:lnSpc>
            </a:pPr>
            <a:r>
              <a:t>Is representative of the population</a:t>
            </a:r>
          </a:p>
          <a:p>
            <a:pPr>
              <a:lnSpc>
                <a:spcPct val="90000"/>
              </a:lnSpc>
              <a:defRPr>
                <a:solidFill>
                  <a:schemeClr val="accent6"/>
                </a:solidFill>
              </a:defRPr>
            </a:pPr>
            <a:r>
              <a:t>Biased sample</a:t>
            </a:r>
          </a:p>
          <a:p>
            <a:pPr lvl="1">
              <a:lnSpc>
                <a:spcPct val="90000"/>
              </a:lnSpc>
            </a:pPr>
            <a:r>
              <a:t>Over- or under-represents a part of the population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27">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2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7">
                                            <p:txEl>
                                              <p:pRg st="4" end="4"/>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22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7"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31" name="Title 1"/>
          <p:cNvSpPr txBox="1"/>
          <p:nvPr>
            <p:ph type="title"/>
          </p:nvPr>
        </p:nvSpPr>
        <p:spPr>
          <a:prstGeom prst="rect">
            <a:avLst/>
          </a:prstGeom>
        </p:spPr>
        <p:txBody>
          <a:bodyPr/>
          <a:lstStyle>
            <a:lvl1pPr>
              <a:defRPr spc="0"/>
            </a:lvl1pPr>
          </a:lstStyle>
          <a:p>
            <a:pPr/>
            <a:r>
              <a:t>9.3 Collecting Data</a:t>
            </a:r>
          </a:p>
        </p:txBody>
      </p:sp>
      <p:sp>
        <p:nvSpPr>
          <p:cNvPr id="232" name="Content Placeholder 2"/>
          <p:cNvSpPr txBox="1"/>
          <p:nvPr>
            <p:ph type="body" sz="half" idx="1"/>
          </p:nvPr>
        </p:nvSpPr>
        <p:spPr>
          <a:xfrm>
            <a:off x="0" y="1200151"/>
            <a:ext cx="4495800" cy="3394472"/>
          </a:xfrm>
          <a:prstGeom prst="rect">
            <a:avLst/>
          </a:prstGeom>
        </p:spPr>
        <p:txBody>
          <a:bodyPr/>
          <a:lstStyle/>
          <a:p>
            <a:pPr>
              <a:spcBef>
                <a:spcPts val="500"/>
              </a:spcBef>
              <a:defRPr sz="2200">
                <a:solidFill>
                  <a:srgbClr val="F8F7F3"/>
                </a:solidFill>
              </a:defRPr>
            </a:pPr>
            <a:r>
              <a:t>Identify the type of sample and explain why the sample is biased.</a:t>
            </a:r>
            <a:endParaRPr sz="2500"/>
          </a:p>
          <a:p>
            <a:pPr>
              <a:spcBef>
                <a:spcPts val="500"/>
              </a:spcBef>
              <a:defRPr b="1" sz="2200"/>
            </a:pPr>
            <a:r>
              <a:t>a. </a:t>
            </a:r>
            <a:r>
              <a:rPr b="0"/>
              <a:t>The principal asks students at one lunch table about the quality of food served in the school’s cafeteria.</a:t>
            </a:r>
          </a:p>
        </p:txBody>
      </p:sp>
      <p:sp>
        <p:nvSpPr>
          <p:cNvPr id="233" name="Content Placeholder 3"/>
          <p:cNvSpPr txBox="1"/>
          <p:nvPr/>
        </p:nvSpPr>
        <p:spPr>
          <a:xfrm>
            <a:off x="4693920" y="1200150"/>
            <a:ext cx="440436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spcBef>
                <a:spcPts val="500"/>
              </a:spcBef>
              <a:buClr>
                <a:srgbClr val="C00000"/>
              </a:buClr>
              <a:buSzPct val="100000"/>
              <a:buChar char="✴"/>
              <a:defRPr b="1" sz="2200"/>
            </a:pPr>
            <a:r>
              <a:t>b. </a:t>
            </a:r>
            <a:r>
              <a:rPr b="0"/>
              <a:t>A sports announcer wants to know how often people in the town attend community sporting events. She asks every tenth person who enters the field to watch a local soccer game.</a:t>
            </a:r>
            <a:endParaRPr sz="2500"/>
          </a:p>
          <a:p>
            <a:pPr marL="342892" indent="-342892" defTabSz="914378">
              <a:spcBef>
                <a:spcPts val="600"/>
              </a:spcBef>
              <a:buClr>
                <a:srgbClr val="C00000"/>
              </a:buClr>
              <a:buSzPct val="100000"/>
              <a:buChar char="✴"/>
              <a:defRPr sz="2400"/>
            </a:pPr>
          </a:p>
          <a:p>
            <a:pPr marL="342892" indent="-342892" defTabSz="914378">
              <a:spcBef>
                <a:spcPts val="600"/>
              </a:spcBef>
              <a:buClr>
                <a:srgbClr val="C00000"/>
              </a:buClr>
              <a:buSzPct val="100000"/>
              <a:buChar char="✴"/>
              <a:defRPr sz="2400"/>
            </a:pPr>
          </a:p>
          <a:p>
            <a:pPr marL="342892" indent="-342892" defTabSz="914378">
              <a:spcBef>
                <a:spcPts val="600"/>
              </a:spcBef>
              <a:buClr>
                <a:srgbClr val="C00000"/>
              </a:buClr>
              <a:buSzPct val="100000"/>
              <a:buChar char="✴"/>
              <a:defRPr sz="2400"/>
            </a:pPr>
          </a:p>
          <a:p>
            <a:pPr marL="342892" indent="-342892" defTabSz="914378">
              <a:spcBef>
                <a:spcPts val="500"/>
              </a:spcBef>
              <a:buClr>
                <a:srgbClr val="C00000"/>
              </a:buClr>
              <a:buSzPct val="100000"/>
              <a:buChar char="✴"/>
              <a:defRPr sz="2200"/>
            </a:pPr>
            <a:r>
              <a:t>Try 486#5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3">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33">
                                            <p:txEl>
                                              <p:pRg st="0" end="0"/>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233">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2" fill="hold">
                                  <p:stCondLst>
                                    <p:cond delay="0"/>
                                  </p:stCondLst>
                                  <p:iterate type="el" backwards="0">
                                    <p:tmAbs val="0"/>
                                  </p:iterate>
                                  <p:childTnLst>
                                    <p:set>
                                      <p:cBhvr>
                                        <p:cTn id="18" fill="hold"/>
                                        <p:tgtEl>
                                          <p:spTgt spid="233">
                                            <p:txEl>
                                              <p:pRg st="2" end="2"/>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2" fill="hold">
                                  <p:stCondLst>
                                    <p:cond delay="0"/>
                                  </p:stCondLst>
                                  <p:iterate type="el" backwards="0">
                                    <p:tmAbs val="0"/>
                                  </p:iterate>
                                  <p:childTnLst>
                                    <p:set>
                                      <p:cBhvr>
                                        <p:cTn id="21" fill="hold"/>
                                        <p:tgtEl>
                                          <p:spTgt spid="23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2" fill="hold">
                                  <p:stCondLst>
                                    <p:cond delay="0"/>
                                  </p:stCondLst>
                                  <p:iterate type="el" backwards="0">
                                    <p:tmAbs val="0"/>
                                  </p:iterate>
                                  <p:childTnLst>
                                    <p:set>
                                      <p:cBhvr>
                                        <p:cTn id="25" fill="hold"/>
                                        <p:tgtEl>
                                          <p:spTgt spid="23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3" grpId="2"/>
      <p:bldP build="p" bldLvl="5" animBg="1" rev="0" advAuto="0" spid="232"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37" name="Title 1"/>
          <p:cNvSpPr txBox="1"/>
          <p:nvPr>
            <p:ph type="title"/>
          </p:nvPr>
        </p:nvSpPr>
        <p:spPr>
          <a:prstGeom prst="rect">
            <a:avLst/>
          </a:prstGeom>
        </p:spPr>
        <p:txBody>
          <a:bodyPr/>
          <a:lstStyle>
            <a:lvl1pPr>
              <a:defRPr spc="0"/>
            </a:lvl1pPr>
          </a:lstStyle>
          <a:p>
            <a:pPr/>
            <a:r>
              <a:t>9.3 Collecting Data</a:t>
            </a:r>
          </a:p>
        </p:txBody>
      </p:sp>
      <p:sp>
        <p:nvSpPr>
          <p:cNvPr id="238" name="Content Placeholder 2"/>
          <p:cNvSpPr txBox="1"/>
          <p:nvPr>
            <p:ph type="body" idx="1"/>
          </p:nvPr>
        </p:nvSpPr>
        <p:spPr>
          <a:xfrm>
            <a:off x="0" y="1200151"/>
            <a:ext cx="9144000" cy="3394472"/>
          </a:xfrm>
          <a:prstGeom prst="rect">
            <a:avLst/>
          </a:prstGeom>
        </p:spPr>
        <p:txBody>
          <a:bodyPr/>
          <a:lstStyle/>
          <a:p>
            <a:pPr marL="339463" indent="-339463" defTabSz="905234">
              <a:lnSpc>
                <a:spcPct val="90000"/>
              </a:lnSpc>
              <a:spcBef>
                <a:spcPts val="500"/>
              </a:spcBef>
              <a:defRPr sz="2178"/>
            </a:pPr>
            <a:r>
              <a:t>You are a member of your school’s banquet committee. You want to poll the members of the senior class to find out where the banquet should be held. There are 75 students in the senior class. Describe a method for selecting a random sample of 40 seniors to poll.</a:t>
            </a:r>
            <a:endParaRPr sz="2475"/>
          </a:p>
          <a:p>
            <a:pPr marL="339463" indent="-339463" defTabSz="905234">
              <a:lnSpc>
                <a:spcPct val="90000"/>
              </a:lnSpc>
              <a:spcBef>
                <a:spcPts val="500"/>
              </a:spcBef>
              <a:defRPr sz="2376"/>
            </a:pPr>
          </a:p>
          <a:p>
            <a:pPr marL="339463" indent="-339463" defTabSz="905234">
              <a:lnSpc>
                <a:spcPct val="90000"/>
              </a:lnSpc>
              <a:spcBef>
                <a:spcPts val="500"/>
              </a:spcBef>
              <a:defRPr sz="2376"/>
            </a:pPr>
          </a:p>
          <a:p>
            <a:pPr marL="339463" indent="-339463" defTabSz="905234">
              <a:lnSpc>
                <a:spcPct val="90000"/>
              </a:lnSpc>
              <a:spcBef>
                <a:spcPts val="500"/>
              </a:spcBef>
              <a:defRPr sz="2376"/>
            </a:pPr>
          </a:p>
          <a:p>
            <a:pPr marL="339463" indent="-339463" defTabSz="905234">
              <a:lnSpc>
                <a:spcPct val="90000"/>
              </a:lnSpc>
              <a:spcBef>
                <a:spcPts val="500"/>
              </a:spcBef>
              <a:defRPr sz="2376"/>
            </a:pPr>
          </a:p>
          <a:p>
            <a:pPr marL="339463" indent="-339463" defTabSz="905234">
              <a:lnSpc>
                <a:spcPct val="90000"/>
              </a:lnSpc>
              <a:spcBef>
                <a:spcPts val="500"/>
              </a:spcBef>
              <a:defRPr sz="2178"/>
            </a:pPr>
            <a:r>
              <a:t>Try 486#15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12" name="Title 1"/>
          <p:cNvSpPr txBox="1"/>
          <p:nvPr>
            <p:ph type="title"/>
          </p:nvPr>
        </p:nvSpPr>
        <p:spPr>
          <a:prstGeom prst="rect">
            <a:avLst/>
          </a:prstGeom>
        </p:spPr>
        <p:txBody>
          <a:bodyPr/>
          <a:lstStyle>
            <a:lvl1pPr>
              <a:defRPr spc="0" sz="3900"/>
            </a:lvl1pPr>
          </a:lstStyle>
          <a:p>
            <a:pPr/>
            <a:r>
              <a:t>9.0 Measures of Center and Dispersion</a:t>
            </a:r>
          </a:p>
        </p:txBody>
      </p:sp>
      <p:sp>
        <p:nvSpPr>
          <p:cNvPr id="113" name="Content Placeholder 3"/>
          <p:cNvSpPr txBox="1"/>
          <p:nvPr>
            <p:ph type="body" idx="1"/>
          </p:nvPr>
        </p:nvSpPr>
        <p:spPr>
          <a:xfrm>
            <a:off x="0" y="1200151"/>
            <a:ext cx="9144000" cy="3394472"/>
          </a:xfrm>
          <a:prstGeom prst="rect">
            <a:avLst/>
          </a:prstGeom>
        </p:spPr>
        <p:txBody>
          <a:bodyPr/>
          <a:lstStyle/>
          <a:p>
            <a:pPr marL="329176" indent="-329176" defTabSz="877802">
              <a:lnSpc>
                <a:spcPct val="90000"/>
              </a:lnSpc>
              <a:spcBef>
                <a:spcPts val="500"/>
              </a:spcBef>
              <a:defRPr b="1" sz="2304">
                <a:solidFill>
                  <a:schemeClr val="accent6"/>
                </a:solidFill>
              </a:defRPr>
            </a:pPr>
            <a:r>
              <a:t>Measure of central tendency</a:t>
            </a:r>
            <a:r>
              <a:rPr b="0"/>
              <a:t> </a:t>
            </a:r>
            <a:endParaRPr sz="2400"/>
          </a:p>
          <a:p>
            <a:pPr lvl="1" marL="713213" indent="-274313" defTabSz="877802">
              <a:lnSpc>
                <a:spcPct val="90000"/>
              </a:lnSpc>
              <a:spcBef>
                <a:spcPts val="500"/>
              </a:spcBef>
              <a:defRPr sz="2304"/>
            </a:pPr>
            <a:r>
              <a:t>A number used to represent the center or middle of a set of data values.</a:t>
            </a:r>
            <a:endParaRPr sz="2400"/>
          </a:p>
          <a:p>
            <a:pPr lvl="1" marL="713213" indent="-274313" defTabSz="877802">
              <a:lnSpc>
                <a:spcPct val="90000"/>
              </a:lnSpc>
              <a:spcBef>
                <a:spcPts val="500"/>
              </a:spcBef>
              <a:defRPr sz="2496"/>
            </a:pPr>
          </a:p>
          <a:p>
            <a:pPr marL="329176" indent="-329176" defTabSz="877802">
              <a:lnSpc>
                <a:spcPct val="90000"/>
              </a:lnSpc>
              <a:spcBef>
                <a:spcPts val="500"/>
              </a:spcBef>
              <a:defRPr sz="2304">
                <a:solidFill>
                  <a:schemeClr val="accent5"/>
                </a:solidFill>
              </a:defRPr>
            </a:pPr>
            <a:r>
              <a:t>M</a:t>
            </a:r>
            <a:r>
              <a:rPr b="1"/>
              <a:t>ean</a:t>
            </a:r>
            <a:r>
              <a:rPr b="1">
                <a:solidFill>
                  <a:srgbClr val="000000"/>
                </a:solidFill>
              </a:rPr>
              <a:t> </a:t>
            </a:r>
            <a:r>
              <a:rPr>
                <a:solidFill>
                  <a:srgbClr val="000000"/>
                </a:solidFill>
              </a:rPr>
              <a:t>, or </a:t>
            </a:r>
            <a:r>
              <a:rPr i="1">
                <a:solidFill>
                  <a:srgbClr val="000000"/>
                </a:solidFill>
              </a:rPr>
              <a:t>average</a:t>
            </a:r>
            <a:r>
              <a:rPr>
                <a:solidFill>
                  <a:srgbClr val="000000"/>
                </a:solidFill>
              </a:rPr>
              <a:t>, of n numbers is the sum of the numbers divided by n. </a:t>
            </a:r>
            <a:endParaRPr sz="2400"/>
          </a:p>
          <a:p>
            <a:pPr marL="329176" indent="-329176" defTabSz="877802">
              <a:lnSpc>
                <a:spcPct val="90000"/>
              </a:lnSpc>
              <a:spcBef>
                <a:spcPts val="500"/>
              </a:spcBef>
              <a:defRPr sz="2496"/>
            </a:pPr>
          </a:p>
          <a:p>
            <a:pPr lvl="1" marL="0" indent="438901" defTabSz="877802">
              <a:lnSpc>
                <a:spcPct val="90000"/>
              </a:lnSpc>
              <a:spcBef>
                <a:spcPts val="500"/>
              </a:spcBef>
              <a:buSzTx/>
              <a:buFont typeface="Wingdings"/>
              <a:buNone/>
              <a:defRPr sz="2304">
                <a:solidFill>
                  <a:srgbClr val="FFFF00"/>
                </a:solidFill>
                <a:latin typeface="Cambria Math"/>
                <a:ea typeface="Cambria Math"/>
                <a:cs typeface="Cambria Math"/>
                <a:sym typeface="Cambria Math"/>
              </a:defRPr>
            </a:pPr>
            <a14:m>
              <m:oMathPara>
                <m:oMathParaPr>
                  <m:jc m:val="left"/>
                </m:oMathParaPr>
                <m:oMath>
                  <m:limUpp>
                    <m:e>
                      <m:r>
                        <a:rPr xmlns:a="http://schemas.openxmlformats.org/drawingml/2006/main" sz="2600" i="1">
                          <a:solidFill>
                            <a:srgbClr val="FFFF00"/>
                          </a:solidFill>
                          <a:latin typeface="Cambria Math" panose="02040503050406030204" pitchFamily="18" charset="0"/>
                        </a:rPr>
                        <m:t>𝑥</m:t>
                      </m:r>
                    </m:e>
                    <m:lim>
                      <m:r>
                        <m:rPr>
                          <m:sty m:val="p"/>
                        </m:rPr>
                        <a:rPr xmlns:a="http://schemas.openxmlformats.org/drawingml/2006/main" sz="2600" i="1">
                          <a:solidFill>
                            <a:srgbClr val="FFFF00"/>
                          </a:solidFill>
                          <a:latin typeface="Cambria Math" panose="02040503050406030204" pitchFamily="18" charset="0"/>
                        </a:rPr>
                        <m:t>¯</m:t>
                      </m:r>
                    </m:lim>
                  </m:limUpp>
                  <m:r>
                    <a:rPr xmlns:a="http://schemas.openxmlformats.org/drawingml/2006/main" sz="2600" i="1">
                      <a:solidFill>
                        <a:srgbClr val="FFFF00"/>
                      </a:solidFill>
                      <a:latin typeface="Cambria Math" panose="02040503050406030204" pitchFamily="18" charset="0"/>
                    </a:rPr>
                    <m:t>=</m:t>
                  </m:r>
                  <m:f>
                    <m:fPr>
                      <m:ctrlPr>
                        <a:rPr xmlns:a="http://schemas.openxmlformats.org/drawingml/2006/main" sz="2600" i="1">
                          <a:solidFill>
                            <a:srgbClr val="FFFF00"/>
                          </a:solidFill>
                          <a:latin typeface="Cambria Math" panose="02040503050406030204" pitchFamily="18" charset="0"/>
                        </a:rPr>
                      </m:ctrlPr>
                      <m:type m:val="bar"/>
                    </m:fPr>
                    <m:num>
                      <m:sSub>
                        <m:e>
                          <m:r>
                            <a:rPr xmlns:a="http://schemas.openxmlformats.org/drawingml/2006/main" sz="2600" i="1">
                              <a:solidFill>
                                <a:srgbClr val="FFFF00"/>
                              </a:solidFill>
                              <a:latin typeface="Cambria Math" panose="02040503050406030204" pitchFamily="18" charset="0"/>
                            </a:rPr>
                            <m:t>𝑥</m:t>
                          </m:r>
                        </m:e>
                        <m:sub>
                          <m:r>
                            <a:rPr xmlns:a="http://schemas.openxmlformats.org/drawingml/2006/main" sz="2600" i="1">
                              <a:solidFill>
                                <a:srgbClr val="FFFF00"/>
                              </a:solidFill>
                              <a:latin typeface="Cambria Math" panose="02040503050406030204" pitchFamily="18" charset="0"/>
                            </a:rPr>
                            <m:t>1</m:t>
                          </m:r>
                        </m:sub>
                      </m:sSub>
                      <m:r>
                        <a:rPr xmlns:a="http://schemas.openxmlformats.org/drawingml/2006/main" sz="2600" i="1">
                          <a:solidFill>
                            <a:srgbClr val="FFFF00"/>
                          </a:solidFill>
                          <a:latin typeface="Cambria Math" panose="02040503050406030204" pitchFamily="18" charset="0"/>
                        </a:rPr>
                        <m:t>+</m:t>
                      </m:r>
                      <m:sSub>
                        <m:e>
                          <m:r>
                            <a:rPr xmlns:a="http://schemas.openxmlformats.org/drawingml/2006/main" sz="2600" i="1">
                              <a:solidFill>
                                <a:srgbClr val="FFFF00"/>
                              </a:solidFill>
                              <a:latin typeface="Cambria Math" panose="02040503050406030204" pitchFamily="18" charset="0"/>
                            </a:rPr>
                            <m:t>𝑥</m:t>
                          </m:r>
                        </m:e>
                        <m:sub>
                          <m:r>
                            <a:rPr xmlns:a="http://schemas.openxmlformats.org/drawingml/2006/main" sz="2600" i="1">
                              <a:solidFill>
                                <a:srgbClr val="FFFF00"/>
                              </a:solidFill>
                              <a:latin typeface="Cambria Math" panose="02040503050406030204" pitchFamily="18" charset="0"/>
                            </a:rPr>
                            <m:t>2</m:t>
                          </m:r>
                        </m:sub>
                      </m:sSub>
                      <m:r>
                        <a:rPr xmlns:a="http://schemas.openxmlformats.org/drawingml/2006/main" sz="2600" i="1">
                          <a:solidFill>
                            <a:srgbClr val="FFFF00"/>
                          </a:solidFill>
                          <a:latin typeface="Cambria Math" panose="02040503050406030204" pitchFamily="18" charset="0"/>
                        </a:rPr>
                        <m:t>+</m:t>
                      </m:r>
                      <m:r>
                        <a:rPr xmlns:a="http://schemas.openxmlformats.org/drawingml/2006/main" sz="2600" i="1">
                          <a:solidFill>
                            <a:srgbClr val="FFFF00"/>
                          </a:solidFill>
                          <a:latin typeface="Cambria Math" panose="02040503050406030204" pitchFamily="18" charset="0"/>
                        </a:rPr>
                        <m:t>…</m:t>
                      </m:r>
                      <m:r>
                        <a:rPr xmlns:a="http://schemas.openxmlformats.org/drawingml/2006/main" sz="2600" i="1">
                          <a:solidFill>
                            <a:srgbClr val="FFFF00"/>
                          </a:solidFill>
                          <a:latin typeface="Cambria Math" panose="02040503050406030204" pitchFamily="18" charset="0"/>
                        </a:rPr>
                        <m:t>+</m:t>
                      </m:r>
                      <m:sSub>
                        <m:e>
                          <m:r>
                            <a:rPr xmlns:a="http://schemas.openxmlformats.org/drawingml/2006/main" sz="2600" i="1">
                              <a:solidFill>
                                <a:srgbClr val="FFFF00"/>
                              </a:solidFill>
                              <a:latin typeface="Cambria Math" panose="02040503050406030204" pitchFamily="18" charset="0"/>
                            </a:rPr>
                            <m:t>𝑥</m:t>
                          </m:r>
                        </m:e>
                        <m:sub>
                          <m:r>
                            <a:rPr xmlns:a="http://schemas.openxmlformats.org/drawingml/2006/main" sz="2600" i="1">
                              <a:solidFill>
                                <a:srgbClr val="FFFF00"/>
                              </a:solidFill>
                              <a:latin typeface="Cambria Math" panose="02040503050406030204" pitchFamily="18" charset="0"/>
                            </a:rPr>
                            <m:t>𝑛</m:t>
                          </m:r>
                        </m:sub>
                      </m:sSub>
                    </m:num>
                    <m:den>
                      <m:r>
                        <a:rPr xmlns:a="http://schemas.openxmlformats.org/drawingml/2006/main" sz="2600" i="1">
                          <a:solidFill>
                            <a:srgbClr val="FFFF00"/>
                          </a:solidFill>
                          <a:latin typeface="Cambria Math" panose="02040503050406030204" pitchFamily="18" charset="0"/>
                        </a:rPr>
                        <m:t>𝑛</m:t>
                      </m:r>
                    </m:den>
                  </m:f>
                </m:oMath>
              </m:oMathPara>
            </a14:m>
            <a:endParaRPr sz="26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1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13">
                                            <p:txEl>
                                              <p:pRg st="4" end="4"/>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1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3"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42" name="Title 1"/>
          <p:cNvSpPr txBox="1"/>
          <p:nvPr>
            <p:ph type="title"/>
          </p:nvPr>
        </p:nvSpPr>
        <p:spPr>
          <a:prstGeom prst="rect">
            <a:avLst/>
          </a:prstGeom>
        </p:spPr>
        <p:txBody>
          <a:bodyPr/>
          <a:lstStyle>
            <a:lvl1pPr>
              <a:defRPr spc="0"/>
            </a:lvl1pPr>
          </a:lstStyle>
          <a:p>
            <a:pPr/>
            <a:r>
              <a:t>9.3 Collecting Data</a:t>
            </a:r>
          </a:p>
        </p:txBody>
      </p:sp>
      <p:sp>
        <p:nvSpPr>
          <p:cNvPr id="243" name="Content Placeholder 2"/>
          <p:cNvSpPr txBox="1"/>
          <p:nvPr>
            <p:ph type="body" idx="1"/>
          </p:nvPr>
        </p:nvSpPr>
        <p:spPr>
          <a:xfrm>
            <a:off x="0" y="1200151"/>
            <a:ext cx="9144000" cy="3394472"/>
          </a:xfrm>
          <a:prstGeom prst="rect">
            <a:avLst/>
          </a:prstGeom>
        </p:spPr>
        <p:txBody>
          <a:bodyPr/>
          <a:lstStyle/>
          <a:p>
            <a:pPr>
              <a:lnSpc>
                <a:spcPct val="80000"/>
              </a:lnSpc>
              <a:spcBef>
                <a:spcPts val="500"/>
              </a:spcBef>
              <a:defRPr sz="2300">
                <a:solidFill>
                  <a:schemeClr val="accent6"/>
                </a:solidFill>
              </a:defRPr>
            </a:pPr>
            <a:r>
              <a:t>Methods of Data Collection</a:t>
            </a:r>
          </a:p>
          <a:p>
            <a:pPr>
              <a:lnSpc>
                <a:spcPct val="80000"/>
              </a:lnSpc>
              <a:spcBef>
                <a:spcPts val="500"/>
              </a:spcBef>
              <a:defRPr sz="2300">
                <a:solidFill>
                  <a:schemeClr val="accent5"/>
                </a:solidFill>
              </a:defRPr>
            </a:pPr>
            <a:r>
              <a:t>Experiment</a:t>
            </a:r>
          </a:p>
          <a:p>
            <a:pPr lvl="1">
              <a:lnSpc>
                <a:spcPct val="80000"/>
              </a:lnSpc>
              <a:spcBef>
                <a:spcPts val="500"/>
              </a:spcBef>
              <a:defRPr sz="2300"/>
            </a:pPr>
            <a:r>
              <a:t>Imposes a treatment on a sample</a:t>
            </a:r>
          </a:p>
          <a:p>
            <a:pPr>
              <a:lnSpc>
                <a:spcPct val="80000"/>
              </a:lnSpc>
              <a:spcBef>
                <a:spcPts val="500"/>
              </a:spcBef>
              <a:defRPr sz="2300">
                <a:solidFill>
                  <a:schemeClr val="accent5"/>
                </a:solidFill>
              </a:defRPr>
            </a:pPr>
            <a:r>
              <a:t>Observational Survey</a:t>
            </a:r>
          </a:p>
          <a:p>
            <a:pPr lvl="1">
              <a:lnSpc>
                <a:spcPct val="80000"/>
              </a:lnSpc>
              <a:spcBef>
                <a:spcPts val="500"/>
              </a:spcBef>
              <a:defRPr sz="2300"/>
            </a:pPr>
            <a:r>
              <a:t>Observes the sample</a:t>
            </a:r>
          </a:p>
          <a:p>
            <a:pPr>
              <a:lnSpc>
                <a:spcPct val="80000"/>
              </a:lnSpc>
              <a:spcBef>
                <a:spcPts val="500"/>
              </a:spcBef>
              <a:defRPr sz="2300">
                <a:solidFill>
                  <a:schemeClr val="accent5"/>
                </a:solidFill>
              </a:defRPr>
            </a:pPr>
            <a:r>
              <a:t>Survey</a:t>
            </a:r>
          </a:p>
          <a:p>
            <a:pPr lvl="1">
              <a:lnSpc>
                <a:spcPct val="80000"/>
              </a:lnSpc>
              <a:spcBef>
                <a:spcPts val="500"/>
              </a:spcBef>
              <a:defRPr sz="2300"/>
            </a:pPr>
            <a:r>
              <a:t>Ask the sample some questions</a:t>
            </a:r>
          </a:p>
          <a:p>
            <a:pPr>
              <a:lnSpc>
                <a:spcPct val="80000"/>
              </a:lnSpc>
              <a:spcBef>
                <a:spcPts val="500"/>
              </a:spcBef>
              <a:defRPr sz="2300">
                <a:solidFill>
                  <a:schemeClr val="accent5"/>
                </a:solidFill>
              </a:defRPr>
            </a:pPr>
            <a:r>
              <a:t>Simulation</a:t>
            </a:r>
          </a:p>
          <a:p>
            <a:pPr lvl="1">
              <a:lnSpc>
                <a:spcPct val="80000"/>
              </a:lnSpc>
              <a:spcBef>
                <a:spcPts val="500"/>
              </a:spcBef>
              <a:defRPr sz="2300"/>
            </a:pPr>
            <a:r>
              <a:t>Using a model to reproduce a situation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3">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4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43">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3">
                                            <p:txEl>
                                              <p:pRg st="5" end="5"/>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4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43">
                                            <p:txEl>
                                              <p:pRg st="7" end="7"/>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24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45" name="Title 1"/>
          <p:cNvSpPr txBox="1"/>
          <p:nvPr>
            <p:ph type="title"/>
          </p:nvPr>
        </p:nvSpPr>
        <p:spPr>
          <a:prstGeom prst="rect">
            <a:avLst/>
          </a:prstGeom>
        </p:spPr>
        <p:txBody>
          <a:bodyPr/>
          <a:lstStyle>
            <a:lvl1pPr>
              <a:defRPr spc="0"/>
            </a:lvl1pPr>
          </a:lstStyle>
          <a:p>
            <a:pPr/>
            <a:r>
              <a:t>9.3 Collecting Data</a:t>
            </a:r>
          </a:p>
        </p:txBody>
      </p:sp>
      <p:sp>
        <p:nvSpPr>
          <p:cNvPr id="246" name="Content Placeholder 2"/>
          <p:cNvSpPr txBox="1"/>
          <p:nvPr>
            <p:ph type="body" sz="half" idx="1"/>
          </p:nvPr>
        </p:nvSpPr>
        <p:spPr>
          <a:xfrm>
            <a:off x="0" y="1200151"/>
            <a:ext cx="4495800" cy="3394472"/>
          </a:xfrm>
          <a:prstGeom prst="rect">
            <a:avLst/>
          </a:prstGeom>
        </p:spPr>
        <p:txBody>
          <a:bodyPr/>
          <a:lstStyle/>
          <a:p>
            <a:pPr>
              <a:spcBef>
                <a:spcPts val="500"/>
              </a:spcBef>
              <a:defRPr sz="2400">
                <a:solidFill>
                  <a:srgbClr val="F8F7F3"/>
                </a:solidFill>
              </a:defRPr>
            </a:pPr>
            <a:r>
              <a:t>Identify the method of data collection described in each situation.</a:t>
            </a:r>
            <a:endParaRPr sz="2500"/>
          </a:p>
          <a:p>
            <a:pPr>
              <a:spcBef>
                <a:spcPts val="500"/>
              </a:spcBef>
              <a:defRPr sz="2400"/>
            </a:pPr>
            <a:r>
              <a:t>A teacher records how many students turn in their homework as they enter the classroom.</a:t>
            </a:r>
          </a:p>
        </p:txBody>
      </p:sp>
      <p:sp>
        <p:nvSpPr>
          <p:cNvPr id="247"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spcBef>
                <a:spcPts val="500"/>
              </a:spcBef>
              <a:buClr>
                <a:srgbClr val="C00000"/>
              </a:buClr>
              <a:buSzPct val="100000"/>
              <a:buChar char="✴"/>
              <a:defRPr sz="2400"/>
            </a:pPr>
            <a:r>
              <a:t>A manager uses a computer program to estimate the number of defective products that will be produced by a particular assembly line.</a:t>
            </a:r>
            <a:endParaRPr sz="2500"/>
          </a:p>
          <a:p>
            <a:pPr marL="342892" indent="-342892" defTabSz="914378">
              <a:spcBef>
                <a:spcPts val="600"/>
              </a:spcBef>
              <a:buClr>
                <a:srgbClr val="C00000"/>
              </a:buClr>
              <a:buSzPct val="100000"/>
              <a:buChar char="✴"/>
              <a:defRPr sz="2700"/>
            </a:pPr>
          </a:p>
          <a:p>
            <a:pPr marL="342892" indent="-342892" defTabSz="914378">
              <a:spcBef>
                <a:spcPts val="600"/>
              </a:spcBef>
              <a:buClr>
                <a:srgbClr val="C00000"/>
              </a:buClr>
              <a:buSzPct val="100000"/>
              <a:buChar char="✴"/>
              <a:defRPr sz="2700"/>
            </a:pPr>
          </a:p>
          <a:p>
            <a:pPr marL="342892" indent="-342892" defTabSz="914378">
              <a:spcBef>
                <a:spcPts val="500"/>
              </a:spcBef>
              <a:buClr>
                <a:srgbClr val="C00000"/>
              </a:buClr>
              <a:buSzPct val="100000"/>
              <a:buChar char="✴"/>
              <a:defRPr sz="2400"/>
            </a:pPr>
            <a:r>
              <a:t>Try 487#17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47">
                                            <p:bg/>
                                          </p:spTgt>
                                        </p:tgtEl>
                                        <p:attrNameLst>
                                          <p:attrName>style.visibility</p:attrName>
                                        </p:attrNameLst>
                                      </p:cBhvr>
                                      <p:to>
                                        <p:strVal val="visible"/>
                                      </p:to>
                                    </p:set>
                                  </p:childTnLst>
                                </p:cTn>
                              </p:par>
                              <p:par>
                                <p:cTn id="17" presetClass="entr" nodeType="withEffect" presetSubtype="0" presetID="1" grpId="2" fill="hold">
                                  <p:stCondLst>
                                    <p:cond delay="0"/>
                                  </p:stCondLst>
                                  <p:iterate type="el" backwards="0">
                                    <p:tmAbs val="0"/>
                                  </p:iterate>
                                  <p:childTnLst>
                                    <p:set>
                                      <p:cBhvr>
                                        <p:cTn id="18" fill="hold"/>
                                        <p:tgtEl>
                                          <p:spTgt spid="247">
                                            <p:txEl>
                                              <p:pRg st="0" end="0"/>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2" fill="hold">
                                  <p:stCondLst>
                                    <p:cond delay="0"/>
                                  </p:stCondLst>
                                  <p:iterate type="el" backwards="0">
                                    <p:tmAbs val="0"/>
                                  </p:iterate>
                                  <p:childTnLst>
                                    <p:set>
                                      <p:cBhvr>
                                        <p:cTn id="21" fill="hold"/>
                                        <p:tgtEl>
                                          <p:spTgt spid="247">
                                            <p:txEl>
                                              <p:pRg st="1" end="1"/>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2" fill="hold">
                                  <p:stCondLst>
                                    <p:cond delay="0"/>
                                  </p:stCondLst>
                                  <p:iterate type="el" backwards="0">
                                    <p:tmAbs val="0"/>
                                  </p:iterate>
                                  <p:childTnLst>
                                    <p:set>
                                      <p:cBhvr>
                                        <p:cTn id="24" fill="hold"/>
                                        <p:tgtEl>
                                          <p:spTgt spid="24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2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7" grpId="2"/>
      <p:bldP build="p" bldLvl="1" animBg="1" rev="0" advAuto="0" spid="246"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51" name="Title 1"/>
          <p:cNvSpPr txBox="1"/>
          <p:nvPr>
            <p:ph type="title"/>
          </p:nvPr>
        </p:nvSpPr>
        <p:spPr>
          <a:prstGeom prst="rect">
            <a:avLst/>
          </a:prstGeom>
        </p:spPr>
        <p:txBody>
          <a:bodyPr/>
          <a:lstStyle>
            <a:lvl1pPr>
              <a:defRPr spc="0"/>
            </a:lvl1pPr>
          </a:lstStyle>
          <a:p>
            <a:pPr/>
            <a:r>
              <a:t>9.3 Collecting Data</a:t>
            </a:r>
          </a:p>
        </p:txBody>
      </p:sp>
      <p:sp>
        <p:nvSpPr>
          <p:cNvPr id="252" name="Content Placeholder 2"/>
          <p:cNvSpPr txBox="1"/>
          <p:nvPr>
            <p:ph type="body" idx="1"/>
          </p:nvPr>
        </p:nvSpPr>
        <p:spPr>
          <a:xfrm>
            <a:off x="0" y="1200150"/>
            <a:ext cx="9144000" cy="3943350"/>
          </a:xfrm>
          <a:prstGeom prst="rect">
            <a:avLst/>
          </a:prstGeom>
        </p:spPr>
        <p:txBody>
          <a:bodyPr/>
          <a:lstStyle/>
          <a:p>
            <a:pPr>
              <a:lnSpc>
                <a:spcPct val="80000"/>
              </a:lnSpc>
              <a:spcBef>
                <a:spcPts val="500"/>
              </a:spcBef>
              <a:defRPr sz="2100"/>
            </a:pPr>
            <a:r>
              <a:t>A town supervisor surveys residents of the town by asking, </a:t>
            </a:r>
            <a:r>
              <a:rPr>
                <a:solidFill>
                  <a:srgbClr val="F8F7F3"/>
                </a:solidFill>
              </a:rPr>
              <a:t>“Should the town build a playground and a dog area in the park on Main Street?”</a:t>
            </a:r>
            <a:r>
              <a:t> Explain why the question may be biased or otherwise introduce bias into the survey. Then describe a way to correct the flaw.</a:t>
            </a:r>
          </a:p>
          <a:p>
            <a:pPr>
              <a:lnSpc>
                <a:spcPct val="80000"/>
              </a:lnSpc>
              <a:spcBef>
                <a:spcPts val="500"/>
              </a:spcBef>
              <a:defRPr sz="2100"/>
            </a:pPr>
          </a:p>
          <a:p>
            <a:pPr>
              <a:lnSpc>
                <a:spcPct val="80000"/>
              </a:lnSpc>
              <a:spcBef>
                <a:spcPts val="500"/>
              </a:spcBef>
              <a:defRPr sz="2100"/>
            </a:pPr>
          </a:p>
          <a:p>
            <a:pPr>
              <a:lnSpc>
                <a:spcPct val="80000"/>
              </a:lnSpc>
              <a:spcBef>
                <a:spcPts val="500"/>
              </a:spcBef>
              <a:defRPr sz="2100"/>
            </a:pPr>
          </a:p>
          <a:p>
            <a:pPr>
              <a:lnSpc>
                <a:spcPct val="80000"/>
              </a:lnSpc>
              <a:spcBef>
                <a:spcPts val="500"/>
              </a:spcBef>
              <a:defRPr sz="2100"/>
            </a:pPr>
          </a:p>
          <a:p>
            <a:pPr>
              <a:lnSpc>
                <a:spcPct val="80000"/>
              </a:lnSpc>
              <a:spcBef>
                <a:spcPts val="500"/>
              </a:spcBef>
              <a:defRPr sz="2100"/>
            </a:pPr>
            <a:r>
              <a:t>Try 487#23</a:t>
            </a:r>
          </a:p>
          <a:p>
            <a:pPr>
              <a:lnSpc>
                <a:spcPct val="80000"/>
              </a:lnSpc>
              <a:spcBef>
                <a:spcPts val="500"/>
              </a:spcBef>
              <a:defRPr sz="2100"/>
            </a:pPr>
            <a:r>
              <a:t>486 #1, 3, 5, 7, 9, 11, 13, 15, 17, 19, 21, 23, 25, 27, 29, 31, 39, 41, 43, 49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5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2"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xfrm>
            <a:off x="722312" y="3305176"/>
            <a:ext cx="7772401" cy="1021556"/>
          </a:xfrm>
          <a:prstGeom prst="rect">
            <a:avLst/>
          </a:prstGeom>
        </p:spPr>
        <p:txBody>
          <a:bodyPr/>
          <a:lstStyle>
            <a:lvl1pPr>
              <a:defRPr spc="0"/>
            </a:lvl1pPr>
          </a:lstStyle>
          <a:p>
            <a:pPr/>
            <a:r>
              <a:t>9.4 Experimental Design</a:t>
            </a:r>
          </a:p>
        </p:txBody>
      </p:sp>
      <p:sp>
        <p:nvSpPr>
          <p:cNvPr id="257" name="Text Placeholder 2"/>
          <p:cNvSpPr txBox="1"/>
          <p:nvPr>
            <p:ph type="body" sz="quarter" idx="1"/>
          </p:nvPr>
        </p:nvSpPr>
        <p:spPr>
          <a:xfrm>
            <a:off x="4572000" y="1"/>
            <a:ext cx="4572000" cy="1951891"/>
          </a:xfrm>
          <a:prstGeom prst="rect">
            <a:avLst/>
          </a:prstGeom>
        </p:spPr>
        <p:txBody>
          <a:bodyPr/>
          <a:lstStyle/>
          <a:p>
            <a:pPr>
              <a:lnSpc>
                <a:spcPct val="90000"/>
              </a:lnSpc>
            </a:pPr>
            <a:r>
              <a:t>After this lesson…</a:t>
            </a:r>
          </a:p>
          <a:p>
            <a:pPr>
              <a:lnSpc>
                <a:spcPct val="90000"/>
              </a:lnSpc>
            </a:pPr>
            <a:r>
              <a:t>• I can assess the validity of an experiment’s results.</a:t>
            </a:r>
          </a:p>
          <a:p>
            <a:pPr>
              <a:lnSpc>
                <a:spcPct val="90000"/>
              </a:lnSpc>
            </a:pPr>
            <a:r>
              <a:t>• I can design an experiment or observational study.</a:t>
            </a:r>
          </a:p>
          <a:p>
            <a:pPr>
              <a:lnSpc>
                <a:spcPct val="90000"/>
              </a:lnSpc>
            </a:pPr>
            <a:r>
              <a:t>• I can analyze experimental designs.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59" name="Title 1"/>
          <p:cNvSpPr txBox="1"/>
          <p:nvPr>
            <p:ph type="title"/>
          </p:nvPr>
        </p:nvSpPr>
        <p:spPr>
          <a:prstGeom prst="rect">
            <a:avLst/>
          </a:prstGeom>
        </p:spPr>
        <p:txBody>
          <a:bodyPr/>
          <a:lstStyle>
            <a:lvl1pPr>
              <a:defRPr spc="0"/>
            </a:lvl1pPr>
          </a:lstStyle>
          <a:p>
            <a:pPr/>
            <a:r>
              <a:t>9.4 Experimental Design</a:t>
            </a:r>
          </a:p>
        </p:txBody>
      </p:sp>
      <p:sp>
        <p:nvSpPr>
          <p:cNvPr id="260" name="Content Placeholder 2"/>
          <p:cNvSpPr txBox="1"/>
          <p:nvPr>
            <p:ph type="body" idx="1"/>
          </p:nvPr>
        </p:nvSpPr>
        <p:spPr>
          <a:xfrm>
            <a:off x="0" y="1200151"/>
            <a:ext cx="9144000" cy="3394472"/>
          </a:xfrm>
          <a:prstGeom prst="rect">
            <a:avLst/>
          </a:prstGeom>
        </p:spPr>
        <p:txBody>
          <a:bodyPr/>
          <a:lstStyle/>
          <a:p>
            <a:pPr>
              <a:lnSpc>
                <a:spcPct val="80000"/>
              </a:lnSpc>
              <a:spcBef>
                <a:spcPts val="500"/>
              </a:spcBef>
              <a:defRPr b="1" sz="2100"/>
            </a:pPr>
            <a:r>
              <a:t>Work with a partner.</a:t>
            </a:r>
          </a:p>
          <a:p>
            <a:pPr>
              <a:lnSpc>
                <a:spcPct val="80000"/>
              </a:lnSpc>
              <a:spcBef>
                <a:spcPts val="500"/>
              </a:spcBef>
              <a:defRPr sz="2100"/>
            </a:pPr>
            <a:r>
              <a:t>You want to study the following topic.</a:t>
            </a:r>
            <a:br/>
            <a:r>
              <a:rPr i="1"/>
              <a:t>Can students create and send text messages faster using their dominant hand or non-dominant hand?</a:t>
            </a:r>
          </a:p>
          <a:p>
            <a:pPr>
              <a:lnSpc>
                <a:spcPct val="80000"/>
              </a:lnSpc>
              <a:spcBef>
                <a:spcPts val="500"/>
              </a:spcBef>
              <a:defRPr sz="2100"/>
            </a:pPr>
            <a:r>
              <a:t>Describe an experiment to study this question. Be sure to include the following.</a:t>
            </a:r>
          </a:p>
          <a:p>
            <a:pPr>
              <a:lnSpc>
                <a:spcPct val="80000"/>
              </a:lnSpc>
              <a:spcBef>
                <a:spcPts val="500"/>
              </a:spcBef>
              <a:defRPr b="1" sz="2100"/>
            </a:pPr>
            <a:r>
              <a:t>i. </a:t>
            </a:r>
            <a:r>
              <a:rPr b="0"/>
              <a:t>How should you select students? Why?</a:t>
            </a:r>
          </a:p>
          <a:p>
            <a:pPr>
              <a:lnSpc>
                <a:spcPct val="80000"/>
              </a:lnSpc>
              <a:spcBef>
                <a:spcPts val="500"/>
              </a:spcBef>
              <a:defRPr b="1" sz="2100"/>
            </a:pPr>
            <a:r>
              <a:t>ii. </a:t>
            </a:r>
            <a:r>
              <a:rPr b="0"/>
              <a:t>How many students should you select? Why?</a:t>
            </a:r>
          </a:p>
          <a:p>
            <a:pPr>
              <a:lnSpc>
                <a:spcPct val="80000"/>
              </a:lnSpc>
              <a:spcBef>
                <a:spcPts val="500"/>
              </a:spcBef>
              <a:defRPr b="1" sz="2100"/>
            </a:pPr>
            <a:r>
              <a:t>iii. </a:t>
            </a:r>
            <a:r>
              <a:rPr b="0"/>
              <a:t>Will your results be valid? How do you know?</a:t>
            </a:r>
          </a:p>
          <a:p>
            <a:pPr>
              <a:lnSpc>
                <a:spcPct val="80000"/>
              </a:lnSpc>
              <a:spcBef>
                <a:spcPts val="500"/>
              </a:spcBef>
              <a:defRPr b="1" sz="2100"/>
            </a:pPr>
            <a:r>
              <a:t>iv. </a:t>
            </a:r>
            <a:r>
              <a:rPr b="0"/>
              <a:t>How can you improve your experiment?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64" name="Title 1"/>
          <p:cNvSpPr txBox="1"/>
          <p:nvPr>
            <p:ph type="title"/>
          </p:nvPr>
        </p:nvSpPr>
        <p:spPr>
          <a:prstGeom prst="rect">
            <a:avLst/>
          </a:prstGeom>
        </p:spPr>
        <p:txBody>
          <a:bodyPr/>
          <a:lstStyle>
            <a:lvl1pPr>
              <a:defRPr spc="0"/>
            </a:lvl1pPr>
          </a:lstStyle>
          <a:p>
            <a:pPr/>
            <a:r>
              <a:t>9.4 Experimental Design</a:t>
            </a:r>
          </a:p>
        </p:txBody>
      </p:sp>
      <p:sp>
        <p:nvSpPr>
          <p:cNvPr id="265" name="Content Placeholder 2"/>
          <p:cNvSpPr txBox="1"/>
          <p:nvPr>
            <p:ph type="body" idx="1"/>
          </p:nvPr>
        </p:nvSpPr>
        <p:spPr>
          <a:xfrm>
            <a:off x="0" y="1200151"/>
            <a:ext cx="9144000" cy="3394472"/>
          </a:xfrm>
          <a:prstGeom prst="rect">
            <a:avLst/>
          </a:prstGeom>
        </p:spPr>
        <p:txBody>
          <a:bodyPr/>
          <a:lstStyle/>
          <a:p>
            <a:pPr>
              <a:lnSpc>
                <a:spcPct val="90000"/>
              </a:lnSpc>
              <a:spcBef>
                <a:spcPts val="500"/>
              </a:spcBef>
              <a:defRPr sz="2300">
                <a:solidFill>
                  <a:schemeClr val="accent6"/>
                </a:solidFill>
              </a:defRPr>
            </a:pPr>
            <a:r>
              <a:t>Describing Experiments</a:t>
            </a:r>
          </a:p>
          <a:p>
            <a:pPr>
              <a:lnSpc>
                <a:spcPct val="90000"/>
              </a:lnSpc>
              <a:spcBef>
                <a:spcPts val="500"/>
              </a:spcBef>
              <a:defRPr sz="2300">
                <a:solidFill>
                  <a:schemeClr val="accent5"/>
                </a:solidFill>
              </a:defRPr>
            </a:pPr>
            <a:r>
              <a:t>Controlled Experiment</a:t>
            </a:r>
          </a:p>
          <a:p>
            <a:pPr lvl="1">
              <a:lnSpc>
                <a:spcPct val="90000"/>
              </a:lnSpc>
              <a:spcBef>
                <a:spcPts val="500"/>
              </a:spcBef>
              <a:defRPr sz="2300"/>
            </a:pPr>
            <a:r>
              <a:t>Groups have same conditions except for the variables of interest</a:t>
            </a:r>
          </a:p>
          <a:p>
            <a:pPr lvl="1">
              <a:lnSpc>
                <a:spcPct val="90000"/>
              </a:lnSpc>
              <a:spcBef>
                <a:spcPts val="500"/>
              </a:spcBef>
              <a:defRPr sz="2300"/>
            </a:pPr>
            <a:r>
              <a:t>Treatment group: has the treatment</a:t>
            </a:r>
          </a:p>
          <a:p>
            <a:pPr lvl="1">
              <a:lnSpc>
                <a:spcPct val="90000"/>
              </a:lnSpc>
              <a:spcBef>
                <a:spcPts val="500"/>
              </a:spcBef>
              <a:defRPr sz="2300"/>
            </a:pPr>
            <a:r>
              <a:t>Control group: no treatment (sometimes has placebo)</a:t>
            </a:r>
          </a:p>
          <a:p>
            <a:pPr>
              <a:lnSpc>
                <a:spcPct val="90000"/>
              </a:lnSpc>
              <a:spcBef>
                <a:spcPts val="500"/>
              </a:spcBef>
              <a:defRPr sz="2300">
                <a:solidFill>
                  <a:schemeClr val="accent5"/>
                </a:solidFill>
              </a:defRPr>
            </a:pPr>
            <a:r>
              <a:t>Randomized comparative experiment</a:t>
            </a:r>
          </a:p>
          <a:p>
            <a:pPr lvl="1">
              <a:lnSpc>
                <a:spcPct val="90000"/>
              </a:lnSpc>
              <a:spcBef>
                <a:spcPts val="500"/>
              </a:spcBef>
              <a:defRPr sz="2300"/>
            </a:pPr>
            <a:r>
              <a:t>Members are randomly assigned to the groups to try to eliminate bias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5">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65">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65">
                                            <p:txEl>
                                              <p:pRg st="3" end="3"/>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26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65">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5"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67" name="Title 1"/>
          <p:cNvSpPr txBox="1"/>
          <p:nvPr>
            <p:ph type="title"/>
          </p:nvPr>
        </p:nvSpPr>
        <p:spPr>
          <a:prstGeom prst="rect">
            <a:avLst/>
          </a:prstGeom>
        </p:spPr>
        <p:txBody>
          <a:bodyPr/>
          <a:lstStyle>
            <a:lvl1pPr>
              <a:defRPr spc="0"/>
            </a:lvl1pPr>
          </a:lstStyle>
          <a:p>
            <a:pPr/>
            <a:r>
              <a:t>9.4 Experimental Design</a:t>
            </a:r>
          </a:p>
        </p:txBody>
      </p:sp>
      <p:sp>
        <p:nvSpPr>
          <p:cNvPr id="268" name="Content Placeholder 2"/>
          <p:cNvSpPr txBox="1"/>
          <p:nvPr>
            <p:ph type="body" sz="half" idx="1"/>
          </p:nvPr>
        </p:nvSpPr>
        <p:spPr>
          <a:xfrm>
            <a:off x="0" y="1200151"/>
            <a:ext cx="4495800" cy="3394472"/>
          </a:xfrm>
          <a:prstGeom prst="rect">
            <a:avLst/>
          </a:prstGeom>
        </p:spPr>
        <p:txBody>
          <a:bodyPr/>
          <a:lstStyle/>
          <a:p>
            <a:pPr>
              <a:lnSpc>
                <a:spcPct val="80000"/>
              </a:lnSpc>
              <a:spcBef>
                <a:spcPts val="500"/>
              </a:spcBef>
              <a:defRPr sz="2100"/>
            </a:pPr>
            <a:r>
              <a:t>Determine whether the study is a randomized comparative experiment. If it is, describe the treatment, the treatment group, and the control group. If it is not, explain why not and discuss whether the conclusions drawn from the study are valid.</a:t>
            </a:r>
          </a:p>
          <a:p>
            <a:pPr>
              <a:lnSpc>
                <a:spcPct val="80000"/>
              </a:lnSpc>
              <a:spcBef>
                <a:spcPts val="500"/>
              </a:spcBef>
              <a:defRPr sz="2100"/>
            </a:pPr>
          </a:p>
          <a:p>
            <a:pPr>
              <a:lnSpc>
                <a:spcPct val="80000"/>
              </a:lnSpc>
              <a:spcBef>
                <a:spcPts val="500"/>
              </a:spcBef>
              <a:defRPr sz="2100"/>
            </a:pPr>
          </a:p>
          <a:p>
            <a:pPr>
              <a:lnSpc>
                <a:spcPct val="80000"/>
              </a:lnSpc>
              <a:spcBef>
                <a:spcPts val="500"/>
              </a:spcBef>
              <a:defRPr sz="2100"/>
            </a:pPr>
            <a:r>
              <a:t>Try 493#1</a:t>
            </a:r>
          </a:p>
        </p:txBody>
      </p:sp>
      <p:grpSp>
        <p:nvGrpSpPr>
          <p:cNvPr id="271" name="Content Placeholder 3"/>
          <p:cNvGrpSpPr/>
          <p:nvPr/>
        </p:nvGrpSpPr>
        <p:grpSpPr>
          <a:xfrm>
            <a:off x="4648200" y="1200151"/>
            <a:ext cx="4495800" cy="3394472"/>
            <a:chOff x="0" y="0"/>
            <a:chExt cx="4495800" cy="3394471"/>
          </a:xfrm>
        </p:grpSpPr>
        <p:sp>
          <p:nvSpPr>
            <p:cNvPr id="269" name="Rectangle"/>
            <p:cNvSpPr/>
            <p:nvPr/>
          </p:nvSpPr>
          <p:spPr>
            <a:xfrm>
              <a:off x="0" y="0"/>
              <a:ext cx="4495800" cy="3394472"/>
            </a:xfrm>
            <a:prstGeom prst="rect">
              <a:avLst/>
            </a:prstGeom>
            <a:noFill/>
            <a:ln w="76200" cap="flat">
              <a:solidFill>
                <a:schemeClr val="accent1"/>
              </a:solidFill>
              <a:prstDash val="solid"/>
              <a:round/>
            </a:ln>
            <a:effectLst/>
          </p:spPr>
          <p:txBody>
            <a:bodyPr wrap="square" lIns="45719" tIns="45719" rIns="45719" bIns="45719" numCol="1" anchor="t">
              <a:noAutofit/>
            </a:bodyPr>
            <a:lstStyle/>
            <a:p>
              <a:pPr defTabSz="914378">
                <a:lnSpc>
                  <a:spcPct val="80000"/>
                </a:lnSpc>
                <a:spcBef>
                  <a:spcPts val="600"/>
                </a:spcBef>
                <a:defRPr sz="2800"/>
              </a:pPr>
            </a:p>
          </p:txBody>
        </p:sp>
        <p:sp>
          <p:nvSpPr>
            <p:cNvPr id="270" name="At a car dealership, customers were given the choice of whether to have side cameras installed on their new cars for free. Forty car owners who had the cameras installed were monitored for two years, as were forty car owners who did not have side cameras"/>
            <p:cNvSpPr txBox="1"/>
            <p:nvPr/>
          </p:nvSpPr>
          <p:spPr>
            <a:xfrm>
              <a:off x="83819" y="38100"/>
              <a:ext cx="4328161" cy="33182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defTabSz="914378">
                <a:lnSpc>
                  <a:spcPct val="80000"/>
                </a:lnSpc>
                <a:spcBef>
                  <a:spcPts val="500"/>
                </a:spcBef>
                <a:defRPr sz="2100"/>
              </a:lvl1pPr>
            </a:lstStyle>
            <a:p>
              <a:pPr/>
              <a:r>
                <a:t>At a car dealership, customers were given the choice of whether to have side cameras installed on their new cars for free. Forty car owners who had the cameras installed were monitored for two years, as were forty car owners who did not have side cameras installed. At the end of two years, car owners who had side cameras installed had 22% fewer car accidents than car owners in the other group.</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fade" transition="in">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6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P build="p" bldLvl="5" animBg="1" rev="0" advAuto="0" spid="268"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75" name="Title 1"/>
          <p:cNvSpPr txBox="1"/>
          <p:nvPr>
            <p:ph type="title"/>
          </p:nvPr>
        </p:nvSpPr>
        <p:spPr>
          <a:prstGeom prst="rect">
            <a:avLst/>
          </a:prstGeom>
        </p:spPr>
        <p:txBody>
          <a:bodyPr/>
          <a:lstStyle>
            <a:lvl1pPr>
              <a:defRPr spc="0"/>
            </a:lvl1pPr>
          </a:lstStyle>
          <a:p>
            <a:pPr/>
            <a:r>
              <a:t>9.4 Experimental Design</a:t>
            </a:r>
          </a:p>
        </p:txBody>
      </p:sp>
      <p:sp>
        <p:nvSpPr>
          <p:cNvPr id="276" name="Content Placeholder 2"/>
          <p:cNvSpPr txBox="1"/>
          <p:nvPr>
            <p:ph type="body" idx="1"/>
          </p:nvPr>
        </p:nvSpPr>
        <p:spPr>
          <a:xfrm>
            <a:off x="0" y="1200151"/>
            <a:ext cx="9144000" cy="3394472"/>
          </a:xfrm>
          <a:prstGeom prst="rect">
            <a:avLst/>
          </a:prstGeom>
        </p:spPr>
        <p:txBody>
          <a:bodyPr/>
          <a:lstStyle/>
          <a:p>
            <a:pPr>
              <a:lnSpc>
                <a:spcPct val="90000"/>
              </a:lnSpc>
              <a:defRPr>
                <a:solidFill>
                  <a:schemeClr val="accent6"/>
                </a:solidFill>
              </a:defRPr>
            </a:pPr>
            <a:r>
              <a:t>Comparative Studies and Causality</a:t>
            </a:r>
          </a:p>
          <a:p>
            <a:pPr>
              <a:lnSpc>
                <a:spcPct val="90000"/>
              </a:lnSpc>
              <a:defRPr>
                <a:solidFill>
                  <a:schemeClr val="accent5"/>
                </a:solidFill>
              </a:defRPr>
            </a:pPr>
            <a:r>
              <a:t>Experiment</a:t>
            </a:r>
          </a:p>
          <a:p>
            <a:pPr lvl="1">
              <a:lnSpc>
                <a:spcPct val="90000"/>
              </a:lnSpc>
            </a:pPr>
            <a:r>
              <a:t>Well-designed randomized comparative experiment by eliminating other variables can conclude </a:t>
            </a:r>
            <a:r>
              <a:rPr u="sng">
                <a:solidFill>
                  <a:srgbClr val="FFFF00"/>
                </a:solidFill>
              </a:rPr>
              <a:t>cause-and-effect</a:t>
            </a:r>
            <a:endParaRPr>
              <a:solidFill>
                <a:srgbClr val="FFFF00"/>
              </a:solidFill>
            </a:endParaRPr>
          </a:p>
          <a:p>
            <a:pPr>
              <a:lnSpc>
                <a:spcPct val="90000"/>
              </a:lnSpc>
              <a:defRPr>
                <a:solidFill>
                  <a:schemeClr val="accent5"/>
                </a:solidFill>
              </a:defRPr>
            </a:pPr>
            <a:r>
              <a:t>Observation</a:t>
            </a:r>
          </a:p>
          <a:p>
            <a:pPr lvl="1">
              <a:lnSpc>
                <a:spcPct val="90000"/>
              </a:lnSpc>
            </a:pPr>
            <a:r>
              <a:t>Can show </a:t>
            </a:r>
            <a:r>
              <a:rPr u="sng">
                <a:solidFill>
                  <a:srgbClr val="FFFF00"/>
                </a:solidFill>
              </a:rPr>
              <a:t>correlation</a:t>
            </a:r>
            <a:r>
              <a:t>, but not causality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6">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76">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76">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7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6"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78" name="Title 1"/>
          <p:cNvSpPr txBox="1"/>
          <p:nvPr>
            <p:ph type="title"/>
          </p:nvPr>
        </p:nvSpPr>
        <p:spPr>
          <a:prstGeom prst="rect">
            <a:avLst/>
          </a:prstGeom>
        </p:spPr>
        <p:txBody>
          <a:bodyPr/>
          <a:lstStyle>
            <a:lvl1pPr>
              <a:defRPr spc="0"/>
            </a:lvl1pPr>
          </a:lstStyle>
          <a:p>
            <a:pPr/>
            <a:r>
              <a:t>9.4 Experimental Design</a:t>
            </a:r>
          </a:p>
        </p:txBody>
      </p:sp>
      <p:sp>
        <p:nvSpPr>
          <p:cNvPr id="279" name="Content Placeholder 2"/>
          <p:cNvSpPr txBox="1"/>
          <p:nvPr>
            <p:ph type="body" idx="1"/>
          </p:nvPr>
        </p:nvSpPr>
        <p:spPr>
          <a:xfrm>
            <a:off x="0" y="1200151"/>
            <a:ext cx="9144000" cy="3394472"/>
          </a:xfrm>
          <a:prstGeom prst="rect">
            <a:avLst/>
          </a:prstGeom>
        </p:spPr>
        <p:txBody>
          <a:bodyPr/>
          <a:lstStyle/>
          <a:p>
            <a:pPr>
              <a:spcBef>
                <a:spcPts val="500"/>
              </a:spcBef>
              <a:defRPr sz="2400"/>
            </a:pPr>
            <a:r>
              <a:t>Determine whether the following research topic is best investigated through an experiment or an observational study. Then describe the design of the experiment or observational study.</a:t>
            </a:r>
          </a:p>
          <a:p>
            <a:pPr marL="0" indent="0" algn="ctr">
              <a:spcBef>
                <a:spcPts val="500"/>
              </a:spcBef>
              <a:buSzTx/>
              <a:buFont typeface="Wingdings"/>
              <a:buNone/>
              <a:defRPr i="1" sz="2400">
                <a:solidFill>
                  <a:schemeClr val="accent5"/>
                </a:solidFill>
              </a:defRPr>
            </a:pPr>
            <a:r>
              <a:t>A researcher wants to know whether eating carrots daily improves a person’s eyesight.</a:t>
            </a:r>
          </a:p>
          <a:p>
            <a:pPr marL="0" indent="0" algn="ctr">
              <a:buSzTx/>
              <a:buFont typeface="Wingdings"/>
              <a:buNone/>
              <a:defRPr i="1" sz="2400">
                <a:solidFill>
                  <a:schemeClr val="accent5"/>
                </a:solidFill>
              </a:defRPr>
            </a:pPr>
          </a:p>
          <a:p>
            <a:pPr marL="0" indent="0" algn="ctr">
              <a:buSzTx/>
              <a:buFont typeface="Wingdings"/>
              <a:buNone/>
              <a:defRPr i="1" sz="2400">
                <a:solidFill>
                  <a:schemeClr val="accent5"/>
                </a:solidFill>
              </a:defRPr>
            </a:pPr>
          </a:p>
          <a:p>
            <a:pPr>
              <a:spcBef>
                <a:spcPts val="500"/>
              </a:spcBef>
              <a:defRPr sz="2400"/>
            </a:pPr>
            <a:r>
              <a:t>Try 493#5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000"/>
        </a:solidFill>
      </p:bgPr>
    </p:bg>
    <p:spTree>
      <p:nvGrpSpPr>
        <p:cNvPr id="1" name=""/>
        <p:cNvGrpSpPr/>
        <p:nvPr/>
      </p:nvGrpSpPr>
      <p:grpSpPr>
        <a:xfrm>
          <a:off x="0" y="0"/>
          <a:ext cx="0" cy="0"/>
          <a:chOff x="0" y="0"/>
          <a:chExt cx="0" cy="0"/>
        </a:xfrm>
      </p:grpSpPr>
      <p:sp>
        <p:nvSpPr>
          <p:cNvPr id="283" name="Title 1"/>
          <p:cNvSpPr txBox="1"/>
          <p:nvPr>
            <p:ph type="title"/>
          </p:nvPr>
        </p:nvSpPr>
        <p:spPr>
          <a:prstGeom prst="rect">
            <a:avLst/>
          </a:prstGeom>
        </p:spPr>
        <p:txBody>
          <a:bodyPr/>
          <a:lstStyle>
            <a:lvl1pPr>
              <a:defRPr spc="0"/>
            </a:lvl1pPr>
          </a:lstStyle>
          <a:p>
            <a:pPr/>
            <a:r>
              <a:t>9.4 Experimental Design</a:t>
            </a:r>
          </a:p>
        </p:txBody>
      </p:sp>
      <p:sp>
        <p:nvSpPr>
          <p:cNvPr id="284" name="Content Placeholder 2"/>
          <p:cNvSpPr txBox="1"/>
          <p:nvPr>
            <p:ph type="body" sz="half" idx="1"/>
          </p:nvPr>
        </p:nvSpPr>
        <p:spPr>
          <a:xfrm>
            <a:off x="0" y="1200151"/>
            <a:ext cx="4495800" cy="3394472"/>
          </a:xfrm>
          <a:prstGeom prst="rect">
            <a:avLst/>
          </a:prstGeom>
        </p:spPr>
        <p:txBody>
          <a:bodyPr/>
          <a:lstStyle/>
          <a:p>
            <a:pPr>
              <a:lnSpc>
                <a:spcPct val="80000"/>
              </a:lnSpc>
              <a:spcBef>
                <a:spcPts val="300"/>
              </a:spcBef>
              <a:defRPr sz="1500">
                <a:solidFill>
                  <a:srgbClr val="F8F7F3"/>
                </a:solidFill>
              </a:defRPr>
            </a:pPr>
            <a:r>
              <a:t>A school wants to test the effectiveness of an online program designed to teach writing skills. Identify a potential problem, if any, with each experimental design. Then describe how you can improve it.</a:t>
            </a:r>
          </a:p>
          <a:p>
            <a:pPr>
              <a:lnSpc>
                <a:spcPct val="80000"/>
              </a:lnSpc>
              <a:spcBef>
                <a:spcPts val="300"/>
              </a:spcBef>
              <a:defRPr b="1" sz="1500"/>
            </a:pPr>
            <a:r>
              <a:t>a. </a:t>
            </a:r>
            <a:r>
              <a:rPr b="0"/>
              <a:t>Forty students volunteer to use the online program. Forty other students volunteer to refrain from using the online program. After 6 months, each student is evaluated and it is determined that the students who have been using the online program improved their writing skills more than the other group.</a:t>
            </a:r>
          </a:p>
        </p:txBody>
      </p:sp>
      <p:sp>
        <p:nvSpPr>
          <p:cNvPr id="285"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300"/>
              </a:spcBef>
              <a:buClr>
                <a:srgbClr val="C00000"/>
              </a:buClr>
              <a:buSzPct val="100000"/>
              <a:buChar char="✴"/>
              <a:defRPr b="1" sz="1500"/>
            </a:pPr>
            <a:r>
              <a:t>b. </a:t>
            </a:r>
            <a:r>
              <a:rPr b="0"/>
              <a:t>The school randomly selects 100 students from each grade. Within each grade, the students are randomly assigned to use the online program or to refrain from using the online program. After 6 months, a significantly large number of the students who used the online program show significant gains in their writing skills.</a:t>
            </a:r>
          </a:p>
          <a:p>
            <a:pPr marL="342892" indent="-342892" defTabSz="914378">
              <a:lnSpc>
                <a:spcPct val="80000"/>
              </a:lnSpc>
              <a:spcBef>
                <a:spcPts val="300"/>
              </a:spcBef>
              <a:buClr>
                <a:srgbClr val="C00000"/>
              </a:buClr>
              <a:buSzPct val="100000"/>
              <a:buChar char="✴"/>
              <a:defRPr sz="1500"/>
            </a:pPr>
          </a:p>
          <a:p>
            <a:pPr marL="342892" indent="-342892" defTabSz="914378">
              <a:lnSpc>
                <a:spcPct val="80000"/>
              </a:lnSpc>
              <a:spcBef>
                <a:spcPts val="300"/>
              </a:spcBef>
              <a:buClr>
                <a:srgbClr val="C00000"/>
              </a:buClr>
              <a:buSzPct val="100000"/>
              <a:buChar char="✴"/>
              <a:defRPr sz="1500"/>
            </a:pPr>
          </a:p>
          <a:p>
            <a:pPr marL="342892" indent="-342892" defTabSz="914378">
              <a:lnSpc>
                <a:spcPct val="80000"/>
              </a:lnSpc>
              <a:spcBef>
                <a:spcPts val="300"/>
              </a:spcBef>
              <a:buClr>
                <a:srgbClr val="C00000"/>
              </a:buClr>
              <a:buSzPct val="100000"/>
              <a:buChar char="✴"/>
              <a:defRPr sz="1500"/>
            </a:pPr>
          </a:p>
          <a:p>
            <a:pPr marL="342892" indent="-342892" defTabSz="914378">
              <a:lnSpc>
                <a:spcPct val="80000"/>
              </a:lnSpc>
              <a:spcBef>
                <a:spcPts val="300"/>
              </a:spcBef>
              <a:buClr>
                <a:srgbClr val="C00000"/>
              </a:buClr>
              <a:buSzPct val="100000"/>
              <a:buChar char="✴"/>
              <a:defRPr sz="1500"/>
            </a:pPr>
          </a:p>
          <a:p>
            <a:pPr marL="342892" indent="-342892" defTabSz="914378">
              <a:lnSpc>
                <a:spcPct val="80000"/>
              </a:lnSpc>
              <a:spcBef>
                <a:spcPts val="300"/>
              </a:spcBef>
              <a:buClr>
                <a:srgbClr val="C00000"/>
              </a:buClr>
              <a:buSzPct val="100000"/>
              <a:buChar char="✴"/>
              <a:defRPr sz="1500"/>
            </a:pPr>
          </a:p>
          <a:p>
            <a:pPr marL="342892" indent="-342892" defTabSz="914378">
              <a:lnSpc>
                <a:spcPct val="80000"/>
              </a:lnSpc>
              <a:spcBef>
                <a:spcPts val="300"/>
              </a:spcBef>
              <a:buClr>
                <a:srgbClr val="C00000"/>
              </a:buClr>
              <a:buSzPct val="100000"/>
              <a:buChar char="✴"/>
              <a:defRPr sz="1500"/>
            </a:pPr>
            <a:r>
              <a:t>Try 493#9</a:t>
            </a:r>
          </a:p>
        </p:txBody>
      </p:sp>
      <p:sp>
        <p:nvSpPr>
          <p:cNvPr id="286" name="TextBox 4"/>
          <p:cNvSpPr txBox="1"/>
          <p:nvPr/>
        </p:nvSpPr>
        <p:spPr>
          <a:xfrm>
            <a:off x="1489509" y="4754093"/>
            <a:ext cx="7428297" cy="3627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100"/>
            </a:lvl1pPr>
          </a:lstStyle>
          <a:p>
            <a:pPr/>
            <a:r>
              <a:t>493 #1, 2, 3, 5, 6, 7, 9, 11, 12, 13, 16, 18, 20, 21, 23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5">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85">
                                            <p:txEl>
                                              <p:pRg st="0" end="0"/>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285">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2" fill="hold">
                                  <p:stCondLst>
                                    <p:cond delay="0"/>
                                  </p:stCondLst>
                                  <p:iterate type="el" backwards="0">
                                    <p:tmAbs val="0"/>
                                  </p:iterate>
                                  <p:childTnLst>
                                    <p:set>
                                      <p:cBhvr>
                                        <p:cTn id="18" fill="hold"/>
                                        <p:tgtEl>
                                          <p:spTgt spid="285">
                                            <p:txEl>
                                              <p:pRg st="2" end="2"/>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2" fill="hold">
                                  <p:stCondLst>
                                    <p:cond delay="0"/>
                                  </p:stCondLst>
                                  <p:iterate type="el" backwards="0">
                                    <p:tmAbs val="0"/>
                                  </p:iterate>
                                  <p:childTnLst>
                                    <p:set>
                                      <p:cBhvr>
                                        <p:cTn id="21" fill="hold"/>
                                        <p:tgtEl>
                                          <p:spTgt spid="285">
                                            <p:txEl>
                                              <p:pRg st="3" end="3"/>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2" fill="hold">
                                  <p:stCondLst>
                                    <p:cond delay="0"/>
                                  </p:stCondLst>
                                  <p:iterate type="el" backwards="0">
                                    <p:tmAbs val="0"/>
                                  </p:iterate>
                                  <p:childTnLst>
                                    <p:set>
                                      <p:cBhvr>
                                        <p:cTn id="24" fill="hold"/>
                                        <p:tgtEl>
                                          <p:spTgt spid="285">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28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2" fill="hold">
                                  <p:stCondLst>
                                    <p:cond delay="0"/>
                                  </p:stCondLst>
                                  <p:iterate type="el" backwards="0">
                                    <p:tmAbs val="0"/>
                                  </p:iterate>
                                  <p:childTnLst>
                                    <p:set>
                                      <p:cBhvr>
                                        <p:cTn id="31" fill="hold"/>
                                        <p:tgtEl>
                                          <p:spTgt spid="28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3" fill="hold">
                                  <p:stCondLst>
                                    <p:cond delay="0"/>
                                  </p:stCondLst>
                                  <p:iterate type="el" backwards="0">
                                    <p:tmAbs val="0"/>
                                  </p:iterate>
                                  <p:childTnLst>
                                    <p:set>
                                      <p:cBhvr>
                                        <p:cTn id="35"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3"/>
      <p:bldP build="p" bldLvl="5" animBg="1" rev="0" advAuto="0" spid="284" grpId="1"/>
      <p:bldP build="p" bldLvl="1" animBg="1" rev="0" advAuto="0" spid="285"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15" name="Title 1"/>
          <p:cNvSpPr txBox="1"/>
          <p:nvPr>
            <p:ph type="title"/>
          </p:nvPr>
        </p:nvSpPr>
        <p:spPr>
          <a:prstGeom prst="rect">
            <a:avLst/>
          </a:prstGeom>
        </p:spPr>
        <p:txBody>
          <a:bodyPr/>
          <a:lstStyle>
            <a:lvl1pPr>
              <a:defRPr spc="0" sz="3900"/>
            </a:lvl1pPr>
          </a:lstStyle>
          <a:p>
            <a:pPr/>
            <a:r>
              <a:t>9.0 Measures of Center and Dispersion</a:t>
            </a:r>
          </a:p>
        </p:txBody>
      </p:sp>
      <p:sp>
        <p:nvSpPr>
          <p:cNvPr id="116" name="Content Placeholder 4"/>
          <p:cNvSpPr txBox="1"/>
          <p:nvPr>
            <p:ph type="body" idx="1"/>
          </p:nvPr>
        </p:nvSpPr>
        <p:spPr>
          <a:xfrm>
            <a:off x="0" y="1200151"/>
            <a:ext cx="9144000" cy="3394472"/>
          </a:xfrm>
          <a:prstGeom prst="rect">
            <a:avLst/>
          </a:prstGeom>
        </p:spPr>
        <p:txBody>
          <a:bodyPr/>
          <a:lstStyle/>
          <a:p>
            <a:pPr>
              <a:defRPr b="1" sz="2600">
                <a:solidFill>
                  <a:schemeClr val="accent5"/>
                </a:solidFill>
              </a:defRPr>
            </a:pPr>
            <a:r>
              <a:t>Median</a:t>
            </a:r>
            <a:r>
              <a:rPr b="0">
                <a:solidFill>
                  <a:srgbClr val="000000"/>
                </a:solidFill>
              </a:rPr>
              <a:t> </a:t>
            </a:r>
            <a:endParaRPr b="0">
              <a:solidFill>
                <a:srgbClr val="000000"/>
              </a:solidFill>
            </a:endParaRPr>
          </a:p>
          <a:p>
            <a:pPr lvl="1">
              <a:defRPr sz="2600"/>
            </a:pPr>
            <a:r>
              <a:t>middle number when the numbers are written in order.  (If n is even, the median is the mean of the two middle numbers.)</a:t>
            </a:r>
          </a:p>
          <a:p>
            <a:pPr>
              <a:defRPr sz="2600"/>
            </a:pPr>
          </a:p>
          <a:p>
            <a:pPr>
              <a:defRPr b="1" sz="2600">
                <a:solidFill>
                  <a:schemeClr val="accent5"/>
                </a:solidFill>
              </a:defRPr>
            </a:pPr>
            <a:r>
              <a:t>Mode</a:t>
            </a:r>
            <a:r>
              <a:rPr b="0">
                <a:solidFill>
                  <a:srgbClr val="000000"/>
                </a:solidFill>
              </a:rPr>
              <a:t> </a:t>
            </a:r>
            <a:endParaRPr b="0">
              <a:solidFill>
                <a:srgbClr val="000000"/>
              </a:solidFill>
            </a:endParaRPr>
          </a:p>
          <a:p>
            <a:pPr lvl="1">
              <a:defRPr sz="2600"/>
            </a:pPr>
            <a:r>
              <a:t>number or numbers that occur most frequently.  There may be one mode, no mode, or more than one mode.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16">
                                            <p:txEl>
                                              <p:pRg st="3" end="3"/>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1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6"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xfrm>
            <a:off x="722312" y="3305176"/>
            <a:ext cx="7772401" cy="1021556"/>
          </a:xfrm>
          <a:prstGeom prst="rect">
            <a:avLst/>
          </a:prstGeom>
        </p:spPr>
        <p:txBody>
          <a:bodyPr/>
          <a:lstStyle>
            <a:lvl1pPr defTabSz="859515">
              <a:defRPr spc="0" sz="3384">
                <a:effectLst>
                  <a:outerShdw sx="100000" sy="100000" kx="0" ky="0" algn="b" rotWithShape="0" blurRad="71628" dist="47752" dir="5400000">
                    <a:srgbClr val="000000">
                      <a:alpha val="64999"/>
                    </a:srgbClr>
                  </a:outerShdw>
                </a:effectLst>
              </a:defRPr>
            </a:lvl1pPr>
          </a:lstStyle>
          <a:p>
            <a:pPr/>
            <a:r>
              <a:t>9.5 Making Inferences from Sample Surveys</a:t>
            </a:r>
          </a:p>
        </p:txBody>
      </p:sp>
      <p:sp>
        <p:nvSpPr>
          <p:cNvPr id="291" name="Text Placeholder 2"/>
          <p:cNvSpPr txBox="1"/>
          <p:nvPr>
            <p:ph type="body" sz="quarter" idx="1"/>
          </p:nvPr>
        </p:nvSpPr>
        <p:spPr>
          <a:xfrm>
            <a:off x="4572000" y="1"/>
            <a:ext cx="4572000" cy="1951891"/>
          </a:xfrm>
          <a:prstGeom prst="rect">
            <a:avLst/>
          </a:prstGeom>
        </p:spPr>
        <p:txBody>
          <a:bodyPr/>
          <a:lstStyle/>
          <a:p>
            <a:pPr/>
            <a:r>
              <a:t>After this lesson…</a:t>
            </a:r>
          </a:p>
          <a:p>
            <a:pPr/>
            <a:r>
              <a:t>• I can estimate population parameters.</a:t>
            </a:r>
          </a:p>
          <a:p>
            <a:pPr/>
            <a:r>
              <a:t>• I can analyze the accuracy of a hypothesis using simulations.</a:t>
            </a:r>
          </a:p>
          <a:p>
            <a:pPr/>
            <a:r>
              <a:t>• I can find margins of error for surveys.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3"/>
          <p:cNvSpPr txBox="1"/>
          <p:nvPr>
            <p:ph type="title"/>
          </p:nvPr>
        </p:nvSpPr>
        <p:spPr>
          <a:prstGeom prst="rect">
            <a:avLst/>
          </a:prstGeom>
        </p:spPr>
        <p:txBody>
          <a:bodyPr/>
          <a:lstStyle>
            <a:lvl1pPr>
              <a:defRPr spc="0" sz="3900"/>
            </a:lvl1pPr>
          </a:lstStyle>
          <a:p>
            <a:pPr/>
            <a:r>
              <a:t>9.5 Making Inferences from Sample Surveys</a:t>
            </a:r>
          </a:p>
        </p:txBody>
      </p:sp>
      <p:sp>
        <p:nvSpPr>
          <p:cNvPr id="294" name="Content Placeholder 4"/>
          <p:cNvSpPr txBox="1"/>
          <p:nvPr>
            <p:ph type="body" sz="half" idx="1"/>
          </p:nvPr>
        </p:nvSpPr>
        <p:spPr>
          <a:xfrm>
            <a:off x="0" y="1200151"/>
            <a:ext cx="4495800" cy="3394472"/>
          </a:xfrm>
          <a:prstGeom prst="rect">
            <a:avLst/>
          </a:prstGeom>
        </p:spPr>
        <p:txBody>
          <a:bodyPr/>
          <a:lstStyle/>
          <a:p>
            <a:pPr>
              <a:lnSpc>
                <a:spcPct val="80000"/>
              </a:lnSpc>
              <a:spcBef>
                <a:spcPts val="400"/>
              </a:spcBef>
              <a:defRPr b="1" sz="1900"/>
            </a:pPr>
            <a:r>
              <a:t>Work with a partner. </a:t>
            </a:r>
            <a:r>
              <a:rPr b="0"/>
              <a:t>A poll says that 40% of dog owners let their dogs sleep on their beds. To test this, you survey 50 randomly chosen dog owners in your city and fi nd that 16 of them let their dogs sleep on their beds.</a:t>
            </a:r>
          </a:p>
          <a:p>
            <a:pPr>
              <a:lnSpc>
                <a:spcPct val="80000"/>
              </a:lnSpc>
              <a:spcBef>
                <a:spcPts val="400"/>
              </a:spcBef>
              <a:defRPr b="1" sz="1900"/>
            </a:pPr>
            <a:r>
              <a:t>a. </a:t>
            </a:r>
            <a:r>
              <a:rPr b="0"/>
              <a:t>Based on your sample survey, what percent of dog owners let their dogs sleep on their beds?</a:t>
            </a:r>
          </a:p>
          <a:p>
            <a:pPr>
              <a:lnSpc>
                <a:spcPct val="80000"/>
              </a:lnSpc>
              <a:spcBef>
                <a:spcPts val="400"/>
              </a:spcBef>
              <a:defRPr b="1" sz="1900"/>
            </a:pPr>
            <a:r>
              <a:t>b. </a:t>
            </a:r>
            <a:r>
              <a:rPr b="0"/>
              <a:t>Is it still possible that 40% of all dog owners let their dogs sleep on their beds? Explain your reasoning.</a:t>
            </a:r>
          </a:p>
        </p:txBody>
      </p:sp>
      <p:pic>
        <p:nvPicPr>
          <p:cNvPr id="295" name="Content Placeholder 6" descr="Content Placeholder 6"/>
          <p:cNvPicPr>
            <a:picLocks noChangeAspect="1"/>
          </p:cNvPicPr>
          <p:nvPr/>
        </p:nvPicPr>
        <p:blipFill>
          <a:blip r:embed="rId3">
            <a:extLst/>
          </a:blip>
          <a:stretch>
            <a:fillRect/>
          </a:stretch>
        </p:blipFill>
        <p:spPr>
          <a:xfrm>
            <a:off x="5390148" y="1200150"/>
            <a:ext cx="2827421" cy="288306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00" name="Content Placeholder 2"/>
          <p:cNvSpPr txBox="1"/>
          <p:nvPr>
            <p:ph type="body" idx="1"/>
          </p:nvPr>
        </p:nvSpPr>
        <p:spPr>
          <a:xfrm>
            <a:off x="0" y="1200151"/>
            <a:ext cx="9144000" cy="3394472"/>
          </a:xfrm>
          <a:prstGeom prst="rect">
            <a:avLst/>
          </a:prstGeom>
        </p:spPr>
        <p:txBody>
          <a:bodyPr/>
          <a:lstStyle/>
          <a:p>
            <a:pPr>
              <a:defRPr>
                <a:solidFill>
                  <a:schemeClr val="accent6"/>
                </a:solidFill>
              </a:defRPr>
            </a:pPr>
            <a:r>
              <a:t>Descriptive Statistics</a:t>
            </a:r>
          </a:p>
          <a:p>
            <a:pPr lvl="1"/>
            <a:r>
              <a:t>Organizations, summarization, display of data</a:t>
            </a:r>
          </a:p>
          <a:p>
            <a:pPr lvl="1"/>
          </a:p>
          <a:p>
            <a:pPr>
              <a:defRPr>
                <a:solidFill>
                  <a:schemeClr val="accent6"/>
                </a:solidFill>
              </a:defRPr>
            </a:pPr>
            <a:r>
              <a:t>Inferential Statistics</a:t>
            </a:r>
          </a:p>
          <a:p>
            <a:pPr lvl="1"/>
            <a:r>
              <a:t>Using a sample to draw conclusions</a:t>
            </a:r>
          </a:p>
          <a:p>
            <a:pPr lvl="1"/>
            <a:r>
              <a:t>Make predictions (inferences) about the population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0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0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0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00">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00">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0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0"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03" name="Content Placeholder 2"/>
          <p:cNvSpPr txBox="1"/>
          <p:nvPr>
            <p:ph type="body" sz="half" idx="1"/>
          </p:nvPr>
        </p:nvSpPr>
        <p:spPr>
          <a:xfrm>
            <a:off x="0" y="1200151"/>
            <a:ext cx="4495800" cy="3394472"/>
          </a:xfrm>
          <a:prstGeom prst="rect">
            <a:avLst/>
          </a:prstGeom>
        </p:spPr>
        <p:txBody>
          <a:bodyPr/>
          <a:lstStyle/>
          <a:p>
            <a:pPr>
              <a:lnSpc>
                <a:spcPct val="90000"/>
              </a:lnSpc>
              <a:spcBef>
                <a:spcPts val="500"/>
              </a:spcBef>
              <a:defRPr sz="2400"/>
            </a:pPr>
            <a:r>
              <a:t>The numbers of coupons purchased in the past year by a random sample of 40 adult users of a restaurant discount service are shown in the table. Estimate the population mean </a:t>
            </a:r>
            <a:r>
              <a:t>μ.</a:t>
            </a:r>
          </a:p>
          <a:p>
            <a:pPr>
              <a:lnSpc>
                <a:spcPct val="90000"/>
              </a:lnSpc>
              <a:defRPr sz="2400"/>
            </a:pPr>
          </a:p>
          <a:p>
            <a:pPr>
              <a:lnSpc>
                <a:spcPct val="90000"/>
              </a:lnSpc>
              <a:spcBef>
                <a:spcPts val="500"/>
              </a:spcBef>
              <a:defRPr sz="2400"/>
            </a:pPr>
            <a:r>
              <a:t>Try 501#1</a:t>
            </a:r>
          </a:p>
        </p:txBody>
      </p:sp>
      <p:pic>
        <p:nvPicPr>
          <p:cNvPr id="304" name="Content Placeholder 4" descr="Content Placeholder 4"/>
          <p:cNvPicPr>
            <a:picLocks noChangeAspect="1"/>
          </p:cNvPicPr>
          <p:nvPr/>
        </p:nvPicPr>
        <p:blipFill>
          <a:blip r:embed="rId3">
            <a:extLst/>
          </a:blip>
          <a:stretch>
            <a:fillRect/>
          </a:stretch>
        </p:blipFill>
        <p:spPr>
          <a:xfrm>
            <a:off x="6809874" y="0"/>
            <a:ext cx="2334127" cy="30698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09" name="Content Placeholder 2"/>
          <p:cNvSpPr txBox="1"/>
          <p:nvPr>
            <p:ph type="body" sz="half" idx="1"/>
          </p:nvPr>
        </p:nvSpPr>
        <p:spPr>
          <a:xfrm>
            <a:off x="0" y="1200151"/>
            <a:ext cx="4495800" cy="3394472"/>
          </a:xfrm>
          <a:prstGeom prst="rect">
            <a:avLst/>
          </a:prstGeom>
        </p:spPr>
        <p:txBody>
          <a:bodyPr/>
          <a:lstStyle/>
          <a:p>
            <a:pPr marL="342891" indent="-342891">
              <a:lnSpc>
                <a:spcPct val="80000"/>
              </a:lnSpc>
              <a:defRPr sz="2500">
                <a:solidFill>
                  <a:srgbClr val="F8F7F3"/>
                </a:solidFill>
              </a:defRPr>
            </a:pPr>
            <a:r>
              <a:t>Church leaders wants to know if youth like their Sabbath School. They conduct several surveys of randomly selected youth. The results are shown in the table.</a:t>
            </a:r>
          </a:p>
          <a:p>
            <a:pPr marL="342891" indent="-342891">
              <a:lnSpc>
                <a:spcPct val="80000"/>
              </a:lnSpc>
              <a:defRPr sz="2500"/>
            </a:pPr>
            <a:r>
              <a:t>Based on the first 2 surveys, do you think more youth like Sabbath School?</a:t>
            </a:r>
          </a:p>
        </p:txBody>
      </p:sp>
      <p:pic>
        <p:nvPicPr>
          <p:cNvPr id="310" name="Content Placeholder 4" descr="Content Placeholder 4"/>
          <p:cNvPicPr>
            <a:picLocks noChangeAspect="1"/>
          </p:cNvPicPr>
          <p:nvPr/>
        </p:nvPicPr>
        <p:blipFill>
          <a:blip r:embed="rId3">
            <a:extLst/>
          </a:blip>
          <a:stretch>
            <a:fillRect/>
          </a:stretch>
        </p:blipFill>
        <p:spPr>
          <a:xfrm>
            <a:off x="6046094" y="1"/>
            <a:ext cx="3097907" cy="3075560"/>
          </a:xfrm>
          <a:prstGeom prst="rect">
            <a:avLst/>
          </a:prstGeom>
          <a:ln w="12700">
            <a:miter lim="400000"/>
          </a:ln>
        </p:spPr>
      </p:pic>
      <p:sp>
        <p:nvSpPr>
          <p:cNvPr id="311" name="Content Placeholder 2"/>
          <p:cNvSpPr txBox="1"/>
          <p:nvPr/>
        </p:nvSpPr>
        <p:spPr>
          <a:xfrm>
            <a:off x="4518059" y="1063228"/>
            <a:ext cx="4427221" cy="408027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ormAutofit fontScale="100000" lnSpcReduction="0"/>
          </a:bodyPr>
          <a:lstStyle/>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500"/>
              </a:spcBef>
              <a:buClr>
                <a:srgbClr val="C00000"/>
              </a:buClr>
              <a:buSzPct val="100000"/>
              <a:buChar char="✴"/>
              <a:defRPr sz="2425"/>
            </a:pPr>
            <a:r>
              <a:t>Based on all the surveys, do you think more youth like Sabbath School?</a:t>
            </a:r>
            <a:endParaRPr sz="3298"/>
          </a:p>
          <a:p>
            <a:pPr marL="443473" indent="-443473" defTabSz="1182594">
              <a:lnSpc>
                <a:spcPct val="80000"/>
              </a:lnSpc>
              <a:spcBef>
                <a:spcPts val="700"/>
              </a:spcBef>
              <a:buClr>
                <a:srgbClr val="C00000"/>
              </a:buClr>
              <a:buSzPct val="100000"/>
              <a:buChar char="✴"/>
              <a:defRPr sz="2716"/>
            </a:pPr>
          </a:p>
          <a:p>
            <a:pPr marL="443473" indent="-443473" defTabSz="1182594">
              <a:lnSpc>
                <a:spcPct val="80000"/>
              </a:lnSpc>
              <a:spcBef>
                <a:spcPts val="500"/>
              </a:spcBef>
              <a:buClr>
                <a:srgbClr val="C00000"/>
              </a:buClr>
              <a:buSzPct val="100000"/>
              <a:buChar char="✴"/>
              <a:defRPr sz="2425"/>
            </a:pPr>
            <a:r>
              <a:t>Try 50#5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1">
                                            <p:txEl>
                                              <p:pRg st="5" end="5"/>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311">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2" fill="hold">
                                  <p:stCondLst>
                                    <p:cond delay="0"/>
                                  </p:stCondLst>
                                  <p:iterate type="el" backwards="0">
                                    <p:tmAbs val="0"/>
                                  </p:iterate>
                                  <p:childTnLst>
                                    <p:set>
                                      <p:cBhvr>
                                        <p:cTn id="17" fill="hold"/>
                                        <p:tgtEl>
                                          <p:spTgt spid="31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1" grpId="2"/>
      <p:bldP build="p" bldLvl="5" animBg="1" rev="0" advAuto="0" spid="309"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16" name="Content Placeholder 2"/>
          <p:cNvSpPr txBox="1"/>
          <p:nvPr>
            <p:ph type="body" sz="half" idx="1"/>
          </p:nvPr>
        </p:nvSpPr>
        <p:spPr>
          <a:xfrm>
            <a:off x="0" y="1200151"/>
            <a:ext cx="4495800" cy="3737372"/>
          </a:xfrm>
          <a:prstGeom prst="rect">
            <a:avLst/>
          </a:prstGeom>
        </p:spPr>
        <p:txBody>
          <a:bodyPr/>
          <a:lstStyle/>
          <a:p>
            <a:pPr>
              <a:lnSpc>
                <a:spcPct val="80000"/>
              </a:lnSpc>
              <a:spcBef>
                <a:spcPts val="500"/>
              </a:spcBef>
              <a:defRPr sz="2300">
                <a:solidFill>
                  <a:srgbClr val="F8F7F3"/>
                </a:solidFill>
              </a:defRPr>
            </a:pPr>
            <a:r>
              <a:t>A national polling company claims 28% of U.S. adults say students should be required to participate in a physical education class every school day. You survey a random sample of 50 adults.</a:t>
            </a:r>
          </a:p>
          <a:p>
            <a:pPr>
              <a:lnSpc>
                <a:spcPct val="80000"/>
              </a:lnSpc>
              <a:spcBef>
                <a:spcPts val="500"/>
              </a:spcBef>
              <a:defRPr sz="2300">
                <a:solidFill>
                  <a:srgbClr val="F8F7F3"/>
                </a:solidFill>
              </a:defRPr>
            </a:pPr>
          </a:p>
          <a:p>
            <a:pPr>
              <a:lnSpc>
                <a:spcPct val="80000"/>
              </a:lnSpc>
              <a:spcBef>
                <a:spcPts val="500"/>
              </a:spcBef>
              <a:defRPr sz="2300">
                <a:solidFill>
                  <a:srgbClr val="F8F7F3"/>
                </a:solidFill>
              </a:defRPr>
            </a:pPr>
          </a:p>
          <a:p>
            <a:pPr>
              <a:lnSpc>
                <a:spcPct val="80000"/>
              </a:lnSpc>
              <a:spcBef>
                <a:spcPts val="500"/>
              </a:spcBef>
              <a:defRPr sz="2300"/>
            </a:pPr>
            <a:r>
              <a:t>Try 502#9a,b</a:t>
            </a:r>
          </a:p>
        </p:txBody>
      </p:sp>
      <p:sp>
        <p:nvSpPr>
          <p:cNvPr id="317"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500"/>
              </a:spcBef>
              <a:buClr>
                <a:srgbClr val="C00000"/>
              </a:buClr>
              <a:buSzPct val="100000"/>
              <a:buChar char="✴"/>
              <a:defRPr b="1" sz="2300"/>
            </a:pPr>
            <a:r>
              <a:t>a. </a:t>
            </a:r>
            <a:r>
              <a:rPr b="0"/>
              <a:t>What can you conclude about the accuracy of the claim when 16 adults in your survey agree?</a:t>
            </a:r>
          </a:p>
          <a:p>
            <a:pPr marL="342892" indent="-342892" defTabSz="914378">
              <a:lnSpc>
                <a:spcPct val="80000"/>
              </a:lnSpc>
              <a:spcBef>
                <a:spcPts val="500"/>
              </a:spcBef>
              <a:buClr>
                <a:srgbClr val="C00000"/>
              </a:buClr>
              <a:buSzPct val="100000"/>
              <a:buChar char="✴"/>
              <a:defRPr sz="2300"/>
            </a:pPr>
          </a:p>
          <a:p>
            <a:pPr marL="342892" indent="-342892" defTabSz="914378">
              <a:lnSpc>
                <a:spcPct val="80000"/>
              </a:lnSpc>
              <a:spcBef>
                <a:spcPts val="500"/>
              </a:spcBef>
              <a:buClr>
                <a:srgbClr val="C00000"/>
              </a:buClr>
              <a:buSzPct val="100000"/>
              <a:buChar char="✴"/>
              <a:defRPr sz="2300"/>
            </a:pPr>
          </a:p>
          <a:p>
            <a:pPr marL="342892" indent="-342892" defTabSz="914378">
              <a:lnSpc>
                <a:spcPct val="80000"/>
              </a:lnSpc>
              <a:spcBef>
                <a:spcPts val="500"/>
              </a:spcBef>
              <a:buClr>
                <a:srgbClr val="C00000"/>
              </a:buClr>
              <a:buSzPct val="100000"/>
              <a:buChar char="✴"/>
              <a:defRPr b="1" sz="2300"/>
            </a:pPr>
            <a:r>
              <a:t>b. </a:t>
            </a:r>
            <a:r>
              <a:rPr b="0"/>
              <a:t>What can you conclude about the accuracy of the claim when 21 adults in your survey agree?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17">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2"/>
      <p:bldP build="p" bldLvl="1" animBg="1" rev="0" advAuto="0" spid="317"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22" name="Content Placeholder 2"/>
          <p:cNvSpPr txBox="1"/>
          <p:nvPr>
            <p:ph type="body" sz="half" idx="1"/>
          </p:nvPr>
        </p:nvSpPr>
        <p:spPr>
          <a:xfrm>
            <a:off x="0" y="1200151"/>
            <a:ext cx="4495800" cy="3394472"/>
          </a:xfrm>
          <a:prstGeom prst="rect">
            <a:avLst/>
          </a:prstGeom>
        </p:spPr>
        <p:txBody>
          <a:bodyPr/>
          <a:lstStyle/>
          <a:p>
            <a:pPr marL="342891" indent="-342891">
              <a:defRPr sz="2500">
                <a:solidFill>
                  <a:schemeClr val="accent6"/>
                </a:solidFill>
              </a:defRPr>
            </a:pPr>
            <a:r>
              <a:t>Margin of Error</a:t>
            </a:r>
          </a:p>
          <a:p>
            <a:pPr lvl="1">
              <a:defRPr sz="2500"/>
            </a:pPr>
            <a:r>
              <a:t>In normal distributions, 95% of data is within 2 standard deviations of the mean</a:t>
            </a:r>
          </a:p>
          <a:p>
            <a:pPr lvl="1">
              <a:defRPr sz="2500">
                <a:solidFill>
                  <a:srgbClr val="FFFF00"/>
                </a:solidFill>
              </a:defRPr>
            </a:pPr>
            <a:r>
              <a:t>2 standard deviations ≈ margin of error</a:t>
            </a:r>
          </a:p>
        </p:txBody>
      </p:sp>
      <p:sp>
        <p:nvSpPr>
          <p:cNvPr id="323"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1" indent="-342891" defTabSz="914378">
              <a:spcBef>
                <a:spcPts val="600"/>
              </a:spcBef>
              <a:buClr>
                <a:srgbClr val="C00000"/>
              </a:buClr>
              <a:buSzPct val="100000"/>
              <a:buChar char="✴"/>
              <a:defRPr sz="2500"/>
            </a:pPr>
            <a:r>
              <a:t>If a standard deviation is about 0.06, find and interpret the margin of error.</a:t>
            </a:r>
          </a:p>
          <a:p>
            <a:pPr marL="342891" indent="-342891" defTabSz="914378">
              <a:spcBef>
                <a:spcPts val="600"/>
              </a:spcBef>
              <a:buClr>
                <a:srgbClr val="C00000"/>
              </a:buClr>
              <a:buSzPct val="100000"/>
              <a:buChar char="✴"/>
              <a:defRPr sz="2500"/>
            </a:pPr>
          </a:p>
          <a:p>
            <a:pPr marL="342891" indent="-342891" defTabSz="914378">
              <a:spcBef>
                <a:spcPts val="600"/>
              </a:spcBef>
              <a:buClr>
                <a:srgbClr val="C00000"/>
              </a:buClr>
              <a:buSzPct val="100000"/>
              <a:buChar char="✴"/>
              <a:defRPr sz="2500"/>
            </a:pPr>
          </a:p>
          <a:p>
            <a:pPr marL="342891" indent="-342891" defTabSz="914378">
              <a:spcBef>
                <a:spcPts val="600"/>
              </a:spcBef>
              <a:buClr>
                <a:srgbClr val="C00000"/>
              </a:buClr>
              <a:buSzPct val="100000"/>
              <a:buChar char="✴"/>
              <a:defRPr sz="2500"/>
            </a:pPr>
          </a:p>
          <a:p>
            <a:pPr marL="342891" indent="-342891" defTabSz="914378">
              <a:spcBef>
                <a:spcPts val="600"/>
              </a:spcBef>
              <a:buClr>
                <a:srgbClr val="C00000"/>
              </a:buClr>
              <a:buSzPct val="100000"/>
              <a:buChar char="✴"/>
              <a:defRPr sz="2500"/>
            </a:pPr>
            <a:r>
              <a:t>Try 502#11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323">
                                            <p:bg/>
                                          </p:spTgt>
                                        </p:tgtEl>
                                        <p:attrNameLst>
                                          <p:attrName>style.visibility</p:attrName>
                                        </p:attrNameLst>
                                      </p:cBhvr>
                                      <p:to>
                                        <p:strVal val="visible"/>
                                      </p:to>
                                    </p:set>
                                  </p:childTnLst>
                                </p:cTn>
                              </p:par>
                              <p:par>
                                <p:cTn id="15" presetClass="entr" nodeType="withEffect" presetSubtype="0" presetID="1" grpId="2" fill="hold">
                                  <p:stCondLst>
                                    <p:cond delay="0"/>
                                  </p:stCondLst>
                                  <p:iterate type="el" backwards="0">
                                    <p:tmAbs val="0"/>
                                  </p:iterate>
                                  <p:childTnLst>
                                    <p:set>
                                      <p:cBhvr>
                                        <p:cTn id="16" fill="hold"/>
                                        <p:tgtEl>
                                          <p:spTgt spid="323">
                                            <p:txEl>
                                              <p:pRg st="0" end="0"/>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323">
                                            <p:txEl>
                                              <p:pRg st="1" end="1"/>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2" fill="hold">
                                  <p:stCondLst>
                                    <p:cond delay="0"/>
                                  </p:stCondLst>
                                  <p:iterate type="el" backwards="0">
                                    <p:tmAbs val="0"/>
                                  </p:iterate>
                                  <p:childTnLst>
                                    <p:set>
                                      <p:cBhvr>
                                        <p:cTn id="22" fill="hold"/>
                                        <p:tgtEl>
                                          <p:spTgt spid="323">
                                            <p:txEl>
                                              <p:pRg st="2" end="2"/>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2" fill="hold">
                                  <p:stCondLst>
                                    <p:cond delay="0"/>
                                  </p:stCondLst>
                                  <p:iterate type="el" backwards="0">
                                    <p:tmAbs val="0"/>
                                  </p:iterate>
                                  <p:childTnLst>
                                    <p:set>
                                      <p:cBhvr>
                                        <p:cTn id="25" fill="hold"/>
                                        <p:tgtEl>
                                          <p:spTgt spid="32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2" fill="hold">
                                  <p:stCondLst>
                                    <p:cond delay="0"/>
                                  </p:stCondLst>
                                  <p:iterate type="el" backwards="0">
                                    <p:tmAbs val="0"/>
                                  </p:iterate>
                                  <p:childTnLst>
                                    <p:set>
                                      <p:cBhvr>
                                        <p:cTn id="29" fill="hold"/>
                                        <p:tgtEl>
                                          <p:spTgt spid="32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3" grpId="2"/>
      <p:bldP build="p" bldLvl="5" animBg="1" rev="0" advAuto="0" spid="322"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Title 1"/>
          <p:cNvSpPr txBox="1"/>
          <p:nvPr>
            <p:ph type="title"/>
          </p:nvPr>
        </p:nvSpPr>
        <p:spPr>
          <a:prstGeom prst="rect">
            <a:avLst/>
          </a:prstGeom>
        </p:spPr>
        <p:txBody>
          <a:bodyPr/>
          <a:lstStyle>
            <a:lvl1pPr>
              <a:defRPr spc="0" sz="3900"/>
            </a:lvl1pPr>
          </a:lstStyle>
          <a:p>
            <a:pPr/>
            <a:r>
              <a:t>9.5 Making Inferences from Sample Surveys</a:t>
            </a:r>
          </a:p>
        </p:txBody>
      </p:sp>
      <p:sp>
        <p:nvSpPr>
          <p:cNvPr id="328" name="Content Placeholder 2"/>
          <p:cNvSpPr txBox="1"/>
          <p:nvPr>
            <p:ph type="body" sz="half" idx="1"/>
          </p:nvPr>
        </p:nvSpPr>
        <p:spPr>
          <a:xfrm>
            <a:off x="0" y="1200151"/>
            <a:ext cx="4495800" cy="3394472"/>
          </a:xfrm>
          <a:prstGeom prst="rect">
            <a:avLst/>
          </a:prstGeom>
        </p:spPr>
        <p:txBody>
          <a:bodyPr/>
          <a:lstStyle/>
          <a:p>
            <a:pPr>
              <a:lnSpc>
                <a:spcPct val="90000"/>
              </a:lnSpc>
              <a:spcBef>
                <a:spcPts val="500"/>
              </a:spcBef>
              <a:defRPr sz="2100">
                <a:solidFill>
                  <a:schemeClr val="accent6"/>
                </a:solidFill>
              </a:defRPr>
            </a:pPr>
            <a:r>
              <a:t>Margin of Error </a:t>
            </a:r>
            <a:r>
              <a:rPr>
                <a:solidFill>
                  <a:srgbClr val="000000"/>
                </a:solidFill>
              </a:rPr>
              <a:t>(95% confidence)</a:t>
            </a:r>
            <a:endParaRPr>
              <a:solidFill>
                <a:srgbClr val="000000"/>
              </a:solidFill>
            </a:endParaRPr>
          </a:p>
          <a:p>
            <a:pPr lvl="1">
              <a:lnSpc>
                <a:spcPct val="90000"/>
              </a:lnSpc>
              <a:spcBef>
                <a:spcPts val="500"/>
              </a:spcBef>
              <a:defRPr sz="2100">
                <a:solidFill>
                  <a:srgbClr val="FFFF00"/>
                </a:solidFill>
                <a:latin typeface="Cambria Math"/>
                <a:ea typeface="Cambria Math"/>
                <a:cs typeface="Cambria Math"/>
                <a:sym typeface="Cambria Math"/>
              </a:defRPr>
            </a:pPr>
            <a14:m>
              <m:oMathPara>
                <m:oMathParaPr>
                  <m:jc m:val="left"/>
                </m:oMathParaPr>
                <m:oMath>
                  <m:r>
                    <a:rPr xmlns:a="http://schemas.openxmlformats.org/drawingml/2006/main" sz="2200" i="1">
                      <a:solidFill>
                        <a:srgbClr val="FFFF00"/>
                      </a:solidFill>
                      <a:latin typeface="Cambria Math" panose="02040503050406030204" pitchFamily="18" charset="0"/>
                    </a:rPr>
                    <m:t>𝐸</m:t>
                  </m:r>
                  <m:r>
                    <a:rPr xmlns:a="http://schemas.openxmlformats.org/drawingml/2006/main" sz="2200" i="1">
                      <a:solidFill>
                        <a:srgbClr val="FFFF00"/>
                      </a:solidFill>
                      <a:latin typeface="Cambria Math" panose="02040503050406030204" pitchFamily="18" charset="0"/>
                    </a:rPr>
                    <m:t>𝑟</m:t>
                  </m:r>
                  <m:r>
                    <a:rPr xmlns:a="http://schemas.openxmlformats.org/drawingml/2006/main" sz="2200" i="1">
                      <a:solidFill>
                        <a:srgbClr val="FFFF00"/>
                      </a:solidFill>
                      <a:latin typeface="Cambria Math" panose="02040503050406030204" pitchFamily="18" charset="0"/>
                    </a:rPr>
                    <m:t>𝑟</m:t>
                  </m:r>
                  <m:r>
                    <a:rPr xmlns:a="http://schemas.openxmlformats.org/drawingml/2006/main" sz="2200" i="1">
                      <a:solidFill>
                        <a:srgbClr val="FFFF00"/>
                      </a:solidFill>
                      <a:latin typeface="Cambria Math" panose="02040503050406030204" pitchFamily="18" charset="0"/>
                    </a:rPr>
                    <m:t>𝑜</m:t>
                  </m:r>
                  <m:r>
                    <a:rPr xmlns:a="http://schemas.openxmlformats.org/drawingml/2006/main" sz="2200" i="1">
                      <a:solidFill>
                        <a:srgbClr val="FFFF00"/>
                      </a:solidFill>
                      <a:latin typeface="Cambria Math" panose="02040503050406030204" pitchFamily="18" charset="0"/>
                    </a:rPr>
                    <m:t>𝑟</m:t>
                  </m:r>
                  <m:r>
                    <a:rPr xmlns:a="http://schemas.openxmlformats.org/drawingml/2006/main" sz="2200" i="1">
                      <a:solidFill>
                        <a:srgbClr val="FFFF00"/>
                      </a:solidFill>
                      <a:latin typeface="Cambria Math" panose="02040503050406030204" pitchFamily="18" charset="0"/>
                    </a:rPr>
                    <m:t>=</m:t>
                  </m:r>
                  <m:r>
                    <a:rPr xmlns:a="http://schemas.openxmlformats.org/drawingml/2006/main" sz="2200" i="1">
                      <a:solidFill>
                        <a:srgbClr val="FFFF00"/>
                      </a:solidFill>
                      <a:latin typeface="Cambria Math" panose="02040503050406030204" pitchFamily="18" charset="0"/>
                    </a:rPr>
                    <m:t>±</m:t>
                  </m:r>
                  <m:f>
                    <m:fPr>
                      <m:ctrlPr>
                        <a:rPr xmlns:a="http://schemas.openxmlformats.org/drawingml/2006/main" sz="2200" i="1">
                          <a:solidFill>
                            <a:srgbClr val="FFFF00"/>
                          </a:solidFill>
                          <a:latin typeface="Cambria Math" panose="02040503050406030204" pitchFamily="18" charset="0"/>
                        </a:rPr>
                      </m:ctrlPr>
                      <m:type m:val="bar"/>
                    </m:fPr>
                    <m:num>
                      <m:r>
                        <a:rPr xmlns:a="http://schemas.openxmlformats.org/drawingml/2006/main" sz="2200" i="1">
                          <a:solidFill>
                            <a:srgbClr val="FFFF00"/>
                          </a:solidFill>
                          <a:latin typeface="Cambria Math" panose="02040503050406030204" pitchFamily="18" charset="0"/>
                        </a:rPr>
                        <m:t>1</m:t>
                      </m:r>
                    </m:num>
                    <m:den>
                      <m:rad>
                        <m:radPr>
                          <m:ctrlPr>
                            <a:rPr xmlns:a="http://schemas.openxmlformats.org/drawingml/2006/main" sz="2200" i="1">
                              <a:solidFill>
                                <a:srgbClr val="FFFF00"/>
                              </a:solidFill>
                              <a:latin typeface="Cambria Math" panose="02040503050406030204" pitchFamily="18" charset="0"/>
                            </a:rPr>
                          </m:ctrlPr>
                          <m:degHide m:val="on"/>
                        </m:radPr>
                        <m:deg/>
                        <m:e>
                          <m:r>
                            <a:rPr xmlns:a="http://schemas.openxmlformats.org/drawingml/2006/main" sz="2200" i="1">
                              <a:solidFill>
                                <a:srgbClr val="FFFF00"/>
                              </a:solidFill>
                              <a:latin typeface="Cambria Math" panose="02040503050406030204" pitchFamily="18" charset="0"/>
                            </a:rPr>
                            <m:t>𝑛</m:t>
                          </m:r>
                        </m:e>
                      </m:rad>
                    </m:den>
                  </m:f>
                </m:oMath>
              </m:oMathPara>
            </a14:m>
          </a:p>
          <a:p>
            <a:pPr>
              <a:lnSpc>
                <a:spcPct val="90000"/>
              </a:lnSpc>
              <a:spcBef>
                <a:spcPts val="500"/>
              </a:spcBef>
              <a:defRPr sz="2100">
                <a:solidFill>
                  <a:schemeClr val="accent6"/>
                </a:solidFill>
              </a:defRPr>
            </a:pPr>
            <a:r>
              <a:t>True result </a:t>
            </a:r>
            <a:r>
              <a:rPr>
                <a:solidFill>
                  <a:srgbClr val="000000"/>
                </a:solidFill>
              </a:rPr>
              <a:t>likely between</a:t>
            </a:r>
            <a:endParaRPr>
              <a:solidFill>
                <a:srgbClr val="000000"/>
              </a:solidFill>
            </a:endParaRPr>
          </a:p>
          <a:p>
            <a:pPr lvl="1">
              <a:lnSpc>
                <a:spcPct val="90000"/>
              </a:lnSpc>
              <a:spcBef>
                <a:spcPts val="500"/>
              </a:spcBef>
              <a:defRPr sz="2100">
                <a:solidFill>
                  <a:srgbClr val="FFFF00"/>
                </a:solidFill>
                <a:latin typeface="Cambria Math"/>
                <a:ea typeface="Cambria Math"/>
                <a:cs typeface="Cambria Math"/>
                <a:sym typeface="Cambria Math"/>
              </a:defRPr>
            </a:pPr>
            <a14:m>
              <m:oMath>
                <m:r>
                  <a:rPr xmlns:a="http://schemas.openxmlformats.org/drawingml/2006/main" sz="2200" i="1">
                    <a:solidFill>
                      <a:srgbClr val="FFFF00"/>
                    </a:solidFill>
                    <a:latin typeface="Cambria Math" panose="02040503050406030204" pitchFamily="18" charset="0"/>
                  </a:rPr>
                  <m:t>𝑝</m:t>
                </m:r>
                <m:r>
                  <a:rPr xmlns:a="http://schemas.openxmlformats.org/drawingml/2006/main" sz="2200" i="1">
                    <a:solidFill>
                      <a:srgbClr val="FFFF00"/>
                    </a:solidFill>
                    <a:latin typeface="Cambria Math" panose="02040503050406030204" pitchFamily="18" charset="0"/>
                  </a:rPr>
                  <m:t>−</m:t>
                </m:r>
                <m:f>
                  <m:fPr>
                    <m:ctrlPr>
                      <a:rPr xmlns:a="http://schemas.openxmlformats.org/drawingml/2006/main" sz="2200" i="1">
                        <a:solidFill>
                          <a:srgbClr val="FFFF00"/>
                        </a:solidFill>
                        <a:latin typeface="Cambria Math" panose="02040503050406030204" pitchFamily="18" charset="0"/>
                      </a:rPr>
                    </m:ctrlPr>
                    <m:type m:val="bar"/>
                  </m:fPr>
                  <m:num>
                    <m:r>
                      <a:rPr xmlns:a="http://schemas.openxmlformats.org/drawingml/2006/main" sz="2200" i="1">
                        <a:solidFill>
                          <a:srgbClr val="FFFF00"/>
                        </a:solidFill>
                        <a:latin typeface="Cambria Math" panose="02040503050406030204" pitchFamily="18" charset="0"/>
                      </a:rPr>
                      <m:t>1</m:t>
                    </m:r>
                  </m:num>
                  <m:den>
                    <m:rad>
                      <m:radPr>
                        <m:ctrlPr>
                          <a:rPr xmlns:a="http://schemas.openxmlformats.org/drawingml/2006/main" sz="2200" i="1">
                            <a:solidFill>
                              <a:srgbClr val="FFFF00"/>
                            </a:solidFill>
                            <a:latin typeface="Cambria Math" panose="02040503050406030204" pitchFamily="18" charset="0"/>
                          </a:rPr>
                        </m:ctrlPr>
                        <m:degHide m:val="on"/>
                      </m:radPr>
                      <m:deg/>
                      <m:e>
                        <m:r>
                          <a:rPr xmlns:a="http://schemas.openxmlformats.org/drawingml/2006/main" sz="2200" i="1">
                            <a:solidFill>
                              <a:srgbClr val="FFFF00"/>
                            </a:solidFill>
                            <a:latin typeface="Cambria Math" panose="02040503050406030204" pitchFamily="18" charset="0"/>
                          </a:rPr>
                          <m:t>𝑛</m:t>
                        </m:r>
                      </m:e>
                    </m:rad>
                  </m:den>
                </m:f>
              </m:oMath>
            </a14:m>
            <a:r>
              <a:rPr>
                <a:solidFill>
                  <a:srgbClr val="000000"/>
                </a:solidFill>
                <a:latin typeface="+mj-lt"/>
                <a:ea typeface="+mj-ea"/>
                <a:cs typeface="+mj-cs"/>
                <a:sym typeface="Calibri"/>
              </a:rPr>
              <a:t> and </a:t>
            </a:r>
            <a14:m>
              <m:oMath>
                <m:r>
                  <a:rPr xmlns:a="http://schemas.openxmlformats.org/drawingml/2006/main" sz="2250" i="1">
                    <a:solidFill>
                      <a:srgbClr val="FFFF00"/>
                    </a:solidFill>
                    <a:latin typeface="Cambria Math" panose="02040503050406030204" pitchFamily="18" charset="0"/>
                  </a:rPr>
                  <m:t>𝑝</m:t>
                </m:r>
                <m:r>
                  <a:rPr xmlns:a="http://schemas.openxmlformats.org/drawingml/2006/main" sz="2250" i="1">
                    <a:solidFill>
                      <a:srgbClr val="FFFF00"/>
                    </a:solidFill>
                    <a:latin typeface="Cambria Math" panose="02040503050406030204" pitchFamily="18" charset="0"/>
                  </a:rPr>
                  <m:t>+</m:t>
                </m:r>
                <m:f>
                  <m:fPr>
                    <m:ctrlPr>
                      <a:rPr xmlns:a="http://schemas.openxmlformats.org/drawingml/2006/main" sz="2250" i="1">
                        <a:solidFill>
                          <a:srgbClr val="FFFF00"/>
                        </a:solidFill>
                        <a:latin typeface="Cambria Math" panose="02040503050406030204" pitchFamily="18" charset="0"/>
                      </a:rPr>
                    </m:ctrlPr>
                    <m:type m:val="bar"/>
                  </m:fPr>
                  <m:num>
                    <m:r>
                      <a:rPr xmlns:a="http://schemas.openxmlformats.org/drawingml/2006/main" sz="2250" i="1">
                        <a:solidFill>
                          <a:srgbClr val="FFFF00"/>
                        </a:solidFill>
                        <a:latin typeface="Cambria Math" panose="02040503050406030204" pitchFamily="18" charset="0"/>
                      </a:rPr>
                      <m:t>1</m:t>
                    </m:r>
                  </m:num>
                  <m:den>
                    <m:rad>
                      <m:radPr>
                        <m:ctrlPr>
                          <a:rPr xmlns:a="http://schemas.openxmlformats.org/drawingml/2006/main" sz="2250" i="1">
                            <a:solidFill>
                              <a:srgbClr val="FFFF00"/>
                            </a:solidFill>
                            <a:latin typeface="Cambria Math" panose="02040503050406030204" pitchFamily="18" charset="0"/>
                          </a:rPr>
                        </m:ctrlPr>
                        <m:degHide m:val="on"/>
                      </m:radPr>
                      <m:deg/>
                      <m:e>
                        <m:r>
                          <a:rPr xmlns:a="http://schemas.openxmlformats.org/drawingml/2006/main" sz="2250" i="1">
                            <a:solidFill>
                              <a:srgbClr val="FFFF00"/>
                            </a:solidFill>
                            <a:latin typeface="Cambria Math" panose="02040503050406030204" pitchFamily="18" charset="0"/>
                          </a:rPr>
                          <m:t>𝑛</m:t>
                        </m:r>
                      </m:e>
                    </m:rad>
                  </m:den>
                </m:f>
              </m:oMath>
            </a14:m>
            <a:endParaRPr>
              <a:solidFill>
                <a:srgbClr val="000000"/>
              </a:solidFill>
            </a:endParaRPr>
          </a:p>
        </p:txBody>
      </p:sp>
      <p:sp>
        <p:nvSpPr>
          <p:cNvPr id="329"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90000"/>
              </a:lnSpc>
              <a:spcBef>
                <a:spcPts val="500"/>
              </a:spcBef>
              <a:buClr>
                <a:srgbClr val="C00000"/>
              </a:buClr>
              <a:buSzPct val="100000"/>
              <a:buChar char="✴"/>
              <a:defRPr sz="2100"/>
            </a:pPr>
            <a:r>
              <a:t>In a survey of 2680 U.S. adults, 34% said that movies are their main source of entertainment. Give an interval that is likely to contain the exact percent of U.S. adults who think movies are their main source of entertainment.</a:t>
            </a:r>
            <a:endParaRPr sz="2800"/>
          </a:p>
          <a:p>
            <a:pPr marL="342892" indent="-342892" defTabSz="914378">
              <a:lnSpc>
                <a:spcPct val="90000"/>
              </a:lnSpc>
              <a:spcBef>
                <a:spcPts val="600"/>
              </a:spcBef>
              <a:buClr>
                <a:srgbClr val="C00000"/>
              </a:buClr>
              <a:buSzPct val="100000"/>
              <a:buChar char="✴"/>
              <a:defRPr sz="2100"/>
            </a:pPr>
          </a:p>
          <a:p>
            <a:pPr marL="342892" indent="-342892" defTabSz="914378">
              <a:lnSpc>
                <a:spcPct val="90000"/>
              </a:lnSpc>
              <a:spcBef>
                <a:spcPts val="600"/>
              </a:spcBef>
              <a:buClr>
                <a:srgbClr val="C00000"/>
              </a:buClr>
              <a:buSzPct val="100000"/>
              <a:buChar char="✴"/>
              <a:defRPr sz="2100"/>
            </a:pPr>
          </a:p>
          <a:p>
            <a:pPr marL="342892" indent="-342892" defTabSz="914378">
              <a:lnSpc>
                <a:spcPct val="90000"/>
              </a:lnSpc>
              <a:spcBef>
                <a:spcPts val="500"/>
              </a:spcBef>
              <a:buClr>
                <a:srgbClr val="C00000"/>
              </a:buClr>
              <a:buSzPct val="100000"/>
              <a:buChar char="✴"/>
              <a:defRPr sz="2100"/>
            </a:pPr>
            <a:r>
              <a:t>Try 502#19</a:t>
            </a:r>
          </a:p>
        </p:txBody>
      </p:sp>
      <p:sp>
        <p:nvSpPr>
          <p:cNvPr id="330" name="TextBox 4"/>
          <p:cNvSpPr txBox="1"/>
          <p:nvPr/>
        </p:nvSpPr>
        <p:spPr>
          <a:xfrm>
            <a:off x="1272941" y="4404836"/>
            <a:ext cx="7825339" cy="692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100"/>
            </a:lvl1pPr>
          </a:lstStyle>
          <a:p>
            <a:pPr/>
            <a:r>
              <a:t>501 #1, 3, 5, 7, 9, 11, 13, 15, 17, 19, 21, 23, 25, 29, 33, 35, 41, 43, 45, 47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8">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28">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2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29">
                                            <p:bg/>
                                          </p:spTgt>
                                        </p:tgtEl>
                                        <p:attrNameLst>
                                          <p:attrName>style.visibility</p:attrName>
                                        </p:attrNameLst>
                                      </p:cBhvr>
                                      <p:to>
                                        <p:strVal val="visible"/>
                                      </p:to>
                                    </p:set>
                                  </p:childTnLst>
                                </p:cTn>
                              </p:par>
                              <p:par>
                                <p:cTn id="21" presetClass="entr" nodeType="withEffect" presetSubtype="0" presetID="1" grpId="2" fill="hold">
                                  <p:stCondLst>
                                    <p:cond delay="0"/>
                                  </p:stCondLst>
                                  <p:iterate type="el" backwards="0">
                                    <p:tmAbs val="0"/>
                                  </p:iterate>
                                  <p:childTnLst>
                                    <p:set>
                                      <p:cBhvr>
                                        <p:cTn id="22" fill="hold"/>
                                        <p:tgtEl>
                                          <p:spTgt spid="329">
                                            <p:txEl>
                                              <p:pRg st="0" end="0"/>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2" fill="hold">
                                  <p:stCondLst>
                                    <p:cond delay="0"/>
                                  </p:stCondLst>
                                  <p:iterate type="el" backwards="0">
                                    <p:tmAbs val="0"/>
                                  </p:iterate>
                                  <p:childTnLst>
                                    <p:set>
                                      <p:cBhvr>
                                        <p:cTn id="25" fill="hold"/>
                                        <p:tgtEl>
                                          <p:spTgt spid="329">
                                            <p:txEl>
                                              <p:pRg st="1" end="1"/>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2" fill="hold">
                                  <p:stCondLst>
                                    <p:cond delay="0"/>
                                  </p:stCondLst>
                                  <p:iterate type="el" backwards="0">
                                    <p:tmAbs val="0"/>
                                  </p:iterate>
                                  <p:childTnLst>
                                    <p:set>
                                      <p:cBhvr>
                                        <p:cTn id="28" fill="hold"/>
                                        <p:tgtEl>
                                          <p:spTgt spid="32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32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3"/>
      <p:bldP build="p" bldLvl="1" animBg="1" rev="0" advAuto="0" spid="329" grpId="2"/>
      <p:bldP build="p" bldLvl="1" animBg="1" rev="0" advAuto="0" spid="328"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xfrm>
            <a:off x="722312" y="3305176"/>
            <a:ext cx="7772401" cy="1021556"/>
          </a:xfrm>
          <a:prstGeom prst="rect">
            <a:avLst/>
          </a:prstGeom>
        </p:spPr>
        <p:txBody>
          <a:bodyPr/>
          <a:lstStyle>
            <a:lvl1pPr defTabSz="859515">
              <a:defRPr spc="0" sz="3384">
                <a:effectLst>
                  <a:outerShdw sx="100000" sy="100000" kx="0" ky="0" algn="b" rotWithShape="0" blurRad="71628" dist="47752" dir="5400000">
                    <a:srgbClr val="000000">
                      <a:alpha val="64999"/>
                    </a:srgbClr>
                  </a:outerShdw>
                </a:effectLst>
              </a:defRPr>
            </a:lvl1pPr>
          </a:lstStyle>
          <a:p>
            <a:pPr/>
            <a:r>
              <a:t>9.6 Making Inferences from Experiments</a:t>
            </a:r>
          </a:p>
        </p:txBody>
      </p:sp>
      <p:sp>
        <p:nvSpPr>
          <p:cNvPr id="335" name="Text Placeholder 2"/>
          <p:cNvSpPr txBox="1"/>
          <p:nvPr>
            <p:ph type="body" sz="quarter" idx="1"/>
          </p:nvPr>
        </p:nvSpPr>
        <p:spPr>
          <a:xfrm>
            <a:off x="4572000" y="1"/>
            <a:ext cx="4572000" cy="1951891"/>
          </a:xfrm>
          <a:prstGeom prst="rect">
            <a:avLst/>
          </a:prstGeom>
        </p:spPr>
        <p:txBody>
          <a:bodyPr/>
          <a:lstStyle/>
          <a:p>
            <a:pPr/>
            <a:r>
              <a:t>After this lesson…</a:t>
            </a:r>
          </a:p>
          <a:p>
            <a:pPr/>
            <a:r>
              <a:t>• I can analyze data from an experiment.</a:t>
            </a:r>
          </a:p>
          <a:p>
            <a:pPr/>
            <a:r>
              <a:t>• I can explain how to resample data.</a:t>
            </a:r>
          </a:p>
          <a:p>
            <a:pPr/>
            <a:r>
              <a:t>• I can use resampling to make inferences about a treatment.</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itle 1"/>
          <p:cNvSpPr txBox="1"/>
          <p:nvPr>
            <p:ph type="title"/>
          </p:nvPr>
        </p:nvSpPr>
        <p:spPr>
          <a:prstGeom prst="rect">
            <a:avLst/>
          </a:prstGeom>
        </p:spPr>
        <p:txBody>
          <a:bodyPr/>
          <a:lstStyle>
            <a:lvl1pPr>
              <a:defRPr spc="0" sz="3900"/>
            </a:lvl1pPr>
          </a:lstStyle>
          <a:p>
            <a:pPr/>
            <a:r>
              <a:t>9.6 Making Inferences from Experiments</a:t>
            </a:r>
          </a:p>
        </p:txBody>
      </p:sp>
      <p:sp>
        <p:nvSpPr>
          <p:cNvPr id="338" name="Content Placeholder 2"/>
          <p:cNvSpPr txBox="1"/>
          <p:nvPr>
            <p:ph type="body" sz="half" idx="1"/>
          </p:nvPr>
        </p:nvSpPr>
        <p:spPr>
          <a:xfrm>
            <a:off x="0" y="1200150"/>
            <a:ext cx="4495800" cy="3943350"/>
          </a:xfrm>
          <a:prstGeom prst="rect">
            <a:avLst/>
          </a:prstGeom>
        </p:spPr>
        <p:txBody>
          <a:bodyPr/>
          <a:lstStyle/>
          <a:p>
            <a:pPr>
              <a:lnSpc>
                <a:spcPct val="80000"/>
              </a:lnSpc>
              <a:spcBef>
                <a:spcPts val="400"/>
              </a:spcBef>
              <a:defRPr b="1" sz="1700"/>
            </a:pPr>
            <a:r>
              <a:t>a. </a:t>
            </a:r>
            <a:r>
              <a:rPr b="0"/>
              <a:t>Find the experimental difference of the mean yield of the treatment group, </a:t>
            </a:r>
            <a14:m>
              <m:oMath>
                <m:sSub>
                  <m:e>
                    <m:bar>
                      <m:barPr>
                        <m:ctrlPr>
                          <a:rPr xmlns:a="http://schemas.openxmlformats.org/drawingml/2006/main" sz="2000" i="1">
                            <a:solidFill>
                              <a:srgbClr val="000000"/>
                            </a:solidFill>
                            <a:latin typeface="Cambria Math" panose="02040503050406030204" pitchFamily="18" charset="0"/>
                          </a:rPr>
                        </m:ctrlPr>
                        <m:pos m:val="top"/>
                      </m:barPr>
                      <m:e>
                        <m:r>
                          <a:rPr xmlns:a="http://schemas.openxmlformats.org/drawingml/2006/main" sz="2000" i="1">
                            <a:solidFill>
                              <a:srgbClr val="000000"/>
                            </a:solidFill>
                            <a:latin typeface="Cambria Math" panose="02040503050406030204" pitchFamily="18" charset="0"/>
                          </a:rPr>
                          <m:t>𝑥</m:t>
                        </m:r>
                      </m:e>
                    </m:bar>
                  </m:e>
                  <m:sub>
                    <m:r>
                      <a:rPr xmlns:a="http://schemas.openxmlformats.org/drawingml/2006/main" sz="2000" i="1">
                        <a:solidFill>
                          <a:srgbClr val="000000"/>
                        </a:solidFill>
                        <a:latin typeface="Cambria Math" panose="02040503050406030204" pitchFamily="18" charset="0"/>
                      </a:rPr>
                      <m:t>𝑡</m:t>
                    </m:r>
                    <m:r>
                      <a:rPr xmlns:a="http://schemas.openxmlformats.org/drawingml/2006/main" sz="2000" i="1">
                        <a:solidFill>
                          <a:srgbClr val="000000"/>
                        </a:solidFill>
                        <a:latin typeface="Cambria Math" panose="02040503050406030204" pitchFamily="18" charset="0"/>
                      </a:rPr>
                      <m:t>𝑟</m:t>
                    </m:r>
                    <m:r>
                      <a:rPr xmlns:a="http://schemas.openxmlformats.org/drawingml/2006/main" sz="2000" i="1">
                        <a:solidFill>
                          <a:srgbClr val="000000"/>
                        </a:solidFill>
                        <a:latin typeface="Cambria Math" panose="02040503050406030204" pitchFamily="18" charset="0"/>
                      </a:rPr>
                      <m:t>𝑒</m:t>
                    </m:r>
                    <m:r>
                      <a:rPr xmlns:a="http://schemas.openxmlformats.org/drawingml/2006/main" sz="2000" i="1">
                        <a:solidFill>
                          <a:srgbClr val="000000"/>
                        </a:solidFill>
                        <a:latin typeface="Cambria Math" panose="02040503050406030204" pitchFamily="18" charset="0"/>
                      </a:rPr>
                      <m:t>𝑎</m:t>
                    </m:r>
                    <m:r>
                      <a:rPr xmlns:a="http://schemas.openxmlformats.org/drawingml/2006/main" sz="2000" i="1">
                        <a:solidFill>
                          <a:srgbClr val="000000"/>
                        </a:solidFill>
                        <a:latin typeface="Cambria Math" panose="02040503050406030204" pitchFamily="18" charset="0"/>
                      </a:rPr>
                      <m:t>𝑡</m:t>
                    </m:r>
                    <m:r>
                      <a:rPr xmlns:a="http://schemas.openxmlformats.org/drawingml/2006/main" sz="2000" i="1">
                        <a:solidFill>
                          <a:srgbClr val="000000"/>
                        </a:solidFill>
                        <a:latin typeface="Cambria Math" panose="02040503050406030204" pitchFamily="18" charset="0"/>
                      </a:rPr>
                      <m:t>𝑚</m:t>
                    </m:r>
                    <m:r>
                      <a:rPr xmlns:a="http://schemas.openxmlformats.org/drawingml/2006/main" sz="2000" i="1">
                        <a:solidFill>
                          <a:srgbClr val="000000"/>
                        </a:solidFill>
                        <a:latin typeface="Cambria Math" panose="02040503050406030204" pitchFamily="18" charset="0"/>
                      </a:rPr>
                      <m:t>𝑒</m:t>
                    </m:r>
                    <m:r>
                      <a:rPr xmlns:a="http://schemas.openxmlformats.org/drawingml/2006/main" sz="2000" i="1">
                        <a:solidFill>
                          <a:srgbClr val="000000"/>
                        </a:solidFill>
                        <a:latin typeface="Cambria Math" panose="02040503050406030204" pitchFamily="18" charset="0"/>
                      </a:rPr>
                      <m:t>𝑛</m:t>
                    </m:r>
                    <m:r>
                      <a:rPr xmlns:a="http://schemas.openxmlformats.org/drawingml/2006/main" sz="2000" i="1">
                        <a:solidFill>
                          <a:srgbClr val="000000"/>
                        </a:solidFill>
                        <a:latin typeface="Cambria Math" panose="02040503050406030204" pitchFamily="18" charset="0"/>
                      </a:rPr>
                      <m:t>𝑡</m:t>
                    </m:r>
                  </m:sub>
                </m:sSub>
              </m:oMath>
            </a14:m>
            <a:r>
              <a:rPr b="0"/>
              <a:t>, and the mean yield of the control group, </a:t>
            </a:r>
            <a14:m>
              <m:oMath>
                <m:sSub>
                  <m:e>
                    <m:bar>
                      <m:barPr>
                        <m:ctrlPr>
                          <a:rPr xmlns:a="http://schemas.openxmlformats.org/drawingml/2006/main" sz="2050" i="1">
                            <a:solidFill>
                              <a:srgbClr val="000000"/>
                            </a:solidFill>
                            <a:latin typeface="Cambria Math" panose="02040503050406030204" pitchFamily="18" charset="0"/>
                          </a:rPr>
                        </m:ctrlPr>
                        <m:pos m:val="top"/>
                      </m:barPr>
                      <m:e>
                        <m:r>
                          <a:rPr xmlns:a="http://schemas.openxmlformats.org/drawingml/2006/main" sz="2050" i="1">
                            <a:solidFill>
                              <a:srgbClr val="000000"/>
                            </a:solidFill>
                            <a:latin typeface="Cambria Math" panose="02040503050406030204" pitchFamily="18" charset="0"/>
                          </a:rPr>
                          <m:t>𝑥</m:t>
                        </m:r>
                      </m:e>
                    </m:bar>
                  </m:e>
                  <m:sub>
                    <m:r>
                      <a:rPr xmlns:a="http://schemas.openxmlformats.org/drawingml/2006/main" sz="2050" i="1">
                        <a:solidFill>
                          <a:srgbClr val="000000"/>
                        </a:solidFill>
                        <a:latin typeface="Cambria Math" panose="02040503050406030204" pitchFamily="18" charset="0"/>
                      </a:rPr>
                      <m:t>𝑐</m:t>
                    </m:r>
                    <m:r>
                      <a:rPr xmlns:a="http://schemas.openxmlformats.org/drawingml/2006/main" sz="2050" i="1">
                        <a:solidFill>
                          <a:srgbClr val="000000"/>
                        </a:solidFill>
                        <a:latin typeface="Cambria Math" panose="02040503050406030204" pitchFamily="18" charset="0"/>
                      </a:rPr>
                      <m:t>𝑜</m:t>
                    </m:r>
                    <m:r>
                      <a:rPr xmlns:a="http://schemas.openxmlformats.org/drawingml/2006/main" sz="2050" i="1">
                        <a:solidFill>
                          <a:srgbClr val="000000"/>
                        </a:solidFill>
                        <a:latin typeface="Cambria Math" panose="02040503050406030204" pitchFamily="18" charset="0"/>
                      </a:rPr>
                      <m:t>𝑛</m:t>
                    </m:r>
                    <m:r>
                      <a:rPr xmlns:a="http://schemas.openxmlformats.org/drawingml/2006/main" sz="2050" i="1">
                        <a:solidFill>
                          <a:srgbClr val="000000"/>
                        </a:solidFill>
                        <a:latin typeface="Cambria Math" panose="02040503050406030204" pitchFamily="18" charset="0"/>
                      </a:rPr>
                      <m:t>𝑡</m:t>
                    </m:r>
                    <m:r>
                      <a:rPr xmlns:a="http://schemas.openxmlformats.org/drawingml/2006/main" sz="2050" i="1">
                        <a:solidFill>
                          <a:srgbClr val="000000"/>
                        </a:solidFill>
                        <a:latin typeface="Cambria Math" panose="02040503050406030204" pitchFamily="18" charset="0"/>
                      </a:rPr>
                      <m:t>𝑟</m:t>
                    </m:r>
                    <m:r>
                      <a:rPr xmlns:a="http://schemas.openxmlformats.org/drawingml/2006/main" sz="2050" i="1">
                        <a:solidFill>
                          <a:srgbClr val="000000"/>
                        </a:solidFill>
                        <a:latin typeface="Cambria Math" panose="02040503050406030204" pitchFamily="18" charset="0"/>
                      </a:rPr>
                      <m:t>𝑜</m:t>
                    </m:r>
                    <m:r>
                      <a:rPr xmlns:a="http://schemas.openxmlformats.org/drawingml/2006/main" sz="2050" i="1">
                        <a:solidFill>
                          <a:srgbClr val="000000"/>
                        </a:solidFill>
                        <a:latin typeface="Cambria Math" panose="02040503050406030204" pitchFamily="18" charset="0"/>
                      </a:rPr>
                      <m:t>𝑙</m:t>
                    </m:r>
                  </m:sub>
                </m:sSub>
              </m:oMath>
            </a14:m>
            <a:r>
              <a:rPr b="0"/>
              <a:t>.</a:t>
            </a:r>
          </a:p>
          <a:p>
            <a:pPr>
              <a:lnSpc>
                <a:spcPct val="80000"/>
              </a:lnSpc>
              <a:spcBef>
                <a:spcPts val="400"/>
              </a:spcBef>
              <a:defRPr b="1" sz="1700"/>
            </a:pPr>
          </a:p>
          <a:p>
            <a:pPr>
              <a:lnSpc>
                <a:spcPct val="80000"/>
              </a:lnSpc>
              <a:spcBef>
                <a:spcPts val="400"/>
              </a:spcBef>
              <a:defRPr b="1" sz="1700"/>
            </a:pPr>
          </a:p>
          <a:p>
            <a:pPr>
              <a:lnSpc>
                <a:spcPct val="80000"/>
              </a:lnSpc>
              <a:spcBef>
                <a:spcPts val="400"/>
              </a:spcBef>
              <a:defRPr b="1" sz="1700"/>
            </a:pPr>
            <a:r>
              <a:t>b. </a:t>
            </a:r>
            <a:r>
              <a:rPr b="0"/>
              <a:t>Display the data in a double dot plot.</a:t>
            </a:r>
          </a:p>
          <a:p>
            <a:pPr>
              <a:lnSpc>
                <a:spcPct val="80000"/>
              </a:lnSpc>
              <a:spcBef>
                <a:spcPts val="400"/>
              </a:spcBef>
              <a:defRPr b="1" sz="1700"/>
            </a:pPr>
          </a:p>
          <a:p>
            <a:pPr>
              <a:lnSpc>
                <a:spcPct val="80000"/>
              </a:lnSpc>
              <a:spcBef>
                <a:spcPts val="400"/>
              </a:spcBef>
              <a:defRPr b="1" sz="1700"/>
            </a:pPr>
          </a:p>
          <a:p>
            <a:pPr>
              <a:lnSpc>
                <a:spcPct val="80000"/>
              </a:lnSpc>
              <a:spcBef>
                <a:spcPts val="400"/>
              </a:spcBef>
              <a:defRPr b="1" sz="1700"/>
            </a:pPr>
            <a:r>
              <a:t>c. </a:t>
            </a:r>
            <a:r>
              <a:rPr b="0"/>
              <a:t>What can you conclude from parts (a) and (b)?</a:t>
            </a:r>
          </a:p>
          <a:p>
            <a:pPr>
              <a:lnSpc>
                <a:spcPct val="80000"/>
              </a:lnSpc>
              <a:spcBef>
                <a:spcPts val="400"/>
              </a:spcBef>
              <a:defRPr sz="1700"/>
            </a:pPr>
          </a:p>
          <a:p>
            <a:pPr>
              <a:lnSpc>
                <a:spcPct val="80000"/>
              </a:lnSpc>
              <a:spcBef>
                <a:spcPts val="400"/>
              </a:spcBef>
              <a:defRPr sz="1700"/>
            </a:pPr>
            <a:r>
              <a:t>Try 509#1</a:t>
            </a:r>
          </a:p>
        </p:txBody>
      </p:sp>
      <p:pic>
        <p:nvPicPr>
          <p:cNvPr id="339" name="Content Placeholder 4" descr="Content Placeholder 4"/>
          <p:cNvPicPr>
            <a:picLocks noChangeAspect="1"/>
          </p:cNvPicPr>
          <p:nvPr/>
        </p:nvPicPr>
        <p:blipFill>
          <a:blip r:embed="rId3">
            <a:extLst/>
          </a:blip>
          <a:stretch>
            <a:fillRect/>
          </a:stretch>
        </p:blipFill>
        <p:spPr>
          <a:xfrm>
            <a:off x="6848481" y="1"/>
            <a:ext cx="2295519" cy="3797954"/>
          </a:xfrm>
          <a:prstGeom prst="rect">
            <a:avLst/>
          </a:prstGeom>
          <a:ln w="12700">
            <a:miter lim="400000"/>
          </a:ln>
        </p:spPr>
      </p:pic>
      <p:pic>
        <p:nvPicPr>
          <p:cNvPr id="340" name="Picture 5" descr="Picture 5"/>
          <p:cNvPicPr>
            <a:picLocks noChangeAspect="1"/>
          </p:cNvPicPr>
          <p:nvPr/>
        </p:nvPicPr>
        <p:blipFill>
          <a:blip r:embed="rId4">
            <a:extLst/>
          </a:blip>
          <a:stretch>
            <a:fillRect/>
          </a:stretch>
        </p:blipFill>
        <p:spPr>
          <a:xfrm>
            <a:off x="0" y="-2112708"/>
            <a:ext cx="4000437" cy="195629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8">
                                            <p:txEl>
                                              <p:pRg st="3" end="3"/>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338">
                                            <p:txEl>
                                              <p:pRg st="4" end="4"/>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33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38">
                                            <p:txEl>
                                              <p:pRg st="6" end="6"/>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38">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3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18" name="Title 1"/>
          <p:cNvSpPr txBox="1"/>
          <p:nvPr>
            <p:ph type="title"/>
          </p:nvPr>
        </p:nvSpPr>
        <p:spPr>
          <a:prstGeom prst="rect">
            <a:avLst/>
          </a:prstGeom>
        </p:spPr>
        <p:txBody>
          <a:bodyPr/>
          <a:lstStyle>
            <a:lvl1pPr>
              <a:defRPr spc="0" sz="3900"/>
            </a:lvl1pPr>
          </a:lstStyle>
          <a:p>
            <a:pPr/>
            <a:r>
              <a:t>9.0 Measures of Center and Dispersion</a:t>
            </a:r>
          </a:p>
        </p:txBody>
      </p:sp>
      <p:sp>
        <p:nvSpPr>
          <p:cNvPr id="119" name="Content Placeholder 3"/>
          <p:cNvSpPr txBox="1"/>
          <p:nvPr>
            <p:ph type="body" sz="half" idx="1"/>
          </p:nvPr>
        </p:nvSpPr>
        <p:spPr>
          <a:xfrm>
            <a:off x="0" y="1200151"/>
            <a:ext cx="4495800" cy="3394472"/>
          </a:xfrm>
          <a:prstGeom prst="rect">
            <a:avLst/>
          </a:prstGeom>
        </p:spPr>
        <p:txBody>
          <a:bodyPr/>
          <a:lstStyle/>
          <a:p>
            <a:pPr>
              <a:spcBef>
                <a:spcPts val="400"/>
              </a:spcBef>
              <a:defRPr sz="2000"/>
            </a:pPr>
            <a:r>
              <a:t>The winning scores of 6 baseball games are</a:t>
            </a:r>
          </a:p>
          <a:p>
            <a:pPr algn="ctr">
              <a:spcBef>
                <a:spcPts val="400"/>
              </a:spcBef>
              <a:defRPr sz="2000"/>
            </a:pPr>
            <a:r>
              <a:t>5, 7, 8, 5, 10, 3</a:t>
            </a:r>
          </a:p>
          <a:p>
            <a:pPr>
              <a:spcBef>
                <a:spcPts val="400"/>
              </a:spcBef>
              <a:defRPr sz="2000"/>
            </a:pPr>
            <a:r>
              <a:t>Find the mean, median, and mode.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prstGeom prst="rect">
            <a:avLst/>
          </a:prstGeom>
        </p:spPr>
        <p:txBody>
          <a:bodyPr/>
          <a:lstStyle>
            <a:lvl1pPr>
              <a:defRPr spc="0" sz="3900"/>
            </a:lvl1pPr>
          </a:lstStyle>
          <a:p>
            <a:pPr/>
            <a:r>
              <a:t>9.6 Making Inferences from Experiments</a:t>
            </a:r>
          </a:p>
        </p:txBody>
      </p:sp>
      <p:sp>
        <p:nvSpPr>
          <p:cNvPr id="345" name="Content Placeholder 2"/>
          <p:cNvSpPr txBox="1"/>
          <p:nvPr>
            <p:ph type="body" sz="half" idx="1"/>
          </p:nvPr>
        </p:nvSpPr>
        <p:spPr>
          <a:xfrm>
            <a:off x="0" y="1200151"/>
            <a:ext cx="4495800" cy="3394472"/>
          </a:xfrm>
          <a:prstGeom prst="rect">
            <a:avLst/>
          </a:prstGeom>
        </p:spPr>
        <p:txBody>
          <a:bodyPr/>
          <a:lstStyle/>
          <a:p>
            <a:pPr>
              <a:lnSpc>
                <a:spcPct val="80000"/>
              </a:lnSpc>
              <a:spcBef>
                <a:spcPts val="500"/>
              </a:spcBef>
              <a:defRPr sz="2300">
                <a:solidFill>
                  <a:schemeClr val="accent6"/>
                </a:solidFill>
              </a:defRPr>
            </a:pPr>
            <a:r>
              <a:t>Resampling</a:t>
            </a:r>
          </a:p>
          <a:p>
            <a:pPr lvl="1">
              <a:lnSpc>
                <a:spcPct val="80000"/>
              </a:lnSpc>
              <a:spcBef>
                <a:spcPts val="500"/>
              </a:spcBef>
              <a:defRPr sz="2300"/>
            </a:pPr>
            <a:r>
              <a:t>When the sample size is too small to be meaningful</a:t>
            </a:r>
          </a:p>
          <a:p>
            <a:pPr lvl="1">
              <a:lnSpc>
                <a:spcPct val="80000"/>
              </a:lnSpc>
              <a:spcBef>
                <a:spcPts val="500"/>
              </a:spcBef>
              <a:defRPr sz="2300"/>
            </a:pPr>
          </a:p>
          <a:p>
            <a:pPr marL="557212" indent="-557212">
              <a:lnSpc>
                <a:spcPct val="80000"/>
              </a:lnSpc>
              <a:spcBef>
                <a:spcPts val="500"/>
              </a:spcBef>
              <a:buAutoNum type="arabicPeriod" startAt="1"/>
              <a:defRPr sz="2300"/>
            </a:pPr>
            <a:r>
              <a:t>Combine all the results</a:t>
            </a:r>
          </a:p>
          <a:p>
            <a:pPr marL="557212" indent="-557212">
              <a:lnSpc>
                <a:spcPct val="80000"/>
              </a:lnSpc>
              <a:spcBef>
                <a:spcPts val="500"/>
              </a:spcBef>
              <a:buAutoNum type="arabicPeriod" startAt="1"/>
              <a:defRPr sz="2300"/>
            </a:pPr>
            <a:r>
              <a:t>Assign each data point a value</a:t>
            </a:r>
          </a:p>
          <a:p>
            <a:pPr marL="557212" indent="-557212">
              <a:lnSpc>
                <a:spcPct val="80000"/>
              </a:lnSpc>
              <a:spcBef>
                <a:spcPts val="500"/>
              </a:spcBef>
              <a:buAutoNum type="arabicPeriod" startAt="1"/>
              <a:defRPr sz="2300"/>
            </a:pPr>
            <a:r>
              <a:t>Use a random number generator to select all the data points</a:t>
            </a:r>
          </a:p>
        </p:txBody>
      </p:sp>
      <p:sp>
        <p:nvSpPr>
          <p:cNvPr id="346" name="Content Placeholder 3"/>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557212" indent="-557212" defTabSz="914378">
              <a:lnSpc>
                <a:spcPct val="80000"/>
              </a:lnSpc>
              <a:spcBef>
                <a:spcPts val="500"/>
              </a:spcBef>
              <a:buClr>
                <a:srgbClr val="C00000"/>
              </a:buClr>
              <a:buSzPct val="100000"/>
              <a:buAutoNum type="arabicPeriod" startAt="4"/>
              <a:defRPr sz="2300"/>
            </a:pPr>
            <a:r>
              <a:t>Make the first half the new “control” and the other half the new “treatment”</a:t>
            </a:r>
          </a:p>
          <a:p>
            <a:pPr marL="557212" indent="-557212" defTabSz="914378">
              <a:lnSpc>
                <a:spcPct val="80000"/>
              </a:lnSpc>
              <a:spcBef>
                <a:spcPts val="500"/>
              </a:spcBef>
              <a:buClr>
                <a:srgbClr val="C00000"/>
              </a:buClr>
              <a:buSzPct val="100000"/>
              <a:buAutoNum type="arabicPeriod" startAt="4"/>
              <a:defRPr sz="2300"/>
            </a:pPr>
            <a:r>
              <a:t>Find </a:t>
            </a:r>
            <a14:m>
              <m:oMath>
                <m:sSub>
                  <m:e>
                    <m:bar>
                      <m:barPr>
                        <m:ctrlPr>
                          <a:rPr xmlns:a="http://schemas.openxmlformats.org/drawingml/2006/main" sz="2350" i="1">
                            <a:solidFill>
                              <a:srgbClr val="000000"/>
                            </a:solidFill>
                            <a:latin typeface="Cambria Math" panose="02040503050406030204" pitchFamily="18" charset="0"/>
                          </a:rPr>
                        </m:ctrlPr>
                        <m:pos m:val="top"/>
                      </m:barPr>
                      <m:e>
                        <m:r>
                          <a:rPr xmlns:a="http://schemas.openxmlformats.org/drawingml/2006/main" sz="2350" i="1">
                            <a:solidFill>
                              <a:srgbClr val="000000"/>
                            </a:solidFill>
                            <a:latin typeface="Cambria Math" panose="02040503050406030204" pitchFamily="18" charset="0"/>
                          </a:rPr>
                          <m:t>𝑥</m:t>
                        </m:r>
                      </m:e>
                    </m:bar>
                  </m:e>
                  <m:sub>
                    <m:r>
                      <a:rPr xmlns:a="http://schemas.openxmlformats.org/drawingml/2006/main" sz="2350" i="1">
                        <a:solidFill>
                          <a:srgbClr val="000000"/>
                        </a:solidFill>
                        <a:latin typeface="Cambria Math" panose="02040503050406030204" pitchFamily="18" charset="0"/>
                      </a:rPr>
                      <m:t>𝑡</m:t>
                    </m:r>
                    <m:r>
                      <a:rPr xmlns:a="http://schemas.openxmlformats.org/drawingml/2006/main" sz="2350" i="1">
                        <a:solidFill>
                          <a:srgbClr val="000000"/>
                        </a:solidFill>
                        <a:latin typeface="Cambria Math" panose="02040503050406030204" pitchFamily="18" charset="0"/>
                      </a:rPr>
                      <m:t>𝑟</m:t>
                    </m:r>
                    <m:r>
                      <a:rPr xmlns:a="http://schemas.openxmlformats.org/drawingml/2006/main" sz="2350" i="1">
                        <a:solidFill>
                          <a:srgbClr val="000000"/>
                        </a:solidFill>
                        <a:latin typeface="Cambria Math" panose="02040503050406030204" pitchFamily="18" charset="0"/>
                      </a:rPr>
                      <m:t>𝑒</m:t>
                    </m:r>
                    <m:r>
                      <a:rPr xmlns:a="http://schemas.openxmlformats.org/drawingml/2006/main" sz="2350" i="1">
                        <a:solidFill>
                          <a:srgbClr val="000000"/>
                        </a:solidFill>
                        <a:latin typeface="Cambria Math" panose="02040503050406030204" pitchFamily="18" charset="0"/>
                      </a:rPr>
                      <m:t>𝑎</m:t>
                    </m:r>
                    <m:r>
                      <a:rPr xmlns:a="http://schemas.openxmlformats.org/drawingml/2006/main" sz="2350" i="1">
                        <a:solidFill>
                          <a:srgbClr val="000000"/>
                        </a:solidFill>
                        <a:latin typeface="Cambria Math" panose="02040503050406030204" pitchFamily="18" charset="0"/>
                      </a:rPr>
                      <m:t>𝑡</m:t>
                    </m:r>
                    <m:r>
                      <a:rPr xmlns:a="http://schemas.openxmlformats.org/drawingml/2006/main" sz="2350" i="1">
                        <a:solidFill>
                          <a:srgbClr val="000000"/>
                        </a:solidFill>
                        <a:latin typeface="Cambria Math" panose="02040503050406030204" pitchFamily="18" charset="0"/>
                      </a:rPr>
                      <m:t>𝑚</m:t>
                    </m:r>
                    <m:r>
                      <a:rPr xmlns:a="http://schemas.openxmlformats.org/drawingml/2006/main" sz="2350" i="1">
                        <a:solidFill>
                          <a:srgbClr val="000000"/>
                        </a:solidFill>
                        <a:latin typeface="Cambria Math" panose="02040503050406030204" pitchFamily="18" charset="0"/>
                      </a:rPr>
                      <m:t>𝑒</m:t>
                    </m:r>
                    <m:r>
                      <a:rPr xmlns:a="http://schemas.openxmlformats.org/drawingml/2006/main" sz="2350" i="1">
                        <a:solidFill>
                          <a:srgbClr val="000000"/>
                        </a:solidFill>
                        <a:latin typeface="Cambria Math" panose="02040503050406030204" pitchFamily="18" charset="0"/>
                      </a:rPr>
                      <m:t>𝑛</m:t>
                    </m:r>
                    <m:r>
                      <a:rPr xmlns:a="http://schemas.openxmlformats.org/drawingml/2006/main" sz="2350" i="1">
                        <a:solidFill>
                          <a:srgbClr val="000000"/>
                        </a:solidFill>
                        <a:latin typeface="Cambria Math" panose="02040503050406030204" pitchFamily="18" charset="0"/>
                      </a:rPr>
                      <m:t>𝑡</m:t>
                    </m:r>
                  </m:sub>
                </m:sSub>
                <m:r>
                  <a:rPr xmlns:a="http://schemas.openxmlformats.org/drawingml/2006/main" sz="2350" i="1">
                    <a:solidFill>
                      <a:srgbClr val="000000"/>
                    </a:solidFill>
                    <a:latin typeface="Cambria Math" panose="02040503050406030204" pitchFamily="18" charset="0"/>
                  </a:rPr>
                  <m:t>−</m:t>
                </m:r>
                <m:sSub>
                  <m:e>
                    <m:bar>
                      <m:barPr>
                        <m:ctrlPr>
                          <a:rPr xmlns:a="http://schemas.openxmlformats.org/drawingml/2006/main" sz="2350" i="1">
                            <a:solidFill>
                              <a:srgbClr val="000000"/>
                            </a:solidFill>
                            <a:latin typeface="Cambria Math" panose="02040503050406030204" pitchFamily="18" charset="0"/>
                          </a:rPr>
                        </m:ctrlPr>
                        <m:pos m:val="top"/>
                      </m:barPr>
                      <m:e>
                        <m:r>
                          <a:rPr xmlns:a="http://schemas.openxmlformats.org/drawingml/2006/main" sz="2350" i="1">
                            <a:solidFill>
                              <a:srgbClr val="000000"/>
                            </a:solidFill>
                            <a:latin typeface="Cambria Math" panose="02040503050406030204" pitchFamily="18" charset="0"/>
                          </a:rPr>
                          <m:t>𝑥</m:t>
                        </m:r>
                      </m:e>
                    </m:bar>
                  </m:e>
                  <m:sub>
                    <m:r>
                      <a:rPr xmlns:a="http://schemas.openxmlformats.org/drawingml/2006/main" sz="2350" i="1">
                        <a:solidFill>
                          <a:srgbClr val="000000"/>
                        </a:solidFill>
                        <a:latin typeface="Cambria Math" panose="02040503050406030204" pitchFamily="18" charset="0"/>
                      </a:rPr>
                      <m:t>𝑐</m:t>
                    </m:r>
                    <m:r>
                      <a:rPr xmlns:a="http://schemas.openxmlformats.org/drawingml/2006/main" sz="2350" i="1">
                        <a:solidFill>
                          <a:srgbClr val="000000"/>
                        </a:solidFill>
                        <a:latin typeface="Cambria Math" panose="02040503050406030204" pitchFamily="18" charset="0"/>
                      </a:rPr>
                      <m:t>𝑜</m:t>
                    </m:r>
                    <m:r>
                      <a:rPr xmlns:a="http://schemas.openxmlformats.org/drawingml/2006/main" sz="2350" i="1">
                        <a:solidFill>
                          <a:srgbClr val="000000"/>
                        </a:solidFill>
                        <a:latin typeface="Cambria Math" panose="02040503050406030204" pitchFamily="18" charset="0"/>
                      </a:rPr>
                      <m:t>𝑛</m:t>
                    </m:r>
                    <m:r>
                      <a:rPr xmlns:a="http://schemas.openxmlformats.org/drawingml/2006/main" sz="2350" i="1">
                        <a:solidFill>
                          <a:srgbClr val="000000"/>
                        </a:solidFill>
                        <a:latin typeface="Cambria Math" panose="02040503050406030204" pitchFamily="18" charset="0"/>
                      </a:rPr>
                      <m:t>𝑡</m:t>
                    </m:r>
                    <m:r>
                      <a:rPr xmlns:a="http://schemas.openxmlformats.org/drawingml/2006/main" sz="2350" i="1">
                        <a:solidFill>
                          <a:srgbClr val="000000"/>
                        </a:solidFill>
                        <a:latin typeface="Cambria Math" panose="02040503050406030204" pitchFamily="18" charset="0"/>
                      </a:rPr>
                      <m:t>𝑟</m:t>
                    </m:r>
                    <m:r>
                      <a:rPr xmlns:a="http://schemas.openxmlformats.org/drawingml/2006/main" sz="2350" i="1">
                        <a:solidFill>
                          <a:srgbClr val="000000"/>
                        </a:solidFill>
                        <a:latin typeface="Cambria Math" panose="02040503050406030204" pitchFamily="18" charset="0"/>
                      </a:rPr>
                      <m:t>𝑜</m:t>
                    </m:r>
                    <m:r>
                      <a:rPr xmlns:a="http://schemas.openxmlformats.org/drawingml/2006/main" sz="2350" i="1">
                        <a:solidFill>
                          <a:srgbClr val="000000"/>
                        </a:solidFill>
                        <a:latin typeface="Cambria Math" panose="02040503050406030204" pitchFamily="18" charset="0"/>
                      </a:rPr>
                      <m:t>𝑙</m:t>
                    </m:r>
                  </m:sub>
                </m:sSub>
              </m:oMath>
            </a14:m>
          </a:p>
          <a:p>
            <a:pPr marL="557212" indent="-557212" defTabSz="914378">
              <a:lnSpc>
                <a:spcPct val="80000"/>
              </a:lnSpc>
              <a:spcBef>
                <a:spcPts val="500"/>
              </a:spcBef>
              <a:buClr>
                <a:srgbClr val="C00000"/>
              </a:buClr>
              <a:buSzPct val="100000"/>
              <a:buAutoNum type="arabicPeriod" startAt="4"/>
              <a:defRPr sz="2300"/>
            </a:pPr>
            <a:r>
              <a:t>Repeat many times and draw a histogram for the differences</a:t>
            </a:r>
          </a:p>
          <a:p>
            <a:pPr defTabSz="914378">
              <a:lnSpc>
                <a:spcPct val="80000"/>
              </a:lnSpc>
              <a:spcBef>
                <a:spcPts val="500"/>
              </a:spcBef>
              <a:defRPr sz="2300"/>
            </a:pPr>
            <a:r>
              <a:t>If the experimental difference is near the tail of the histogram, then it is significant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5">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45">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4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45">
                                            <p:txEl>
                                              <p:pRg st="3" end="3"/>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4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4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2" fill="hold">
                                  <p:stCondLst>
                                    <p:cond delay="0"/>
                                  </p:stCondLst>
                                  <p:iterate type="el" backwards="0">
                                    <p:tmAbs val="0"/>
                                  </p:iterate>
                                  <p:childTnLst>
                                    <p:set>
                                      <p:cBhvr>
                                        <p:cTn id="27" fill="hold"/>
                                        <p:tgtEl>
                                          <p:spTgt spid="346">
                                            <p:bg/>
                                          </p:spTgt>
                                        </p:tgtEl>
                                        <p:attrNameLst>
                                          <p:attrName>style.visibility</p:attrName>
                                        </p:attrNameLst>
                                      </p:cBhvr>
                                      <p:to>
                                        <p:strVal val="visible"/>
                                      </p:to>
                                    </p:set>
                                  </p:childTnLst>
                                </p:cTn>
                              </p:par>
                              <p:par>
                                <p:cTn id="28" presetClass="entr" nodeType="withEffect" presetSubtype="0" presetID="1" grpId="2" fill="hold">
                                  <p:stCondLst>
                                    <p:cond delay="0"/>
                                  </p:stCondLst>
                                  <p:iterate type="el" backwards="0">
                                    <p:tmAbs val="0"/>
                                  </p:iterate>
                                  <p:childTnLst>
                                    <p:set>
                                      <p:cBhvr>
                                        <p:cTn id="29" fill="hold"/>
                                        <p:tgtEl>
                                          <p:spTgt spid="34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2" fill="hold">
                                  <p:stCondLst>
                                    <p:cond delay="0"/>
                                  </p:stCondLst>
                                  <p:iterate type="el" backwards="0">
                                    <p:tmAbs val="0"/>
                                  </p:iterate>
                                  <p:childTnLst>
                                    <p:set>
                                      <p:cBhvr>
                                        <p:cTn id="33" fill="hold"/>
                                        <p:tgtEl>
                                          <p:spTgt spid="346">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2" fill="hold">
                                  <p:stCondLst>
                                    <p:cond delay="0"/>
                                  </p:stCondLst>
                                  <p:iterate type="el" backwards="0">
                                    <p:tmAbs val="0"/>
                                  </p:iterate>
                                  <p:childTnLst>
                                    <p:set>
                                      <p:cBhvr>
                                        <p:cTn id="37" fill="hold"/>
                                        <p:tgtEl>
                                          <p:spTgt spid="346">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2" fill="hold">
                                  <p:stCondLst>
                                    <p:cond delay="0"/>
                                  </p:stCondLst>
                                  <p:iterate type="el" backwards="0">
                                    <p:tmAbs val="0"/>
                                  </p:iterate>
                                  <p:childTnLst>
                                    <p:set>
                                      <p:cBhvr>
                                        <p:cTn id="41" fill="hold"/>
                                        <p:tgtEl>
                                          <p:spTgt spid="34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45" grpId="1"/>
      <p:bldP build="p" bldLvl="1" animBg="1" rev="0" advAuto="0" spid="346" grpId="2"/>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itle 1"/>
          <p:cNvSpPr txBox="1"/>
          <p:nvPr>
            <p:ph type="title"/>
          </p:nvPr>
        </p:nvSpPr>
        <p:spPr>
          <a:prstGeom prst="rect">
            <a:avLst/>
          </a:prstGeom>
        </p:spPr>
        <p:txBody>
          <a:bodyPr/>
          <a:lstStyle>
            <a:lvl1pPr>
              <a:defRPr spc="0" sz="3900"/>
            </a:lvl1pPr>
          </a:lstStyle>
          <a:p>
            <a:pPr/>
            <a:r>
              <a:t>9.6 Making Inferences from Experiments</a:t>
            </a:r>
          </a:p>
        </p:txBody>
      </p:sp>
      <p:sp>
        <p:nvSpPr>
          <p:cNvPr id="351" name="Content Placeholder 2"/>
          <p:cNvSpPr txBox="1"/>
          <p:nvPr>
            <p:ph type="body" sz="half" idx="1"/>
          </p:nvPr>
        </p:nvSpPr>
        <p:spPr>
          <a:xfrm>
            <a:off x="-1" y="1200151"/>
            <a:ext cx="3955965" cy="3394472"/>
          </a:xfrm>
          <a:prstGeom prst="rect">
            <a:avLst/>
          </a:prstGeom>
        </p:spPr>
        <p:txBody>
          <a:bodyPr/>
          <a:lstStyle/>
          <a:p>
            <a:pPr>
              <a:spcBef>
                <a:spcPts val="500"/>
              </a:spcBef>
              <a:defRPr sz="2400"/>
            </a:pPr>
            <a:r>
              <a:t>Resample the data using a simulation. Use the mean yield of the new control and treatment groups to calculate the difference of the means.</a:t>
            </a:r>
          </a:p>
          <a:p>
            <a:pPr>
              <a:spcBef>
                <a:spcPts val="500"/>
              </a:spcBef>
              <a:defRPr sz="2400">
                <a:solidFill>
                  <a:srgbClr val="FFFF00"/>
                </a:solidFill>
              </a:defRPr>
            </a:pPr>
            <a:r>
              <a:t>PRB</a:t>
            </a:r>
            <a:r>
              <a:rPr>
                <a:latin typeface="Wingdings"/>
                <a:ea typeface="Wingdings"/>
                <a:cs typeface="Wingdings"/>
                <a:sym typeface="Wingdings"/>
              </a:rPr>
              <a:t></a:t>
            </a:r>
            <a:r>
              <a:t>randint(1,20)</a:t>
            </a:r>
          </a:p>
          <a:p>
            <a:pPr>
              <a:spcBef>
                <a:spcPts val="500"/>
              </a:spcBef>
              <a:defRPr sz="2400"/>
            </a:pPr>
            <a:r>
              <a:t>Try 509#3</a:t>
            </a:r>
          </a:p>
        </p:txBody>
      </p:sp>
      <p:pic>
        <p:nvPicPr>
          <p:cNvPr id="352" name="Content Placeholder 4" descr="Content Placeholder 4"/>
          <p:cNvPicPr>
            <a:picLocks noChangeAspect="1"/>
          </p:cNvPicPr>
          <p:nvPr/>
        </p:nvPicPr>
        <p:blipFill>
          <a:blip r:embed="rId3">
            <a:extLst/>
          </a:blip>
          <a:stretch>
            <a:fillRect/>
          </a:stretch>
        </p:blipFill>
        <p:spPr>
          <a:xfrm>
            <a:off x="3955963" y="0"/>
            <a:ext cx="2568235" cy="4249166"/>
          </a:xfrm>
          <a:prstGeom prst="rect">
            <a:avLst/>
          </a:prstGeom>
          <a:ln w="12700">
            <a:miter lim="400000"/>
          </a:ln>
        </p:spPr>
      </p:pic>
      <p:grpSp>
        <p:nvGrpSpPr>
          <p:cNvPr id="356" name="Group 8"/>
          <p:cNvGrpSpPr/>
          <p:nvPr/>
        </p:nvGrpSpPr>
        <p:grpSpPr>
          <a:xfrm>
            <a:off x="6547184" y="0"/>
            <a:ext cx="2568235" cy="4249166"/>
            <a:chOff x="0" y="0"/>
            <a:chExt cx="2568233" cy="4249165"/>
          </a:xfrm>
        </p:grpSpPr>
        <p:pic>
          <p:nvPicPr>
            <p:cNvPr id="353" name="Content Placeholder 4" descr="Content Placeholder 4"/>
            <p:cNvPicPr>
              <a:picLocks noChangeAspect="1"/>
            </p:cNvPicPr>
            <p:nvPr/>
          </p:nvPicPr>
          <p:blipFill>
            <a:blip r:embed="rId3">
              <a:extLst/>
            </a:blip>
            <a:stretch>
              <a:fillRect/>
            </a:stretch>
          </p:blipFill>
          <p:spPr>
            <a:xfrm>
              <a:off x="0" y="0"/>
              <a:ext cx="2568234" cy="4249166"/>
            </a:xfrm>
            <a:prstGeom prst="rect">
              <a:avLst/>
            </a:prstGeom>
            <a:ln w="12700" cap="flat">
              <a:noFill/>
              <a:miter lim="400000"/>
            </a:ln>
            <a:effectLst/>
          </p:spPr>
        </p:pic>
        <p:sp>
          <p:nvSpPr>
            <p:cNvPr id="354" name="Rectangle 6"/>
            <p:cNvSpPr/>
            <p:nvPr/>
          </p:nvSpPr>
          <p:spPr>
            <a:xfrm>
              <a:off x="365690" y="1189543"/>
              <a:ext cx="632665" cy="2956437"/>
            </a:xfrm>
            <a:prstGeom prst="rect">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sz="1000">
                  <a:solidFill>
                    <a:srgbClr val="FFFFFF"/>
                  </a:solidFill>
                </a:defRPr>
              </a:pPr>
            </a:p>
          </p:txBody>
        </p:sp>
        <p:sp>
          <p:nvSpPr>
            <p:cNvPr id="355" name="Rectangle 7"/>
            <p:cNvSpPr/>
            <p:nvPr/>
          </p:nvSpPr>
          <p:spPr>
            <a:xfrm>
              <a:off x="1523901" y="1175442"/>
              <a:ext cx="632665" cy="2956437"/>
            </a:xfrm>
            <a:prstGeom prst="rect">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sz="1000">
                  <a:solidFill>
                    <a:srgbClr val="FFFFFF"/>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le 1"/>
          <p:cNvSpPr txBox="1"/>
          <p:nvPr>
            <p:ph type="title"/>
          </p:nvPr>
        </p:nvSpPr>
        <p:spPr>
          <a:prstGeom prst="rect">
            <a:avLst/>
          </a:prstGeom>
        </p:spPr>
        <p:txBody>
          <a:bodyPr/>
          <a:lstStyle>
            <a:lvl1pPr>
              <a:defRPr spc="0" sz="3900"/>
            </a:lvl1pPr>
          </a:lstStyle>
          <a:p>
            <a:pPr/>
            <a:r>
              <a:t>9.6 Making Inferences from Experiments</a:t>
            </a:r>
          </a:p>
        </p:txBody>
      </p:sp>
      <p:sp>
        <p:nvSpPr>
          <p:cNvPr id="361" name="Content Placeholder 2"/>
          <p:cNvSpPr txBox="1"/>
          <p:nvPr>
            <p:ph type="body" sz="half" idx="1"/>
          </p:nvPr>
        </p:nvSpPr>
        <p:spPr>
          <a:xfrm>
            <a:off x="0" y="1200150"/>
            <a:ext cx="4495800" cy="3943350"/>
          </a:xfrm>
          <a:prstGeom prst="rect">
            <a:avLst/>
          </a:prstGeom>
        </p:spPr>
        <p:txBody>
          <a:bodyPr/>
          <a:lstStyle/>
          <a:p>
            <a:pPr marL="336034" indent="-336034" defTabSz="896090">
              <a:lnSpc>
                <a:spcPct val="90000"/>
              </a:lnSpc>
              <a:spcBef>
                <a:spcPts val="400"/>
              </a:spcBef>
              <a:defRPr sz="2058"/>
            </a:pPr>
            <a:r>
              <a:t>The histogram shows the results from 200 resamplings of the data. Compare the experimental  difference of 0.18 from Example 1 with the resampling differences. What can you conclude about the hypothesis? Does tap water have an effect on the yield?</a:t>
            </a:r>
          </a:p>
          <a:p>
            <a:pPr marL="336034" indent="-336034" defTabSz="896090">
              <a:lnSpc>
                <a:spcPct val="90000"/>
              </a:lnSpc>
              <a:defRPr sz="2058"/>
            </a:pPr>
          </a:p>
          <a:p>
            <a:pPr marL="336034" indent="-336034" defTabSz="896090">
              <a:lnSpc>
                <a:spcPct val="90000"/>
              </a:lnSpc>
              <a:defRPr sz="2058"/>
            </a:pPr>
          </a:p>
          <a:p>
            <a:pPr marL="336034" indent="-336034" defTabSz="896090">
              <a:lnSpc>
                <a:spcPct val="90000"/>
              </a:lnSpc>
              <a:spcBef>
                <a:spcPts val="400"/>
              </a:spcBef>
              <a:defRPr sz="2058"/>
            </a:pPr>
            <a:r>
              <a:t>Try 509#5</a:t>
            </a:r>
          </a:p>
          <a:p>
            <a:pPr marL="336034" indent="-336034" defTabSz="896090">
              <a:lnSpc>
                <a:spcPct val="90000"/>
              </a:lnSpc>
              <a:spcBef>
                <a:spcPts val="400"/>
              </a:spcBef>
              <a:defRPr sz="2058"/>
            </a:pPr>
            <a:r>
              <a:t>              509 #1-10 all, 13-16 all, 20</a:t>
            </a:r>
          </a:p>
        </p:txBody>
      </p:sp>
      <p:pic>
        <p:nvPicPr>
          <p:cNvPr id="362" name="Content Placeholder 4" descr="Content Placeholder 4"/>
          <p:cNvPicPr>
            <a:picLocks noChangeAspect="1"/>
          </p:cNvPicPr>
          <p:nvPr/>
        </p:nvPicPr>
        <p:blipFill>
          <a:blip r:embed="rId3">
            <a:extLst/>
          </a:blip>
          <a:stretch>
            <a:fillRect/>
          </a:stretch>
        </p:blipFill>
        <p:spPr>
          <a:xfrm>
            <a:off x="4895501" y="373620"/>
            <a:ext cx="4248500" cy="476988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6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6BB40"/>
        </a:solidFill>
      </p:bgPr>
    </p:bg>
    <p:spTree>
      <p:nvGrpSpPr>
        <p:cNvPr id="1" name=""/>
        <p:cNvGrpSpPr/>
        <p:nvPr/>
      </p:nvGrpSpPr>
      <p:grpSpPr>
        <a:xfrm>
          <a:off x="0" y="0"/>
          <a:ext cx="0" cy="0"/>
          <a:chOff x="0" y="0"/>
          <a:chExt cx="0" cy="0"/>
        </a:xfrm>
      </p:grpSpPr>
      <p:sp>
        <p:nvSpPr>
          <p:cNvPr id="123" name="Title 1"/>
          <p:cNvSpPr txBox="1"/>
          <p:nvPr>
            <p:ph type="title"/>
          </p:nvPr>
        </p:nvSpPr>
        <p:spPr>
          <a:prstGeom prst="rect">
            <a:avLst/>
          </a:prstGeom>
        </p:spPr>
        <p:txBody>
          <a:bodyPr/>
          <a:lstStyle>
            <a:lvl1pPr>
              <a:defRPr spc="0" sz="3900"/>
            </a:lvl1pPr>
          </a:lstStyle>
          <a:p>
            <a:pPr/>
            <a:r>
              <a:t>9.0 Measures of Center and Dispersion</a:t>
            </a:r>
          </a:p>
        </p:txBody>
      </p:sp>
      <p:sp>
        <p:nvSpPr>
          <p:cNvPr id="124" name="Content Placeholder 3"/>
          <p:cNvSpPr txBox="1"/>
          <p:nvPr>
            <p:ph type="body" idx="1"/>
          </p:nvPr>
        </p:nvSpPr>
        <p:spPr>
          <a:xfrm>
            <a:off x="0" y="1200150"/>
            <a:ext cx="9144000" cy="3943350"/>
          </a:xfrm>
          <a:prstGeom prst="rect">
            <a:avLst/>
          </a:prstGeom>
        </p:spPr>
        <p:txBody>
          <a:bodyPr/>
          <a:lstStyle/>
          <a:p>
            <a:pPr marL="325747" indent="-325747" defTabSz="868659">
              <a:lnSpc>
                <a:spcPct val="90000"/>
              </a:lnSpc>
              <a:spcBef>
                <a:spcPts val="400"/>
              </a:spcBef>
              <a:defRPr b="1" sz="1900">
                <a:solidFill>
                  <a:schemeClr val="accent6"/>
                </a:solidFill>
              </a:defRPr>
            </a:pPr>
            <a:r>
              <a:t>Measure of dispersion </a:t>
            </a:r>
            <a:endParaRPr sz="2185"/>
          </a:p>
          <a:p>
            <a:pPr lvl="1" marL="705784" indent="-271455" defTabSz="868659">
              <a:lnSpc>
                <a:spcPct val="90000"/>
              </a:lnSpc>
              <a:spcBef>
                <a:spcPts val="400"/>
              </a:spcBef>
              <a:defRPr sz="1900"/>
            </a:pPr>
            <a:r>
              <a:t>Statistic that tells you how dispersed, or spread out, data values are.  </a:t>
            </a:r>
            <a:endParaRPr sz="2185"/>
          </a:p>
          <a:p>
            <a:pPr marL="325747" indent="-325747" defTabSz="868659">
              <a:lnSpc>
                <a:spcPct val="90000"/>
              </a:lnSpc>
              <a:spcBef>
                <a:spcPts val="500"/>
              </a:spcBef>
              <a:defRPr sz="2280"/>
            </a:pPr>
          </a:p>
          <a:p>
            <a:pPr marL="325747" indent="-325747" defTabSz="868659">
              <a:lnSpc>
                <a:spcPct val="90000"/>
              </a:lnSpc>
              <a:spcBef>
                <a:spcPts val="400"/>
              </a:spcBef>
              <a:defRPr b="1" sz="1900">
                <a:solidFill>
                  <a:schemeClr val="accent5"/>
                </a:solidFill>
              </a:defRPr>
            </a:pPr>
            <a:r>
              <a:t>Range</a:t>
            </a:r>
            <a:endParaRPr sz="2280"/>
          </a:p>
          <a:p>
            <a:pPr lvl="1" marL="705784" indent="-271455" defTabSz="868659">
              <a:lnSpc>
                <a:spcPct val="90000"/>
              </a:lnSpc>
              <a:spcBef>
                <a:spcPts val="400"/>
              </a:spcBef>
              <a:defRPr sz="1900"/>
            </a:pPr>
            <a:r>
              <a:t>difference between the greatest and least data values.</a:t>
            </a:r>
            <a:endParaRPr sz="2185"/>
          </a:p>
          <a:p>
            <a:pPr lvl="1" marL="0" indent="434329" defTabSz="868659">
              <a:lnSpc>
                <a:spcPct val="90000"/>
              </a:lnSpc>
              <a:spcBef>
                <a:spcPts val="400"/>
              </a:spcBef>
              <a:buSzTx/>
              <a:buFont typeface="Wingdings"/>
              <a:buNone/>
              <a:defRPr sz="1900">
                <a:latin typeface="Cambria Math"/>
                <a:ea typeface="Cambria Math"/>
                <a:cs typeface="Cambria Math"/>
                <a:sym typeface="Cambria Math"/>
              </a:defRPr>
            </a:pPr>
            <a14:m>
              <m:oMathPara>
                <m:oMathParaPr>
                  <m:jc m:val="left"/>
                </m:oMathParaPr>
                <m:oMath>
                  <m:r>
                    <a:rPr xmlns:a="http://schemas.openxmlformats.org/drawingml/2006/main" sz="2300" i="1">
                      <a:solidFill>
                        <a:srgbClr val="000000"/>
                      </a:solidFill>
                      <a:latin typeface="Cambria Math" panose="02040503050406030204" pitchFamily="18" charset="0"/>
                    </a:rPr>
                    <m:t>𝑅</m:t>
                  </m:r>
                  <m:r>
                    <a:rPr xmlns:a="http://schemas.openxmlformats.org/drawingml/2006/main" sz="2300" i="1">
                      <a:solidFill>
                        <a:srgbClr val="000000"/>
                      </a:solidFill>
                      <a:latin typeface="Cambria Math" panose="02040503050406030204" pitchFamily="18" charset="0"/>
                    </a:rPr>
                    <m:t>𝑎</m:t>
                  </m:r>
                  <m:r>
                    <a:rPr xmlns:a="http://schemas.openxmlformats.org/drawingml/2006/main" sz="2300" i="1">
                      <a:solidFill>
                        <a:srgbClr val="000000"/>
                      </a:solidFill>
                      <a:latin typeface="Cambria Math" panose="02040503050406030204" pitchFamily="18" charset="0"/>
                    </a:rPr>
                    <m:t>𝑛</m:t>
                  </m:r>
                  <m:r>
                    <a:rPr xmlns:a="http://schemas.openxmlformats.org/drawingml/2006/main" sz="2300" i="1">
                      <a:solidFill>
                        <a:srgbClr val="000000"/>
                      </a:solidFill>
                      <a:latin typeface="Cambria Math" panose="02040503050406030204" pitchFamily="18" charset="0"/>
                    </a:rPr>
                    <m:t>𝑔</m:t>
                  </m:r>
                  <m:r>
                    <a:rPr xmlns:a="http://schemas.openxmlformats.org/drawingml/2006/main" sz="2300" i="1">
                      <a:solidFill>
                        <a:srgbClr val="000000"/>
                      </a:solidFill>
                      <a:latin typeface="Cambria Math" panose="02040503050406030204" pitchFamily="18" charset="0"/>
                    </a:rPr>
                    <m:t>𝑒</m:t>
                  </m:r>
                  <m:r>
                    <a:rPr xmlns:a="http://schemas.openxmlformats.org/drawingml/2006/main" sz="2300" i="1">
                      <a:solidFill>
                        <a:srgbClr val="000000"/>
                      </a:solidFill>
                      <a:latin typeface="Cambria Math" panose="02040503050406030204" pitchFamily="18" charset="0"/>
                    </a:rPr>
                    <m:t>=</m:t>
                  </m:r>
                  <m:r>
                    <a:rPr xmlns:a="http://schemas.openxmlformats.org/drawingml/2006/main" sz="2300" i="1">
                      <a:solidFill>
                        <a:srgbClr val="000000"/>
                      </a:solidFill>
                      <a:latin typeface="Cambria Math" panose="02040503050406030204" pitchFamily="18" charset="0"/>
                    </a:rPr>
                    <m:t>𝑚</m:t>
                  </m:r>
                  <m:r>
                    <a:rPr xmlns:a="http://schemas.openxmlformats.org/drawingml/2006/main" sz="2300" i="1">
                      <a:solidFill>
                        <a:srgbClr val="000000"/>
                      </a:solidFill>
                      <a:latin typeface="Cambria Math" panose="02040503050406030204" pitchFamily="18" charset="0"/>
                    </a:rPr>
                    <m:t>𝑎</m:t>
                  </m:r>
                  <m:r>
                    <a:rPr xmlns:a="http://schemas.openxmlformats.org/drawingml/2006/main" sz="2300" i="1">
                      <a:solidFill>
                        <a:srgbClr val="000000"/>
                      </a:solidFill>
                      <a:latin typeface="Cambria Math" panose="02040503050406030204" pitchFamily="18" charset="0"/>
                    </a:rPr>
                    <m:t>𝑥</m:t>
                  </m:r>
                  <m:r>
                    <a:rPr xmlns:a="http://schemas.openxmlformats.org/drawingml/2006/main" sz="2300" i="1">
                      <a:solidFill>
                        <a:srgbClr val="000000"/>
                      </a:solidFill>
                      <a:latin typeface="Cambria Math" panose="02040503050406030204" pitchFamily="18" charset="0"/>
                    </a:rPr>
                    <m:t>−</m:t>
                  </m:r>
                  <m:r>
                    <a:rPr xmlns:a="http://schemas.openxmlformats.org/drawingml/2006/main" sz="2300" i="1">
                      <a:solidFill>
                        <a:srgbClr val="000000"/>
                      </a:solidFill>
                      <a:latin typeface="Cambria Math" panose="02040503050406030204" pitchFamily="18" charset="0"/>
                    </a:rPr>
                    <m:t>𝑚</m:t>
                  </m:r>
                  <m:r>
                    <a:rPr xmlns:a="http://schemas.openxmlformats.org/drawingml/2006/main" sz="2300" i="1">
                      <a:solidFill>
                        <a:srgbClr val="000000"/>
                      </a:solidFill>
                      <a:latin typeface="Cambria Math" panose="02040503050406030204" pitchFamily="18" charset="0"/>
                    </a:rPr>
                    <m:t>𝑖</m:t>
                  </m:r>
                  <m:r>
                    <a:rPr xmlns:a="http://schemas.openxmlformats.org/drawingml/2006/main" sz="2300" i="1">
                      <a:solidFill>
                        <a:srgbClr val="000000"/>
                      </a:solidFill>
                      <a:latin typeface="Cambria Math" panose="02040503050406030204" pitchFamily="18" charset="0"/>
                    </a:rPr>
                    <m:t>𝑛</m:t>
                  </m:r>
                </m:oMath>
              </m:oMathPara>
            </a14:m>
            <a:endParaRPr sz="2280"/>
          </a:p>
          <a:p>
            <a:pPr marL="325747" indent="-325747" defTabSz="868659">
              <a:lnSpc>
                <a:spcPct val="90000"/>
              </a:lnSpc>
              <a:spcBef>
                <a:spcPts val="400"/>
              </a:spcBef>
              <a:defRPr b="1" sz="1900">
                <a:solidFill>
                  <a:schemeClr val="accent5"/>
                </a:solidFill>
              </a:defRPr>
            </a:pPr>
            <a:r>
              <a:t>Standard deviation</a:t>
            </a:r>
            <a:endParaRPr sz="2280"/>
          </a:p>
          <a:p>
            <a:pPr lvl="1" marL="705784" indent="-271455" defTabSz="868659">
              <a:lnSpc>
                <a:spcPct val="90000"/>
              </a:lnSpc>
              <a:spcBef>
                <a:spcPts val="400"/>
              </a:spcBef>
              <a:defRPr sz="1900"/>
            </a:pPr>
            <a:r>
              <a:t>describes the typical differences (or deviation) between a data’s value and the mean.</a:t>
            </a:r>
            <a:endParaRPr sz="2185"/>
          </a:p>
          <a:p>
            <a:pPr lvl="1" marL="0" indent="434329" defTabSz="868659">
              <a:lnSpc>
                <a:spcPct val="90000"/>
              </a:lnSpc>
              <a:spcBef>
                <a:spcPts val="400"/>
              </a:spcBef>
              <a:buSzTx/>
              <a:buFont typeface="Wingdings"/>
              <a:buNone/>
              <a:defRPr b="1" sz="1900">
                <a:solidFill>
                  <a:srgbClr val="FFFF00"/>
                </a:solidFill>
                <a:latin typeface="Cambria Math"/>
                <a:ea typeface="Cambria Math"/>
                <a:cs typeface="Cambria Math"/>
                <a:sym typeface="Cambria Math"/>
              </a:defRPr>
            </a:pPr>
            <a14:m>
              <m:oMathPara>
                <m:oMathParaPr>
                  <m:jc m:val="left"/>
                </m:oMathParaPr>
                <m:oMath>
                  <m:r>
                    <a:rPr xmlns:a="http://schemas.openxmlformats.org/drawingml/2006/main" sz="2300" i="1">
                      <a:solidFill>
                        <a:srgbClr val="FFFF00"/>
                      </a:solidFill>
                      <a:latin typeface="Cambria Math" panose="02040503050406030204" pitchFamily="18" charset="0"/>
                    </a:rPr>
                    <m:t>𝜎</m:t>
                  </m:r>
                  <m:r>
                    <a:rPr xmlns:a="http://schemas.openxmlformats.org/drawingml/2006/main" sz="2300" i="1">
                      <a:solidFill>
                        <a:srgbClr val="000000"/>
                      </a:solidFill>
                      <a:latin typeface="Cambria Math" panose="02040503050406030204" pitchFamily="18" charset="0"/>
                    </a:rPr>
                    <m:t>=</m:t>
                  </m:r>
                  <m:rad>
                    <m:radPr>
                      <m:ctrlPr>
                        <a:rPr xmlns:a="http://schemas.openxmlformats.org/drawingml/2006/main" sz="2300" i="1">
                          <a:solidFill>
                            <a:srgbClr val="000000"/>
                          </a:solidFill>
                          <a:latin typeface="Cambria Math" panose="02040503050406030204" pitchFamily="18" charset="0"/>
                        </a:rPr>
                      </m:ctrlPr>
                      <m:degHide m:val="on"/>
                    </m:radPr>
                    <m:deg/>
                    <m:e>
                      <m:f>
                        <m:fPr>
                          <m:ctrlPr>
                            <a:rPr xmlns:a="http://schemas.openxmlformats.org/drawingml/2006/main" sz="2300" i="1">
                              <a:solidFill>
                                <a:srgbClr val="000000"/>
                              </a:solidFill>
                              <a:latin typeface="Cambria Math" panose="02040503050406030204" pitchFamily="18" charset="0"/>
                            </a:rPr>
                          </m:ctrlPr>
                          <m:type m:val="bar"/>
                        </m:fPr>
                        <m:num>
                          <m:sSup>
                            <m:e>
                              <m:r>
                                <a:rPr xmlns:a="http://schemas.openxmlformats.org/drawingml/2006/main" sz="2300" i="1">
                                  <a:solidFill>
                                    <a:srgbClr val="000000"/>
                                  </a:solidFill>
                                  <a:latin typeface="Cambria Math" panose="02040503050406030204" pitchFamily="18" charset="0"/>
                                </a:rPr>
                                <m:t>(</m:t>
                              </m:r>
                              <m:sSub>
                                <m:e>
                                  <m:r>
                                    <a:rPr xmlns:a="http://schemas.openxmlformats.org/drawingml/2006/main" sz="2300" i="1">
                                      <a:solidFill>
                                        <a:srgbClr val="000000"/>
                                      </a:solidFill>
                                      <a:latin typeface="Cambria Math" panose="02040503050406030204" pitchFamily="18" charset="0"/>
                                    </a:rPr>
                                    <m:t>𝑥</m:t>
                                  </m:r>
                                </m:e>
                                <m:sub>
                                  <m:r>
                                    <a:rPr xmlns:a="http://schemas.openxmlformats.org/drawingml/2006/main" sz="2300" i="1">
                                      <a:solidFill>
                                        <a:srgbClr val="000000"/>
                                      </a:solidFill>
                                      <a:latin typeface="Cambria Math" panose="02040503050406030204" pitchFamily="18" charset="0"/>
                                    </a:rPr>
                                    <m:t>1</m:t>
                                  </m:r>
                                </m:sub>
                              </m:sSub>
                              <m:r>
                                <a:rPr xmlns:a="http://schemas.openxmlformats.org/drawingml/2006/main" sz="2300" i="1">
                                  <a:solidFill>
                                    <a:srgbClr val="000000"/>
                                  </a:solidFill>
                                  <a:latin typeface="Cambria Math" panose="02040503050406030204" pitchFamily="18" charset="0"/>
                                </a:rPr>
                                <m:t>−</m:t>
                              </m:r>
                              <m:limUpp>
                                <m:e>
                                  <m:r>
                                    <a:rPr xmlns:a="http://schemas.openxmlformats.org/drawingml/2006/main" sz="2300" i="1">
                                      <a:solidFill>
                                        <a:srgbClr val="000000"/>
                                      </a:solidFill>
                                      <a:latin typeface="Cambria Math" panose="02040503050406030204" pitchFamily="18" charset="0"/>
                                    </a:rPr>
                                    <m:t>𝑥</m:t>
                                  </m:r>
                                </m:e>
                                <m:lim>
                                  <m:r>
                                    <m:rPr>
                                      <m:sty m:val="p"/>
                                    </m:rPr>
                                    <a:rPr xmlns:a="http://schemas.openxmlformats.org/drawingml/2006/main" sz="2300" i="1">
                                      <a:solidFill>
                                        <a:srgbClr val="000000"/>
                                      </a:solidFill>
                                      <a:latin typeface="Cambria Math" panose="02040503050406030204" pitchFamily="18" charset="0"/>
                                    </a:rPr>
                                    <m:t>¯</m:t>
                                  </m:r>
                                </m:lim>
                              </m:limUpp>
                              <m:r>
                                <a:rPr xmlns:a="http://schemas.openxmlformats.org/drawingml/2006/main" sz="2300" i="1">
                                  <a:solidFill>
                                    <a:srgbClr val="000000"/>
                                  </a:solidFill>
                                  <a:latin typeface="Cambria Math" panose="02040503050406030204" pitchFamily="18" charset="0"/>
                                </a:rPr>
                                <m:t>)</m:t>
                              </m:r>
                            </m:e>
                            <m:sup>
                              <m:r>
                                <a:rPr xmlns:a="http://schemas.openxmlformats.org/drawingml/2006/main" sz="2300" i="1">
                                  <a:solidFill>
                                    <a:srgbClr val="FFFF00"/>
                                  </a:solidFill>
                                  <a:latin typeface="Cambria Math" panose="02040503050406030204" pitchFamily="18" charset="0"/>
                                </a:rPr>
                                <m:t>2</m:t>
                              </m:r>
                            </m:sup>
                          </m:sSup>
                          <m:r>
                            <a:rPr xmlns:a="http://schemas.openxmlformats.org/drawingml/2006/main" sz="2300" i="1">
                              <a:solidFill>
                                <a:srgbClr val="FFFF00"/>
                              </a:solidFill>
                              <a:latin typeface="Cambria Math" panose="02040503050406030204" pitchFamily="18" charset="0"/>
                            </a:rPr>
                            <m:t>+</m:t>
                          </m:r>
                          <m:sSup>
                            <m:e>
                              <m:r>
                                <a:rPr xmlns:a="http://schemas.openxmlformats.org/drawingml/2006/main" sz="2300" i="1">
                                  <a:solidFill>
                                    <a:srgbClr val="FFFF00"/>
                                  </a:solidFill>
                                  <a:latin typeface="Cambria Math" panose="02040503050406030204" pitchFamily="18" charset="0"/>
                                </a:rPr>
                                <m:t>(</m:t>
                              </m:r>
                              <m:sSub>
                                <m:e>
                                  <m:r>
                                    <a:rPr xmlns:a="http://schemas.openxmlformats.org/drawingml/2006/main" sz="2300" i="1">
                                      <a:solidFill>
                                        <a:srgbClr val="FFFF00"/>
                                      </a:solidFill>
                                      <a:latin typeface="Cambria Math" panose="02040503050406030204" pitchFamily="18" charset="0"/>
                                    </a:rPr>
                                    <m:t>𝑥</m:t>
                                  </m:r>
                                </m:e>
                                <m:sub>
                                  <m:r>
                                    <a:rPr xmlns:a="http://schemas.openxmlformats.org/drawingml/2006/main" sz="2300" i="1">
                                      <a:solidFill>
                                        <a:srgbClr val="FFFF00"/>
                                      </a:solidFill>
                                      <a:latin typeface="Cambria Math" panose="02040503050406030204" pitchFamily="18" charset="0"/>
                                    </a:rPr>
                                    <m:t>2</m:t>
                                  </m:r>
                                </m:sub>
                              </m:sSub>
                              <m:r>
                                <a:rPr xmlns:a="http://schemas.openxmlformats.org/drawingml/2006/main" sz="2300" i="1">
                                  <a:solidFill>
                                    <a:srgbClr val="FFFF00"/>
                                  </a:solidFill>
                                  <a:latin typeface="Cambria Math" panose="02040503050406030204" pitchFamily="18" charset="0"/>
                                </a:rPr>
                                <m:t>−</m:t>
                              </m:r>
                              <m:limUpp>
                                <m:e>
                                  <m:r>
                                    <a:rPr xmlns:a="http://schemas.openxmlformats.org/drawingml/2006/main" sz="2300" i="1">
                                      <a:solidFill>
                                        <a:srgbClr val="FFFF00"/>
                                      </a:solidFill>
                                      <a:latin typeface="Cambria Math" panose="02040503050406030204" pitchFamily="18" charset="0"/>
                                    </a:rPr>
                                    <m:t>𝑥</m:t>
                                  </m:r>
                                </m:e>
                                <m:lim>
                                  <m:r>
                                    <m:rPr>
                                      <m:sty m:val="p"/>
                                    </m:rPr>
                                    <a:rPr xmlns:a="http://schemas.openxmlformats.org/drawingml/2006/main" sz="2300" i="1">
                                      <a:solidFill>
                                        <a:srgbClr val="FFFF00"/>
                                      </a:solidFill>
                                      <a:latin typeface="Cambria Math" panose="02040503050406030204" pitchFamily="18" charset="0"/>
                                    </a:rPr>
                                    <m:t>¯</m:t>
                                  </m:r>
                                </m:lim>
                              </m:limUpp>
                              <m:r>
                                <a:rPr xmlns:a="http://schemas.openxmlformats.org/drawingml/2006/main" sz="2300" i="1">
                                  <a:solidFill>
                                    <a:srgbClr val="FFFF00"/>
                                  </a:solidFill>
                                  <a:latin typeface="Cambria Math" panose="02040503050406030204" pitchFamily="18" charset="0"/>
                                </a:rPr>
                                <m:t>)</m:t>
                              </m:r>
                            </m:e>
                            <m:sup>
                              <m:r>
                                <a:rPr xmlns:a="http://schemas.openxmlformats.org/drawingml/2006/main" sz="2300" i="1">
                                  <a:solidFill>
                                    <a:srgbClr val="FFFF00"/>
                                  </a:solidFill>
                                  <a:latin typeface="Cambria Math" panose="02040503050406030204" pitchFamily="18" charset="0"/>
                                </a:rPr>
                                <m:t>2</m:t>
                              </m:r>
                            </m:sup>
                          </m:sSup>
                          <m:r>
                            <a:rPr xmlns:a="http://schemas.openxmlformats.org/drawingml/2006/main" sz="2300" i="1">
                              <a:solidFill>
                                <a:srgbClr val="FFFF00"/>
                              </a:solidFill>
                              <a:latin typeface="Cambria Math" panose="02040503050406030204" pitchFamily="18" charset="0"/>
                            </a:rPr>
                            <m:t>+</m:t>
                          </m:r>
                          <m:r>
                            <a:rPr xmlns:a="http://schemas.openxmlformats.org/drawingml/2006/main" sz="2300" i="1">
                              <a:solidFill>
                                <a:srgbClr val="FFFF00"/>
                              </a:solidFill>
                              <a:latin typeface="Cambria Math" panose="02040503050406030204" pitchFamily="18" charset="0"/>
                            </a:rPr>
                            <m:t>…</m:t>
                          </m:r>
                          <m:r>
                            <a:rPr xmlns:a="http://schemas.openxmlformats.org/drawingml/2006/main" sz="2300" i="1">
                              <a:solidFill>
                                <a:srgbClr val="FFFF00"/>
                              </a:solidFill>
                              <a:latin typeface="Cambria Math" panose="02040503050406030204" pitchFamily="18" charset="0"/>
                            </a:rPr>
                            <m:t>+</m:t>
                          </m:r>
                          <m:sSup>
                            <m:e>
                              <m:r>
                                <a:rPr xmlns:a="http://schemas.openxmlformats.org/drawingml/2006/main" sz="2300" i="1">
                                  <a:solidFill>
                                    <a:srgbClr val="FFFF00"/>
                                  </a:solidFill>
                                  <a:latin typeface="Cambria Math" panose="02040503050406030204" pitchFamily="18" charset="0"/>
                                </a:rPr>
                                <m:t>(</m:t>
                              </m:r>
                              <m:sSub>
                                <m:e>
                                  <m:r>
                                    <a:rPr xmlns:a="http://schemas.openxmlformats.org/drawingml/2006/main" sz="2300" i="1">
                                      <a:solidFill>
                                        <a:srgbClr val="FFFF00"/>
                                      </a:solidFill>
                                      <a:latin typeface="Cambria Math" panose="02040503050406030204" pitchFamily="18" charset="0"/>
                                    </a:rPr>
                                    <m:t>𝑥</m:t>
                                  </m:r>
                                </m:e>
                                <m:sub>
                                  <m:r>
                                    <a:rPr xmlns:a="http://schemas.openxmlformats.org/drawingml/2006/main" sz="2300" i="1">
                                      <a:solidFill>
                                        <a:srgbClr val="FFFF00"/>
                                      </a:solidFill>
                                      <a:latin typeface="Cambria Math" panose="02040503050406030204" pitchFamily="18" charset="0"/>
                                    </a:rPr>
                                    <m:t>𝑛</m:t>
                                  </m:r>
                                </m:sub>
                              </m:sSub>
                              <m:r>
                                <a:rPr xmlns:a="http://schemas.openxmlformats.org/drawingml/2006/main" sz="2300" i="1">
                                  <a:solidFill>
                                    <a:srgbClr val="FFFF00"/>
                                  </a:solidFill>
                                  <a:latin typeface="Cambria Math" panose="02040503050406030204" pitchFamily="18" charset="0"/>
                                </a:rPr>
                                <m:t>−</m:t>
                              </m:r>
                              <m:limUpp>
                                <m:e>
                                  <m:r>
                                    <a:rPr xmlns:a="http://schemas.openxmlformats.org/drawingml/2006/main" sz="2300" i="1">
                                      <a:solidFill>
                                        <a:srgbClr val="FFFF00"/>
                                      </a:solidFill>
                                      <a:latin typeface="Cambria Math" panose="02040503050406030204" pitchFamily="18" charset="0"/>
                                    </a:rPr>
                                    <m:t>𝑥</m:t>
                                  </m:r>
                                </m:e>
                                <m:lim>
                                  <m:r>
                                    <m:rPr>
                                      <m:sty m:val="p"/>
                                    </m:rPr>
                                    <a:rPr xmlns:a="http://schemas.openxmlformats.org/drawingml/2006/main" sz="2300" i="1">
                                      <a:solidFill>
                                        <a:srgbClr val="FFFF00"/>
                                      </a:solidFill>
                                      <a:latin typeface="Cambria Math" panose="02040503050406030204" pitchFamily="18" charset="0"/>
                                    </a:rPr>
                                    <m:t>¯</m:t>
                                  </m:r>
                                </m:lim>
                              </m:limUpp>
                              <m:r>
                                <a:rPr xmlns:a="http://schemas.openxmlformats.org/drawingml/2006/main" sz="2300" i="1">
                                  <a:solidFill>
                                    <a:srgbClr val="000000"/>
                                  </a:solidFill>
                                  <a:latin typeface="Cambria Math" panose="02040503050406030204" pitchFamily="18" charset="0"/>
                                </a:rPr>
                                <m:t>)</m:t>
                              </m:r>
                            </m:e>
                            <m:sup>
                              <m:r>
                                <a:rPr xmlns:a="http://schemas.openxmlformats.org/drawingml/2006/main" sz="2300" i="1">
                                  <a:solidFill>
                                    <a:srgbClr val="FFFF00"/>
                                  </a:solidFill>
                                  <a:latin typeface="Cambria Math" panose="02040503050406030204" pitchFamily="18" charset="0"/>
                                </a:rPr>
                                <m:t>2</m:t>
                              </m:r>
                            </m:sup>
                          </m:sSup>
                        </m:num>
                        <m:den>
                          <m:r>
                            <a:rPr xmlns:a="http://schemas.openxmlformats.org/drawingml/2006/main" sz="2300" i="1">
                              <a:solidFill>
                                <a:srgbClr val="000000"/>
                              </a:solidFill>
                              <a:latin typeface="Cambria Math" panose="02040503050406030204" pitchFamily="18" charset="0"/>
                            </a:rPr>
                            <m:t>𝑛</m:t>
                          </m:r>
                        </m:den>
                      </m:f>
                    </m:e>
                  </m:rad>
                </m:oMath>
              </m:oMathPara>
            </a14:m>
            <a:endParaRPr sz="23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24">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124">
                                            <p:txEl>
                                              <p:pRg st="3" end="3"/>
                                            </p:txEl>
                                          </p:spTgt>
                                        </p:tgtEl>
                                        <p:attrNameLst>
                                          <p:attrName>style.visibility</p:attrName>
                                        </p:attrNameLst>
                                      </p:cBhvr>
                                      <p:to>
                                        <p:strVal val="visible"/>
                                      </p:to>
                                    </p:set>
                                  </p:childTnLst>
                                </p:cTn>
                              </p:par>
                              <p:par>
                                <p:cTn id="18" presetClass="entr" nodeType="withEffect" presetSubtype="0" presetID="1" grpId="1" fill="hold">
                                  <p:stCondLst>
                                    <p:cond delay="0"/>
                                  </p:stCondLst>
                                  <p:iterate type="el" backwards="0">
                                    <p:tmAbs val="0"/>
                                  </p:iterate>
                                  <p:childTnLst>
                                    <p:set>
                                      <p:cBhvr>
                                        <p:cTn id="19" fill="hold"/>
                                        <p:tgtEl>
                                          <p:spTgt spid="124">
                                            <p:txEl>
                                              <p:pRg st="4" end="4"/>
                                            </p:txEl>
                                          </p:spTgt>
                                        </p:tgtEl>
                                        <p:attrNameLst>
                                          <p:attrName>style.visibility</p:attrName>
                                        </p:attrNameLst>
                                      </p:cBhvr>
                                      <p:to>
                                        <p:strVal val="visible"/>
                                      </p:to>
                                    </p:set>
                                  </p:childTnLst>
                                </p:cTn>
                              </p:par>
                              <p:par>
                                <p:cTn id="20" presetClass="entr" nodeType="withEffect" presetSubtype="0" presetID="1" grpId="1" fill="hold">
                                  <p:stCondLst>
                                    <p:cond delay="0"/>
                                  </p:stCondLst>
                                  <p:iterate type="el" backwards="0">
                                    <p:tmAbs val="0"/>
                                  </p:iterate>
                                  <p:childTnLst>
                                    <p:set>
                                      <p:cBhvr>
                                        <p:cTn id="21" fill="hold"/>
                                        <p:tgtEl>
                                          <p:spTgt spid="124">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124">
                                            <p:txEl>
                                              <p:pRg st="6" end="6"/>
                                            </p:txEl>
                                          </p:spTgt>
                                        </p:tgtEl>
                                        <p:attrNameLst>
                                          <p:attrName>style.visibility</p:attrName>
                                        </p:attrNameLst>
                                      </p:cBhvr>
                                      <p:to>
                                        <p:strVal val="visible"/>
                                      </p:to>
                                    </p:set>
                                  </p:childTnLst>
                                </p:cTn>
                              </p:par>
                              <p:par>
                                <p:cTn id="26" presetClass="entr" nodeType="withEffect" presetSubtype="0" presetID="1" grpId="1" fill="hold">
                                  <p:stCondLst>
                                    <p:cond delay="0"/>
                                  </p:stCondLst>
                                  <p:iterate type="el" backwards="0">
                                    <p:tmAbs val="0"/>
                                  </p:iterate>
                                  <p:childTnLst>
                                    <p:set>
                                      <p:cBhvr>
                                        <p:cTn id="27" fill="hold"/>
                                        <p:tgtEl>
                                          <p:spTgt spid="124">
                                            <p:txEl>
                                              <p:pRg st="7" end="7"/>
                                            </p:txEl>
                                          </p:spTgt>
                                        </p:tgtEl>
                                        <p:attrNameLst>
                                          <p:attrName>style.visibility</p:attrName>
                                        </p:attrNameLst>
                                      </p:cBhvr>
                                      <p:to>
                                        <p:strVal val="visible"/>
                                      </p:to>
                                    </p:set>
                                  </p:childTnLst>
                                </p:cTn>
                              </p:par>
                              <p:par>
                                <p:cTn id="28" presetClass="entr" nodeType="withEffect" presetSubtype="0" presetID="1" grpId="1" fill="hold">
                                  <p:stCondLst>
                                    <p:cond delay="0"/>
                                  </p:stCondLst>
                                  <p:iterate type="el" backwards="0">
                                    <p:tmAbs val="0"/>
                                  </p:iterate>
                                  <p:childTnLst>
                                    <p:set>
                                      <p:cBhvr>
                                        <p:cTn id="29" fill="hold"/>
                                        <p:tgtEl>
                                          <p:spTgt spid="12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28" name="Title 1"/>
          <p:cNvSpPr txBox="1"/>
          <p:nvPr>
            <p:ph type="title"/>
          </p:nvPr>
        </p:nvSpPr>
        <p:spPr>
          <a:prstGeom prst="rect">
            <a:avLst/>
          </a:prstGeom>
        </p:spPr>
        <p:txBody>
          <a:bodyPr/>
          <a:lstStyle>
            <a:lvl1pPr>
              <a:defRPr spc="0" sz="3900"/>
            </a:lvl1pPr>
          </a:lstStyle>
          <a:p>
            <a:pPr/>
            <a:r>
              <a:t>9.0 Measures of Center and Dispersion</a:t>
            </a:r>
          </a:p>
        </p:txBody>
      </p:sp>
      <p:sp>
        <p:nvSpPr>
          <p:cNvPr id="129" name="Content Placeholder 3"/>
          <p:cNvSpPr txBox="1"/>
          <p:nvPr>
            <p:ph type="body" sz="half" idx="1"/>
          </p:nvPr>
        </p:nvSpPr>
        <p:spPr>
          <a:xfrm>
            <a:off x="0" y="1200151"/>
            <a:ext cx="4495800" cy="3394472"/>
          </a:xfrm>
          <a:prstGeom prst="rect">
            <a:avLst/>
          </a:prstGeom>
        </p:spPr>
        <p:txBody>
          <a:bodyPr/>
          <a:lstStyle/>
          <a:p>
            <a:pPr>
              <a:lnSpc>
                <a:spcPct val="80000"/>
              </a:lnSpc>
              <a:spcBef>
                <a:spcPts val="400"/>
              </a:spcBef>
              <a:defRPr sz="2000"/>
            </a:pPr>
            <a:r>
              <a:t>Find the standard deviation of the following data set.</a:t>
            </a:r>
            <a:endParaRPr sz="2300"/>
          </a:p>
          <a:p>
            <a:pPr lvl="1">
              <a:lnSpc>
                <a:spcPct val="80000"/>
              </a:lnSpc>
              <a:spcBef>
                <a:spcPts val="400"/>
              </a:spcBef>
              <a:defRPr sz="2000"/>
            </a:pPr>
            <a:r>
              <a:t>4,8,12,15,3</a:t>
            </a:r>
            <a:endParaRPr sz="2300"/>
          </a:p>
          <a:p>
            <a:pPr lvl="1">
              <a:lnSpc>
                <a:spcPct val="80000"/>
              </a:lnSpc>
              <a:spcBef>
                <a:spcPts val="500"/>
              </a:spcBef>
              <a:defRPr sz="2400"/>
            </a:pPr>
          </a:p>
          <a:p>
            <a:pPr>
              <a:lnSpc>
                <a:spcPct val="80000"/>
              </a:lnSpc>
              <a:spcBef>
                <a:spcPts val="400"/>
              </a:spcBef>
              <a:defRPr sz="2000"/>
            </a:pPr>
            <a:r>
              <a:t>Finding the standard deviation on a TI calculator</a:t>
            </a:r>
            <a:endParaRPr sz="2300"/>
          </a:p>
          <a:p>
            <a:pPr lvl="1">
              <a:lnSpc>
                <a:spcPct val="80000"/>
              </a:lnSpc>
              <a:spcBef>
                <a:spcPts val="400"/>
              </a:spcBef>
              <a:defRPr sz="2000"/>
            </a:pPr>
            <a:r>
              <a:t>[STAT] </a:t>
            </a:r>
            <a:r>
              <a:rPr>
                <a:latin typeface="Wingdings"/>
                <a:ea typeface="Wingdings"/>
                <a:cs typeface="Wingdings"/>
                <a:sym typeface="Wingdings"/>
              </a:rPr>
              <a:t></a:t>
            </a:r>
            <a:r>
              <a:t> Edit, Enter data values in L1 (clear list first)</a:t>
            </a:r>
            <a:endParaRPr sz="2300"/>
          </a:p>
          <a:p>
            <a:pPr lvl="1">
              <a:lnSpc>
                <a:spcPct val="80000"/>
              </a:lnSpc>
              <a:spcBef>
                <a:spcPts val="400"/>
              </a:spcBef>
              <a:defRPr sz="2000"/>
            </a:pPr>
            <a:r>
              <a:t>[STAT] </a:t>
            </a:r>
            <a:r>
              <a:rPr>
                <a:latin typeface="Wingdings"/>
                <a:ea typeface="Wingdings"/>
                <a:cs typeface="Wingdings"/>
                <a:sym typeface="Wingdings"/>
              </a:rPr>
              <a:t></a:t>
            </a:r>
            <a:r>
              <a:t> CALC </a:t>
            </a:r>
            <a:r>
              <a:rPr>
                <a:latin typeface="Wingdings"/>
                <a:ea typeface="Wingdings"/>
                <a:cs typeface="Wingdings"/>
                <a:sym typeface="Wingdings"/>
              </a:rPr>
              <a:t></a:t>
            </a:r>
            <a:r>
              <a:t> 1-Var Stats, [ENTER] x2 , Find </a:t>
            </a:r>
            <a14:m>
              <m:oMath>
                <m:r>
                  <a:rPr xmlns:a="http://schemas.openxmlformats.org/drawingml/2006/main" sz="2250" i="1">
                    <a:solidFill>
                      <a:srgbClr val="000000"/>
                    </a:solidFill>
                    <a:latin typeface="Cambria Math" panose="02040503050406030204" pitchFamily="18" charset="0"/>
                  </a:rPr>
                  <m:t>𝜎</m:t>
                </m:r>
              </m:oMath>
            </a14:m>
            <a:r>
              <a:t>x</a:t>
            </a:r>
          </a:p>
        </p:txBody>
      </p:sp>
      <p:sp>
        <p:nvSpPr>
          <p:cNvPr id="130" name="Content Placeholder 2"/>
          <p:cNvSpPr txBox="1"/>
          <p:nvPr/>
        </p:nvSpPr>
        <p:spPr>
          <a:xfrm>
            <a:off x="4693920" y="1200151"/>
            <a:ext cx="440436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892" indent="-342892" defTabSz="914378">
              <a:lnSpc>
                <a:spcPct val="80000"/>
              </a:lnSpc>
              <a:spcBef>
                <a:spcPts val="500"/>
              </a:spcBef>
              <a:buClr>
                <a:srgbClr val="C00000"/>
              </a:buClr>
              <a:buSzPct val="100000"/>
              <a:buChar char="✴"/>
              <a:defRPr sz="2300"/>
            </a:pPr>
            <a:r>
              <a:t>NumWorks</a:t>
            </a:r>
          </a:p>
          <a:p>
            <a:pPr lvl="1" marL="742931" indent="-285743" defTabSz="914378">
              <a:lnSpc>
                <a:spcPct val="80000"/>
              </a:lnSpc>
              <a:spcBef>
                <a:spcPts val="500"/>
              </a:spcBef>
              <a:buClr>
                <a:srgbClr val="C00000"/>
              </a:buClr>
              <a:buSzPct val="100000"/>
              <a:buChar char="✶"/>
              <a:defRPr sz="2300"/>
            </a:pPr>
            <a:r>
              <a:t>Select Statistics from home</a:t>
            </a:r>
          </a:p>
          <a:p>
            <a:pPr lvl="1" marL="742931" indent="-285743" defTabSz="914378">
              <a:lnSpc>
                <a:spcPct val="80000"/>
              </a:lnSpc>
              <a:spcBef>
                <a:spcPts val="500"/>
              </a:spcBef>
              <a:buClr>
                <a:srgbClr val="C00000"/>
              </a:buClr>
              <a:buSzPct val="100000"/>
              <a:buChar char="✶"/>
              <a:defRPr sz="2300"/>
            </a:pPr>
            <a:r>
              <a:t>In Data tab</a:t>
            </a:r>
          </a:p>
          <a:p>
            <a:pPr lvl="2" marL="1142971" indent="-228593" defTabSz="914378">
              <a:lnSpc>
                <a:spcPct val="80000"/>
              </a:lnSpc>
              <a:spcBef>
                <a:spcPts val="500"/>
              </a:spcBef>
              <a:buClr>
                <a:srgbClr val="C00000"/>
              </a:buClr>
              <a:buSzPct val="100000"/>
              <a:buChar char="★"/>
              <a:defRPr sz="2300"/>
            </a:pPr>
            <a:r>
              <a:t>Enter data in Value V1 list</a:t>
            </a:r>
          </a:p>
          <a:p>
            <a:pPr lvl="1" marL="742931" indent="-285743" defTabSz="914378">
              <a:lnSpc>
                <a:spcPct val="80000"/>
              </a:lnSpc>
              <a:spcBef>
                <a:spcPts val="500"/>
              </a:spcBef>
              <a:buClr>
                <a:srgbClr val="C00000"/>
              </a:buClr>
              <a:buSzPct val="100000"/>
              <a:buChar char="✶"/>
              <a:defRPr sz="2300"/>
            </a:pPr>
            <a:r>
              <a:t>In Stats tab</a:t>
            </a:r>
          </a:p>
          <a:p>
            <a:pPr lvl="2" marL="1142971" indent="-228593" defTabSz="914378">
              <a:lnSpc>
                <a:spcPct val="80000"/>
              </a:lnSpc>
              <a:spcBef>
                <a:spcPts val="500"/>
              </a:spcBef>
              <a:buClr>
                <a:srgbClr val="C00000"/>
              </a:buClr>
              <a:buSzPct val="100000"/>
              <a:buChar char="★"/>
              <a:defRPr sz="2300"/>
            </a:pPr>
            <a:r>
              <a:t>Read standard deviation from list</a:t>
            </a:r>
          </a:p>
          <a:p>
            <a:pPr marL="342891" indent="-342891" defTabSz="914378">
              <a:lnSpc>
                <a:spcPct val="80000"/>
              </a:lnSpc>
              <a:spcBef>
                <a:spcPts val="600"/>
              </a:spcBef>
              <a:buClr>
                <a:srgbClr val="C00000"/>
              </a:buClr>
              <a:buSzPct val="100000"/>
              <a:buChar char="✴"/>
              <a:defRPr sz="2500"/>
            </a:pPr>
            <a:r>
              <a:t>463 #1-2, 464 #1-7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2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2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9">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2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2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130">
                                            <p:bg/>
                                          </p:spTgt>
                                        </p:tgtEl>
                                        <p:attrNameLst>
                                          <p:attrName>style.visibility</p:attrName>
                                        </p:attrNameLst>
                                      </p:cBhvr>
                                      <p:to>
                                        <p:strVal val="visible"/>
                                      </p:to>
                                    </p:set>
                                  </p:childTnLst>
                                </p:cTn>
                              </p:par>
                              <p:par>
                                <p:cTn id="25" presetClass="entr" nodeType="withEffect" presetSubtype="0" presetID="1" grpId="2" fill="hold">
                                  <p:stCondLst>
                                    <p:cond delay="0"/>
                                  </p:stCondLst>
                                  <p:iterate type="el" backwards="0">
                                    <p:tmAbs val="0"/>
                                  </p:iterate>
                                  <p:childTnLst>
                                    <p:set>
                                      <p:cBhvr>
                                        <p:cTn id="26" fill="hold"/>
                                        <p:tgtEl>
                                          <p:spTgt spid="130">
                                            <p:txEl>
                                              <p:pRg st="0" end="0"/>
                                            </p:txEl>
                                          </p:spTgt>
                                        </p:tgtEl>
                                        <p:attrNameLst>
                                          <p:attrName>style.visibility</p:attrName>
                                        </p:attrNameLst>
                                      </p:cBhvr>
                                      <p:to>
                                        <p:strVal val="visible"/>
                                      </p:to>
                                    </p:set>
                                  </p:childTnLst>
                                </p:cTn>
                              </p:par>
                              <p:par>
                                <p:cTn id="27" presetClass="entr" nodeType="withEffect" presetSubtype="0" presetID="1" grpId="2" fill="hold">
                                  <p:stCondLst>
                                    <p:cond delay="0"/>
                                  </p:stCondLst>
                                  <p:iterate type="el" backwards="0">
                                    <p:tmAbs val="0"/>
                                  </p:iterate>
                                  <p:childTnLst>
                                    <p:set>
                                      <p:cBhvr>
                                        <p:cTn id="28" fill="hold"/>
                                        <p:tgtEl>
                                          <p:spTgt spid="130">
                                            <p:txEl>
                                              <p:pRg st="1" end="1"/>
                                            </p:txEl>
                                          </p:spTgt>
                                        </p:tgtEl>
                                        <p:attrNameLst>
                                          <p:attrName>style.visibility</p:attrName>
                                        </p:attrNameLst>
                                      </p:cBhvr>
                                      <p:to>
                                        <p:strVal val="visible"/>
                                      </p:to>
                                    </p:set>
                                  </p:childTnLst>
                                </p:cTn>
                              </p:par>
                              <p:par>
                                <p:cTn id="29" presetClass="entr" nodeType="withEffect" presetSubtype="0" presetID="1" grpId="2" fill="hold">
                                  <p:stCondLst>
                                    <p:cond delay="0"/>
                                  </p:stCondLst>
                                  <p:iterate type="el" backwards="0">
                                    <p:tmAbs val="0"/>
                                  </p:iterate>
                                  <p:childTnLst>
                                    <p:set>
                                      <p:cBhvr>
                                        <p:cTn id="30" fill="hold"/>
                                        <p:tgtEl>
                                          <p:spTgt spid="130">
                                            <p:txEl>
                                              <p:pRg st="2" end="2"/>
                                            </p:txEl>
                                          </p:spTgt>
                                        </p:tgtEl>
                                        <p:attrNameLst>
                                          <p:attrName>style.visibility</p:attrName>
                                        </p:attrNameLst>
                                      </p:cBhvr>
                                      <p:to>
                                        <p:strVal val="visible"/>
                                      </p:to>
                                    </p:set>
                                  </p:childTnLst>
                                </p:cTn>
                              </p:par>
                              <p:par>
                                <p:cTn id="31" presetClass="entr" nodeType="withEffect" presetSubtype="0" presetID="1" grpId="2" fill="hold">
                                  <p:stCondLst>
                                    <p:cond delay="0"/>
                                  </p:stCondLst>
                                  <p:iterate type="el" backwards="0">
                                    <p:tmAbs val="0"/>
                                  </p:iterate>
                                  <p:childTnLst>
                                    <p:set>
                                      <p:cBhvr>
                                        <p:cTn id="32" fill="hold"/>
                                        <p:tgtEl>
                                          <p:spTgt spid="130">
                                            <p:txEl>
                                              <p:pRg st="3" end="3"/>
                                            </p:txEl>
                                          </p:spTgt>
                                        </p:tgtEl>
                                        <p:attrNameLst>
                                          <p:attrName>style.visibility</p:attrName>
                                        </p:attrNameLst>
                                      </p:cBhvr>
                                      <p:to>
                                        <p:strVal val="visible"/>
                                      </p:to>
                                    </p:set>
                                  </p:childTnLst>
                                </p:cTn>
                              </p:par>
                              <p:par>
                                <p:cTn id="33" presetClass="entr" nodeType="withEffect" presetSubtype="0" presetID="1" grpId="2" fill="hold">
                                  <p:stCondLst>
                                    <p:cond delay="0"/>
                                  </p:stCondLst>
                                  <p:iterate type="el" backwards="0">
                                    <p:tmAbs val="0"/>
                                  </p:iterate>
                                  <p:childTnLst>
                                    <p:set>
                                      <p:cBhvr>
                                        <p:cTn id="34" fill="hold"/>
                                        <p:tgtEl>
                                          <p:spTgt spid="130">
                                            <p:txEl>
                                              <p:pRg st="4" end="4"/>
                                            </p:txEl>
                                          </p:spTgt>
                                        </p:tgtEl>
                                        <p:attrNameLst>
                                          <p:attrName>style.visibility</p:attrName>
                                        </p:attrNameLst>
                                      </p:cBhvr>
                                      <p:to>
                                        <p:strVal val="visible"/>
                                      </p:to>
                                    </p:set>
                                  </p:childTnLst>
                                </p:cTn>
                              </p:par>
                              <p:par>
                                <p:cTn id="35" presetClass="entr" nodeType="withEffect" presetSubtype="0" presetID="1" grpId="2" fill="hold">
                                  <p:stCondLst>
                                    <p:cond delay="0"/>
                                  </p:stCondLst>
                                  <p:iterate type="el" backwards="0">
                                    <p:tmAbs val="0"/>
                                  </p:iterate>
                                  <p:childTnLst>
                                    <p:set>
                                      <p:cBhvr>
                                        <p:cTn id="36" fill="hold"/>
                                        <p:tgtEl>
                                          <p:spTgt spid="13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el" backwards="0">
                                    <p:tmAbs val="0"/>
                                  </p:iterate>
                                  <p:childTnLst>
                                    <p:set>
                                      <p:cBhvr>
                                        <p:cTn id="40" fill="hold"/>
                                        <p:tgtEl>
                                          <p:spTgt spid="13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9" grpId="1"/>
      <p:bldP build="p" bldLvl="1" animBg="1" rev="0" advAuto="0" spid="130"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722312" y="3305176"/>
            <a:ext cx="7772401" cy="1021556"/>
          </a:xfrm>
          <a:prstGeom prst="rect">
            <a:avLst/>
          </a:prstGeom>
        </p:spPr>
        <p:txBody>
          <a:bodyPr/>
          <a:lstStyle>
            <a:lvl1pPr>
              <a:defRPr spc="0" sz="3600"/>
            </a:lvl1pPr>
          </a:lstStyle>
          <a:p>
            <a:pPr/>
            <a:r>
              <a:t>9.1 Using Normal Distributions</a:t>
            </a:r>
          </a:p>
        </p:txBody>
      </p:sp>
      <p:sp>
        <p:nvSpPr>
          <p:cNvPr id="135" name="Text Placeholder 2"/>
          <p:cNvSpPr txBox="1"/>
          <p:nvPr>
            <p:ph type="body" sz="quarter" idx="1"/>
          </p:nvPr>
        </p:nvSpPr>
        <p:spPr>
          <a:xfrm>
            <a:off x="4572000" y="1"/>
            <a:ext cx="4572000" cy="1951891"/>
          </a:xfrm>
          <a:prstGeom prst="rect">
            <a:avLst/>
          </a:prstGeom>
        </p:spPr>
        <p:txBody>
          <a:bodyPr/>
          <a:lstStyle/>
          <a:p>
            <a:pPr>
              <a:lnSpc>
                <a:spcPct val="90000"/>
              </a:lnSpc>
            </a:pPr>
            <a:r>
              <a:t>After this lesson…</a:t>
            </a:r>
          </a:p>
          <a:p>
            <a:pPr>
              <a:lnSpc>
                <a:spcPct val="90000"/>
              </a:lnSpc>
            </a:pPr>
            <a:r>
              <a:t>• I can find probabilities in normal distributions.</a:t>
            </a:r>
          </a:p>
          <a:p>
            <a:pPr>
              <a:lnSpc>
                <a:spcPct val="90000"/>
              </a:lnSpc>
            </a:pPr>
            <a:r>
              <a:t>• I can interpret normal distributions.</a:t>
            </a:r>
          </a:p>
          <a:p>
            <a:pPr>
              <a:lnSpc>
                <a:spcPct val="90000"/>
              </a:lnSpc>
            </a:pPr>
            <a:r>
              <a:t>• I can find probabilities in standard normal distributions.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6D35F"/>
        </a:solidFill>
      </p:bgPr>
    </p:bg>
    <p:spTree>
      <p:nvGrpSpPr>
        <p:cNvPr id="1" name=""/>
        <p:cNvGrpSpPr/>
        <p:nvPr/>
      </p:nvGrpSpPr>
      <p:grpSpPr>
        <a:xfrm>
          <a:off x="0" y="0"/>
          <a:ext cx="0" cy="0"/>
          <a:chOff x="0" y="0"/>
          <a:chExt cx="0" cy="0"/>
        </a:xfrm>
      </p:grpSpPr>
      <p:sp>
        <p:nvSpPr>
          <p:cNvPr id="137" name="Title 1"/>
          <p:cNvSpPr txBox="1"/>
          <p:nvPr>
            <p:ph type="title"/>
          </p:nvPr>
        </p:nvSpPr>
        <p:spPr>
          <a:prstGeom prst="rect">
            <a:avLst/>
          </a:prstGeom>
        </p:spPr>
        <p:txBody>
          <a:bodyPr/>
          <a:lstStyle>
            <a:lvl1pPr>
              <a:defRPr spc="0"/>
            </a:lvl1pPr>
          </a:lstStyle>
          <a:p>
            <a:pPr/>
            <a:r>
              <a:t>9.1 Using Normal Distributions</a:t>
            </a:r>
          </a:p>
        </p:txBody>
      </p:sp>
      <p:sp>
        <p:nvSpPr>
          <p:cNvPr id="138" name="Content Placeholder 3"/>
          <p:cNvSpPr txBox="1"/>
          <p:nvPr>
            <p:ph type="body" idx="1"/>
          </p:nvPr>
        </p:nvSpPr>
        <p:spPr>
          <a:xfrm>
            <a:off x="0" y="1200151"/>
            <a:ext cx="9144000" cy="3394472"/>
          </a:xfrm>
          <a:prstGeom prst="rect">
            <a:avLst/>
          </a:prstGeom>
        </p:spPr>
        <p:txBody>
          <a:bodyPr/>
          <a:lstStyle/>
          <a:p>
            <a:pPr/>
            <a:r>
              <a:t>A normal distribution is modeled by a bell-shaped curve called a normal curve that is symmetric about the mean.</a:t>
            </a:r>
          </a:p>
        </p:txBody>
      </p:sp>
      <p:pic>
        <p:nvPicPr>
          <p:cNvPr id="139" name="Picture 2" descr="Picture 2"/>
          <p:cNvPicPr>
            <a:picLocks noChangeAspect="1"/>
          </p:cNvPicPr>
          <p:nvPr/>
        </p:nvPicPr>
        <p:blipFill>
          <a:blip r:embed="rId2">
            <a:extLst/>
          </a:blip>
          <a:srcRect l="5917" t="0" r="13195" b="8240"/>
          <a:stretch>
            <a:fillRect/>
          </a:stretch>
        </p:blipFill>
        <p:spPr>
          <a:xfrm>
            <a:off x="2286001" y="2553125"/>
            <a:ext cx="4456499" cy="141729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9"/>
                                        </p:tgtEl>
                                        <p:attrNameLst>
                                          <p:attrName>style.visibility</p:attrName>
                                        </p:attrNameLst>
                                      </p:cBhvr>
                                      <p:to>
                                        <p:strVal val="visible"/>
                                      </p:to>
                                    </p:set>
                                    <p:animEffect filter="fade" transition="in">
                                      <p:cBhvr>
                                        <p:cTn id="7"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Lst>
  </p:timing>
</p:sld>
</file>

<file path=ppt/theme/theme1.xml><?xml version="1.0" encoding="utf-8"?>
<a:theme xmlns:a="http://schemas.openxmlformats.org/drawingml/2006/main" xmlns:r="http://schemas.openxmlformats.org/officeDocument/2006/relationships" name="Stats">
  <a:themeElements>
    <a:clrScheme name="Stat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tats">
      <a:majorFont>
        <a:latin typeface="Calibri"/>
        <a:ea typeface="Calibri"/>
        <a:cs typeface="Calibri"/>
      </a:majorFont>
      <a:minorFont>
        <a:latin typeface="Helvetica"/>
        <a:ea typeface="Helvetica"/>
        <a:cs typeface="Helvetica"/>
      </a:minorFont>
    </a:fontScheme>
    <a:fmtScheme name="Sta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ats">
  <a:themeElements>
    <a:clrScheme name="Stat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tats">
      <a:majorFont>
        <a:latin typeface="Calibri"/>
        <a:ea typeface="Calibri"/>
        <a:cs typeface="Calibri"/>
      </a:majorFont>
      <a:minorFont>
        <a:latin typeface="Helvetica"/>
        <a:ea typeface="Helvetica"/>
        <a:cs typeface="Helvetica"/>
      </a:minorFont>
    </a:fontScheme>
    <a:fmtScheme name="Sta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3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