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7.png" ContentType="image/png; charset=utf-8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81" r:id="rId6"/>
    <p:sldId id="282" r:id="rId7"/>
    <p:sldId id="283" r:id="rId8"/>
    <p:sldId id="286" r:id="rId9"/>
    <p:sldId id="284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88EC1-5115-531B-7AFC-A3BE28217CE0}" name="Gluck Jr., Scott A" initials="GJSA" userId="S::SAGluck@mnps.org::f24d3eef-8238-4c89-aa2e-a907220dc4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037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9"/>
    <p:restoredTop sz="94512" autoAdjust="0"/>
  </p:normalViewPr>
  <p:slideViewPr>
    <p:cSldViewPr snapToGrid="0">
      <p:cViewPr varScale="1">
        <p:scale>
          <a:sx n="71" d="100"/>
          <a:sy n="71" d="100"/>
        </p:scale>
        <p:origin x="1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5D7EF6-029E-368C-CAD3-B7976E73E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422E6-18B6-7E00-943A-24F969574A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927E-A799-B342-90C8-2613D001DF6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662D-4B49-9047-B5BE-F7A6413210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5E3C4-8302-25EA-5F03-9F6BE686F5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2312-CF86-3140-B2F8-3676419F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46A4B-93AA-B240-A808-D827F2031FA6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E567B-26F2-5E41-8C06-D807A423B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microsoft.com/office/2007/relationships/hdphoto" Target="../media/hdphoto12.wdp"/><Relationship Id="rId9" Type="http://schemas.microsoft.com/office/2007/relationships/hdphoto" Target="../media/hdphoto13.wdp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6C7443-FFC0-CF67-B8D5-7EE84B611AE6}"/>
              </a:ext>
            </a:extLst>
          </p:cNvPr>
          <p:cNvGrpSpPr/>
          <p:nvPr userDrawn="1"/>
        </p:nvGrpSpPr>
        <p:grpSpPr>
          <a:xfrm>
            <a:off x="1665288" y="642620"/>
            <a:ext cx="8926285" cy="640080"/>
            <a:chOff x="8138886" y="968650"/>
            <a:chExt cx="2079176" cy="541065"/>
          </a:xfrm>
          <a:solidFill>
            <a:schemeClr val="tx1"/>
          </a:solidFill>
        </p:grpSpPr>
        <p:sp>
          <p:nvSpPr>
            <p:cNvPr id="5" name="Google Shape;27;p5">
              <a:extLst>
                <a:ext uri="{FF2B5EF4-FFF2-40B4-BE49-F238E27FC236}">
                  <a16:creationId xmlns:a16="http://schemas.microsoft.com/office/drawing/2014/main" id="{8A910EB9-82B9-EB0A-977E-57C5DCBFBD64}"/>
                </a:ext>
              </a:extLst>
            </p:cNvPr>
            <p:cNvSpPr/>
            <p:nvPr userDrawn="1"/>
          </p:nvSpPr>
          <p:spPr>
            <a:xfrm rot="5400000">
              <a:off x="9095574" y="387228"/>
              <a:ext cx="541065" cy="1703910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;p5">
              <a:extLst>
                <a:ext uri="{FF2B5EF4-FFF2-40B4-BE49-F238E27FC236}">
                  <a16:creationId xmlns:a16="http://schemas.microsoft.com/office/drawing/2014/main" id="{1FDCC0BA-0B39-EA6B-0901-ED0F28CCD2D4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459B376-1374-42C0-D546-24842AC6CBFD}"/>
              </a:ext>
            </a:extLst>
          </p:cNvPr>
          <p:cNvSpPr txBox="1"/>
          <p:nvPr userDrawn="1"/>
        </p:nvSpPr>
        <p:spPr>
          <a:xfrm>
            <a:off x="1456983" y="618516"/>
            <a:ext cx="96955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>
                <a:solidFill>
                  <a:schemeClr val="bg1"/>
                </a:solidFill>
                <a:latin typeface="Avenir Black" panose="02000503020000020003" pitchFamily="2" charset="0"/>
              </a:rPr>
              <a:t>Table of Contents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87D878-C888-523C-374B-D9BE61AAADD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665288" y="1282700"/>
            <a:ext cx="9278937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14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 for More?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97" y="775504"/>
            <a:ext cx="10515600" cy="5071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770359" y="-770354"/>
            <a:ext cx="383088" cy="1923804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20134"/>
            <a:ext cx="188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Ready for More?</a:t>
            </a:r>
          </a:p>
        </p:txBody>
      </p:sp>
      <p:sp>
        <p:nvSpPr>
          <p:cNvPr id="6" name="Google Shape;533;p46">
            <a:extLst>
              <a:ext uri="{FF2B5EF4-FFF2-40B4-BE49-F238E27FC236}">
                <a16:creationId xmlns:a16="http://schemas.microsoft.com/office/drawing/2014/main" id="{ECEF9EBE-AE7B-3E52-B5E1-BD9E64A9FA6E}"/>
              </a:ext>
            </a:extLst>
          </p:cNvPr>
          <p:cNvSpPr/>
          <p:nvPr userDrawn="1"/>
        </p:nvSpPr>
        <p:spPr>
          <a:xfrm>
            <a:off x="11642947" y="106759"/>
            <a:ext cx="425967" cy="454214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78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8" y="1825625"/>
            <a:ext cx="10106891" cy="3862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A49DC-6585-815C-FCED-779ABD843E27}"/>
              </a:ext>
            </a:extLst>
          </p:cNvPr>
          <p:cNvGrpSpPr/>
          <p:nvPr userDrawn="1"/>
        </p:nvGrpSpPr>
        <p:grpSpPr>
          <a:xfrm>
            <a:off x="1799771" y="693726"/>
            <a:ext cx="8926285" cy="855252"/>
            <a:chOff x="8138886" y="968650"/>
            <a:chExt cx="2079176" cy="541066"/>
          </a:xfrm>
          <a:solidFill>
            <a:schemeClr val="tx1"/>
          </a:solidFill>
        </p:grpSpPr>
        <p:sp>
          <p:nvSpPr>
            <p:cNvPr id="7" name="Google Shape;27;p5">
              <a:extLst>
                <a:ext uri="{FF2B5EF4-FFF2-40B4-BE49-F238E27FC236}">
                  <a16:creationId xmlns:a16="http://schemas.microsoft.com/office/drawing/2014/main" id="{5CA97143-0CF8-2E85-5154-F9088FC2CB58}"/>
                </a:ext>
              </a:extLst>
            </p:cNvPr>
            <p:cNvSpPr/>
            <p:nvPr userDrawn="1"/>
          </p:nvSpPr>
          <p:spPr>
            <a:xfrm rot="5400000">
              <a:off x="9098441" y="390096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;p5">
              <a:extLst>
                <a:ext uri="{FF2B5EF4-FFF2-40B4-BE49-F238E27FC236}">
                  <a16:creationId xmlns:a16="http://schemas.microsoft.com/office/drawing/2014/main" id="{C12D9079-04CE-4C84-3A3E-C5F2FE128A88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6C491C-42F1-6228-DC03-E2333F502FD1}"/>
              </a:ext>
            </a:extLst>
          </p:cNvPr>
          <p:cNvSpPr txBox="1"/>
          <p:nvPr userDrawn="1"/>
        </p:nvSpPr>
        <p:spPr>
          <a:xfrm>
            <a:off x="1382818" y="798060"/>
            <a:ext cx="9695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Avenir Black" panose="02000503020000020003" pitchFamily="2" charset="0"/>
              </a:rPr>
              <a:t>Takeaways</a:t>
            </a:r>
          </a:p>
        </p:txBody>
      </p:sp>
      <p:pic>
        <p:nvPicPr>
          <p:cNvPr id="4" name="Picture 3" descr="A drawing of a light bulb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4BAE7BDD-567B-4B8F-9116-3CD7603EA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247" r="13039"/>
          <a:stretch/>
        </p:blipFill>
        <p:spPr>
          <a:xfrm>
            <a:off x="11433475" y="-1"/>
            <a:ext cx="684731" cy="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56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786" y="1825625"/>
            <a:ext cx="10000013" cy="3910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A49DC-6585-815C-FCED-779ABD843E27}"/>
              </a:ext>
            </a:extLst>
          </p:cNvPr>
          <p:cNvGrpSpPr/>
          <p:nvPr userDrawn="1"/>
        </p:nvGrpSpPr>
        <p:grpSpPr>
          <a:xfrm>
            <a:off x="1799771" y="693726"/>
            <a:ext cx="8926285" cy="859536"/>
            <a:chOff x="8138886" y="968650"/>
            <a:chExt cx="2079176" cy="541066"/>
          </a:xfrm>
          <a:solidFill>
            <a:schemeClr val="tx1"/>
          </a:solidFill>
        </p:grpSpPr>
        <p:sp>
          <p:nvSpPr>
            <p:cNvPr id="7" name="Google Shape;27;p5">
              <a:extLst>
                <a:ext uri="{FF2B5EF4-FFF2-40B4-BE49-F238E27FC236}">
                  <a16:creationId xmlns:a16="http://schemas.microsoft.com/office/drawing/2014/main" id="{5CA97143-0CF8-2E85-5154-F9088FC2CB58}"/>
                </a:ext>
              </a:extLst>
            </p:cNvPr>
            <p:cNvSpPr/>
            <p:nvPr userDrawn="1"/>
          </p:nvSpPr>
          <p:spPr>
            <a:xfrm rot="5400000">
              <a:off x="9098441" y="390096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;p5">
              <a:extLst>
                <a:ext uri="{FF2B5EF4-FFF2-40B4-BE49-F238E27FC236}">
                  <a16:creationId xmlns:a16="http://schemas.microsoft.com/office/drawing/2014/main" id="{C12D9079-04CE-4C84-3A3E-C5F2FE128A88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6C491C-42F1-6228-DC03-E2333F502FD1}"/>
              </a:ext>
            </a:extLst>
          </p:cNvPr>
          <p:cNvSpPr txBox="1"/>
          <p:nvPr userDrawn="1"/>
        </p:nvSpPr>
        <p:spPr>
          <a:xfrm>
            <a:off x="2588279" y="796145"/>
            <a:ext cx="698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Avenir Black" panose="02000503020000020003" pitchFamily="2" charset="0"/>
              </a:rPr>
              <a:t>Exit Ticket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1BADF-B3B3-6CCB-D13B-641309D4D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6163" y="72654"/>
            <a:ext cx="546100" cy="660400"/>
          </a:xfrm>
          <a:prstGeom prst="rect">
            <a:avLst/>
          </a:prstGeom>
        </p:spPr>
      </p:pic>
      <p:sp>
        <p:nvSpPr>
          <p:cNvPr id="6" name="Google Shape;517;p46">
            <a:extLst>
              <a:ext uri="{FF2B5EF4-FFF2-40B4-BE49-F238E27FC236}">
                <a16:creationId xmlns:a16="http://schemas.microsoft.com/office/drawing/2014/main" id="{A28FD891-5D97-337C-E115-7A9EEBCD762D}"/>
              </a:ext>
            </a:extLst>
          </p:cNvPr>
          <p:cNvSpPr/>
          <p:nvPr userDrawn="1"/>
        </p:nvSpPr>
        <p:spPr>
          <a:xfrm rot="1347164">
            <a:off x="11680383" y="126011"/>
            <a:ext cx="403761" cy="43899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86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08" y="1825625"/>
            <a:ext cx="10153402" cy="3803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A49DC-6585-815C-FCED-779ABD843E27}"/>
              </a:ext>
            </a:extLst>
          </p:cNvPr>
          <p:cNvGrpSpPr/>
          <p:nvPr userDrawn="1"/>
        </p:nvGrpSpPr>
        <p:grpSpPr>
          <a:xfrm>
            <a:off x="1799771" y="693726"/>
            <a:ext cx="8926285" cy="859536"/>
            <a:chOff x="8138886" y="968650"/>
            <a:chExt cx="2079176" cy="541066"/>
          </a:xfrm>
          <a:solidFill>
            <a:schemeClr val="tx1"/>
          </a:solidFill>
        </p:grpSpPr>
        <p:sp>
          <p:nvSpPr>
            <p:cNvPr id="7" name="Google Shape;27;p5">
              <a:extLst>
                <a:ext uri="{FF2B5EF4-FFF2-40B4-BE49-F238E27FC236}">
                  <a16:creationId xmlns:a16="http://schemas.microsoft.com/office/drawing/2014/main" id="{5CA97143-0CF8-2E85-5154-F9088FC2CB58}"/>
                </a:ext>
              </a:extLst>
            </p:cNvPr>
            <p:cNvSpPr/>
            <p:nvPr userDrawn="1"/>
          </p:nvSpPr>
          <p:spPr>
            <a:xfrm rot="5400000">
              <a:off x="9098441" y="390096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;p5">
              <a:extLst>
                <a:ext uri="{FF2B5EF4-FFF2-40B4-BE49-F238E27FC236}">
                  <a16:creationId xmlns:a16="http://schemas.microsoft.com/office/drawing/2014/main" id="{C12D9079-04CE-4C84-3A3E-C5F2FE128A88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6C491C-42F1-6228-DC03-E2333F502FD1}"/>
              </a:ext>
            </a:extLst>
          </p:cNvPr>
          <p:cNvSpPr txBox="1"/>
          <p:nvPr userDrawn="1"/>
        </p:nvSpPr>
        <p:spPr>
          <a:xfrm>
            <a:off x="2683823" y="805467"/>
            <a:ext cx="7053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Avenir Black" panose="02000503020000020003" pitchFamily="2" charset="0"/>
              </a:rPr>
              <a:t>Retrieval</a:t>
            </a:r>
          </a:p>
        </p:txBody>
      </p:sp>
      <p:pic>
        <p:nvPicPr>
          <p:cNvPr id="4" name="Picture 3" descr="A drawing of a paper with a arrow&#10;&#10;Description automatically generated with low confidence">
            <a:extLst>
              <a:ext uri="{FF2B5EF4-FFF2-40B4-BE49-F238E27FC236}">
                <a16:creationId xmlns:a16="http://schemas.microsoft.com/office/drawing/2014/main" id="{0656F060-231D-788B-882B-02D477001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80683" y="-1"/>
            <a:ext cx="714524" cy="8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 for Getting Unst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2A49DC-6585-815C-FCED-779ABD843E27}"/>
              </a:ext>
            </a:extLst>
          </p:cNvPr>
          <p:cNvGrpSpPr/>
          <p:nvPr userDrawn="1"/>
        </p:nvGrpSpPr>
        <p:grpSpPr>
          <a:xfrm>
            <a:off x="1799771" y="693726"/>
            <a:ext cx="8926285" cy="859536"/>
            <a:chOff x="8138886" y="968650"/>
            <a:chExt cx="2079176" cy="541066"/>
          </a:xfrm>
          <a:solidFill>
            <a:schemeClr val="tx1"/>
          </a:solidFill>
        </p:grpSpPr>
        <p:sp>
          <p:nvSpPr>
            <p:cNvPr id="7" name="Google Shape;27;p5">
              <a:extLst>
                <a:ext uri="{FF2B5EF4-FFF2-40B4-BE49-F238E27FC236}">
                  <a16:creationId xmlns:a16="http://schemas.microsoft.com/office/drawing/2014/main" id="{5CA97143-0CF8-2E85-5154-F9088FC2CB58}"/>
                </a:ext>
              </a:extLst>
            </p:cNvPr>
            <p:cNvSpPr/>
            <p:nvPr userDrawn="1"/>
          </p:nvSpPr>
          <p:spPr>
            <a:xfrm rot="5400000">
              <a:off x="9098441" y="390096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;p5">
              <a:extLst>
                <a:ext uri="{FF2B5EF4-FFF2-40B4-BE49-F238E27FC236}">
                  <a16:creationId xmlns:a16="http://schemas.microsoft.com/office/drawing/2014/main" id="{C12D9079-04CE-4C84-3A3E-C5F2FE128A88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6C491C-42F1-6228-DC03-E2333F502FD1}"/>
              </a:ext>
            </a:extLst>
          </p:cNvPr>
          <p:cNvSpPr txBox="1"/>
          <p:nvPr userDrawn="1"/>
        </p:nvSpPr>
        <p:spPr>
          <a:xfrm>
            <a:off x="1799769" y="810314"/>
            <a:ext cx="8775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Avenir Black" panose="02000503020000020003" pitchFamily="2" charset="0"/>
              </a:rPr>
              <a:t>Strategies for Getting Unstuck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B985E-92F9-18E6-D9F6-F23483B46CD8}"/>
              </a:ext>
            </a:extLst>
          </p:cNvPr>
          <p:cNvSpPr txBox="1"/>
          <p:nvPr userDrawn="1"/>
        </p:nvSpPr>
        <p:spPr>
          <a:xfrm>
            <a:off x="1401186" y="1833960"/>
            <a:ext cx="252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Try the problem with friendlier numbers to determine a strategy. </a:t>
            </a:r>
          </a:p>
          <a:p>
            <a:pPr algn="ctr"/>
            <a:r>
              <a:rPr lang="en-US"/>
              <a:t>to use.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441F9-CDB3-F493-CF6D-E35CF93FFE60}"/>
              </a:ext>
            </a:extLst>
          </p:cNvPr>
          <p:cNvSpPr txBox="1"/>
          <p:nvPr userDrawn="1"/>
        </p:nvSpPr>
        <p:spPr>
          <a:xfrm>
            <a:off x="1401186" y="3878983"/>
            <a:ext cx="252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Say the problem in my own words.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11071-8C2C-5405-6496-C7384C39E85D}"/>
              </a:ext>
            </a:extLst>
          </p:cNvPr>
          <p:cNvSpPr txBox="1"/>
          <p:nvPr userDrawn="1"/>
        </p:nvSpPr>
        <p:spPr>
          <a:xfrm>
            <a:off x="8379332" y="1833960"/>
            <a:ext cx="259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Think of a similar problem I know how to solve.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C27D1-D478-FC1B-863F-8C6C7635F418}"/>
              </a:ext>
            </a:extLst>
          </p:cNvPr>
          <p:cNvSpPr txBox="1"/>
          <p:nvPr userDrawn="1"/>
        </p:nvSpPr>
        <p:spPr>
          <a:xfrm>
            <a:off x="4842330" y="3878983"/>
            <a:ext cx="269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Visualize the problem in my head.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08CCC-2ED5-B498-28BB-0DD78CC9FD10}"/>
              </a:ext>
            </a:extLst>
          </p:cNvPr>
          <p:cNvSpPr txBox="1"/>
          <p:nvPr userDrawn="1"/>
        </p:nvSpPr>
        <p:spPr>
          <a:xfrm>
            <a:off x="4785338" y="1892215"/>
            <a:ext cx="262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Use manipulatives or draw a math picture.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6FA1F-33DA-B21D-7AB2-748B7B5919FA}"/>
              </a:ext>
            </a:extLst>
          </p:cNvPr>
          <p:cNvSpPr txBox="1"/>
          <p:nvPr userDrawn="1"/>
        </p:nvSpPr>
        <p:spPr>
          <a:xfrm>
            <a:off x="8450713" y="3878982"/>
            <a:ext cx="241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Try a different solution path.</a:t>
            </a:r>
          </a:p>
        </p:txBody>
      </p:sp>
      <p:pic>
        <p:nvPicPr>
          <p:cNvPr id="20" name="Picture 19" descr="A black and white drawing of a thought bubble&#10;&#10;Description automatically generated with medium confidence">
            <a:extLst>
              <a:ext uri="{FF2B5EF4-FFF2-40B4-BE49-F238E27FC236}">
                <a16:creationId xmlns:a16="http://schemas.microsoft.com/office/drawing/2014/main" id="{0E614DB3-2CC4-1D4B-5757-B40DFC46A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7400" y="4611400"/>
            <a:ext cx="1040601" cy="832481"/>
          </a:xfrm>
          <a:prstGeom prst="rect">
            <a:avLst/>
          </a:prstGeom>
        </p:spPr>
      </p:pic>
      <p:pic>
        <p:nvPicPr>
          <p:cNvPr id="21" name="Picture 20" descr="A black and white drawing of a speech bubble&#10;&#10;Description automatically generated with low confidence">
            <a:extLst>
              <a:ext uri="{FF2B5EF4-FFF2-40B4-BE49-F238E27FC236}">
                <a16:creationId xmlns:a16="http://schemas.microsoft.com/office/drawing/2014/main" id="{87D59816-561C-388B-CB6A-858CDC2B0F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132" y="4612657"/>
            <a:ext cx="907610" cy="889638"/>
          </a:xfrm>
          <a:prstGeom prst="rect">
            <a:avLst/>
          </a:prstGeom>
        </p:spPr>
      </p:pic>
      <p:sp>
        <p:nvSpPr>
          <p:cNvPr id="22" name="Google Shape;501;p46">
            <a:extLst>
              <a:ext uri="{FF2B5EF4-FFF2-40B4-BE49-F238E27FC236}">
                <a16:creationId xmlns:a16="http://schemas.microsoft.com/office/drawing/2014/main" id="{C5944903-678C-75D3-8012-328E6A40DAFE}"/>
              </a:ext>
            </a:extLst>
          </p:cNvPr>
          <p:cNvSpPr/>
          <p:nvPr userDrawn="1"/>
        </p:nvSpPr>
        <p:spPr>
          <a:xfrm>
            <a:off x="9258659" y="4658117"/>
            <a:ext cx="832850" cy="889637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34;p46">
            <a:extLst>
              <a:ext uri="{FF2B5EF4-FFF2-40B4-BE49-F238E27FC236}">
                <a16:creationId xmlns:a16="http://schemas.microsoft.com/office/drawing/2014/main" id="{8703F231-5EC9-27C8-B6A3-A3F78D6716CB}"/>
              </a:ext>
            </a:extLst>
          </p:cNvPr>
          <p:cNvSpPr/>
          <p:nvPr userDrawn="1"/>
        </p:nvSpPr>
        <p:spPr>
          <a:xfrm>
            <a:off x="9339095" y="2788693"/>
            <a:ext cx="646084" cy="747732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 descr="A picture containing graphics, font, graphic design, design&#10;&#10;Description automatically generated">
            <a:extLst>
              <a:ext uri="{FF2B5EF4-FFF2-40B4-BE49-F238E27FC236}">
                <a16:creationId xmlns:a16="http://schemas.microsoft.com/office/drawing/2014/main" id="{5BED2535-F70B-7866-A64D-C5E7DDD0BA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580" y="2715129"/>
            <a:ext cx="1738056" cy="887345"/>
          </a:xfrm>
          <a:prstGeom prst="rect">
            <a:avLst/>
          </a:prstGeom>
        </p:spPr>
      </p:pic>
      <p:pic>
        <p:nvPicPr>
          <p:cNvPr id="31" name="Picture 30" descr="A picture containing sketch, screenshot, design&#10;&#10;Description automatically generated">
            <a:extLst>
              <a:ext uri="{FF2B5EF4-FFF2-40B4-BE49-F238E27FC236}">
                <a16:creationId xmlns:a16="http://schemas.microsoft.com/office/drawing/2014/main" id="{963702E0-646F-8E9C-2F64-10C398D47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r="5172" b="2046"/>
          <a:stretch/>
        </p:blipFill>
        <p:spPr>
          <a:xfrm rot="4625387">
            <a:off x="5227521" y="2658804"/>
            <a:ext cx="761008" cy="825404"/>
          </a:xfrm>
          <a:prstGeom prst="rect">
            <a:avLst/>
          </a:prstGeom>
        </p:spPr>
      </p:pic>
      <p:pic>
        <p:nvPicPr>
          <p:cNvPr id="33" name="Picture 32" descr="A drawing of a triangle&#10;&#10;Description automatically generated with medium confidence">
            <a:extLst>
              <a:ext uri="{FF2B5EF4-FFF2-40B4-BE49-F238E27FC236}">
                <a16:creationId xmlns:a16="http://schemas.microsoft.com/office/drawing/2014/main" id="{452DAF0C-1D97-CB33-A490-ECA42936D1A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7196" y="2631749"/>
            <a:ext cx="723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er and Clearer: First 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97D7E938-CF8D-61BA-587A-732FD255E5AF}"/>
              </a:ext>
            </a:extLst>
          </p:cNvPr>
          <p:cNvSpPr/>
          <p:nvPr userDrawn="1"/>
        </p:nvSpPr>
        <p:spPr>
          <a:xfrm rot="5400000">
            <a:off x="1506485" y="-1506473"/>
            <a:ext cx="369332" cy="3382298"/>
          </a:xfrm>
          <a:prstGeom prst="round2SameRect">
            <a:avLst>
              <a:gd name="adj1" fmla="val 41145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94190"/>
            <a:ext cx="10515600" cy="4351338"/>
          </a:xfrm>
        </p:spPr>
        <p:txBody>
          <a:bodyPr/>
          <a:lstStyle/>
          <a:p>
            <a:pPr lvl="0"/>
            <a:r>
              <a:rPr lang="en-US"/>
              <a:t>[INSERT THOUGHT PROVOCKING QUESTION OR PROMPT FOR STUDENTS TO INDEPENDENTLY WRITE ABOUT]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0" y="881"/>
            <a:ext cx="346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Stronger &amp; Clearer: First Draft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44AA5A-163C-3988-932D-910C9F4A1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78541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2" name="Google Shape;517;p46">
            <a:extLst>
              <a:ext uri="{FF2B5EF4-FFF2-40B4-BE49-F238E27FC236}">
                <a16:creationId xmlns:a16="http://schemas.microsoft.com/office/drawing/2014/main" id="{EB32AC6F-10A5-4290-9C93-604CE819D876}"/>
              </a:ext>
            </a:extLst>
          </p:cNvPr>
          <p:cNvSpPr/>
          <p:nvPr userDrawn="1"/>
        </p:nvSpPr>
        <p:spPr>
          <a:xfrm>
            <a:off x="11627319" y="108984"/>
            <a:ext cx="439014" cy="44928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48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er and Clearer: Paired 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75342"/>
            <a:ext cx="10515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DIRECTIONS FOR PAIRING]</a:t>
            </a:r>
          </a:p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880109" y="-1880098"/>
            <a:ext cx="369333" cy="4129550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0" y="12"/>
            <a:ext cx="390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Stronger &amp; Clearer: Paired Meetings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E3F3A-78A5-B2E7-BEBD-56D37EBA9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70299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pic>
        <p:nvPicPr>
          <p:cNvPr id="6" name="Picture 5" descr="A picture containing sketch, drawing, kitchenware, linedrawing&#10;&#10;Description automatically generated">
            <a:extLst>
              <a:ext uri="{FF2B5EF4-FFF2-40B4-BE49-F238E27FC236}">
                <a16:creationId xmlns:a16="http://schemas.microsoft.com/office/drawing/2014/main" id="{5C33AAEC-ED24-EC1B-6E54-2259F2E92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524"/>
          <a:stretch/>
        </p:blipFill>
        <p:spPr>
          <a:xfrm>
            <a:off x="11267146" y="0"/>
            <a:ext cx="924853" cy="7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7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er and Clearer: Second 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97D7E938-CF8D-61BA-587A-732FD255E5AF}"/>
              </a:ext>
            </a:extLst>
          </p:cNvPr>
          <p:cNvSpPr/>
          <p:nvPr userDrawn="1"/>
        </p:nvSpPr>
        <p:spPr>
          <a:xfrm rot="5400000">
            <a:off x="1698212" y="-1698201"/>
            <a:ext cx="369332" cy="3765753"/>
          </a:xfrm>
          <a:prstGeom prst="round2SameRect">
            <a:avLst>
              <a:gd name="adj1" fmla="val 41145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94190"/>
            <a:ext cx="10515600" cy="4351338"/>
          </a:xfrm>
        </p:spPr>
        <p:txBody>
          <a:bodyPr/>
          <a:lstStyle/>
          <a:p>
            <a:pPr lvl="0"/>
            <a:r>
              <a:rPr lang="en-US"/>
              <a:t>[INSERT THOUGHT PROVOCKING QUESTION OR PROMPT FOR STUDENTS TO INDEPENDENTLY WRITE ABOUT]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0" y="766"/>
            <a:ext cx="376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Stronger &amp; Clearer: Second Draft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44AA5A-163C-3988-932D-910C9F4A1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78541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2" name="Google Shape;517;p46">
            <a:extLst>
              <a:ext uri="{FF2B5EF4-FFF2-40B4-BE49-F238E27FC236}">
                <a16:creationId xmlns:a16="http://schemas.microsoft.com/office/drawing/2014/main" id="{EB32AC6F-10A5-4290-9C93-604CE819D876}"/>
              </a:ext>
            </a:extLst>
          </p:cNvPr>
          <p:cNvSpPr/>
          <p:nvPr userDrawn="1"/>
        </p:nvSpPr>
        <p:spPr>
          <a:xfrm>
            <a:off x="11627319" y="108984"/>
            <a:ext cx="439014" cy="44928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34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er and Clearer: Final 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94191"/>
            <a:ext cx="10515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FINAL DIRECTIONS]</a:t>
            </a:r>
          </a:p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545812" y="-1545802"/>
            <a:ext cx="369333" cy="3460956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0" y="11"/>
            <a:ext cx="331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Stronger &amp; Clearer: Final Draft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E3F3A-78A5-B2E7-BEBD-56D37EBA9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70299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6" name="Google Shape;517;p46">
            <a:extLst>
              <a:ext uri="{FF2B5EF4-FFF2-40B4-BE49-F238E27FC236}">
                <a16:creationId xmlns:a16="http://schemas.microsoft.com/office/drawing/2014/main" id="{FC6DB276-2C02-9731-53E0-4D3A3035FD5E}"/>
              </a:ext>
            </a:extLst>
          </p:cNvPr>
          <p:cNvSpPr/>
          <p:nvPr userDrawn="1"/>
        </p:nvSpPr>
        <p:spPr>
          <a:xfrm>
            <a:off x="11627319" y="108984"/>
            <a:ext cx="439014" cy="44928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47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ct and Display (Ro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0352E498-B958-89FC-4EC0-19C2F24D2AD0}"/>
              </a:ext>
            </a:extLst>
          </p:cNvPr>
          <p:cNvSpPr/>
          <p:nvPr userDrawn="1"/>
        </p:nvSpPr>
        <p:spPr>
          <a:xfrm rot="5400000">
            <a:off x="976502" y="-976502"/>
            <a:ext cx="389466" cy="2342470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97FC-68B2-D51F-7408-20673AD7B71E}"/>
              </a:ext>
            </a:extLst>
          </p:cNvPr>
          <p:cNvSpPr txBox="1"/>
          <p:nvPr userDrawn="1"/>
        </p:nvSpPr>
        <p:spPr>
          <a:xfrm>
            <a:off x="0" y="23435"/>
            <a:ext cx="23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Collect and Display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2D992-EEAE-AF88-968D-343400AD4A22}"/>
              </a:ext>
            </a:extLst>
          </p:cNvPr>
          <p:cNvSpPr txBox="1"/>
          <p:nvPr userDrawn="1"/>
        </p:nvSpPr>
        <p:spPr>
          <a:xfrm>
            <a:off x="6194426" y="1610751"/>
            <a:ext cx="5108575" cy="8239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A picture containing sketch, drawing, illustration&#10;&#10;Description automatically generated">
            <a:extLst>
              <a:ext uri="{FF2B5EF4-FFF2-40B4-BE49-F238E27FC236}">
                <a16:creationId xmlns:a16="http://schemas.microsoft.com/office/drawing/2014/main" id="{85B10537-E3D5-6D30-9E67-810364973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962" r="8122"/>
          <a:stretch/>
        </p:blipFill>
        <p:spPr>
          <a:xfrm>
            <a:off x="11003579" y="0"/>
            <a:ext cx="1188421" cy="7591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6BE97A-E8A2-7D8E-9F4D-20CB330E523D}"/>
              </a:ext>
            </a:extLst>
          </p:cNvPr>
          <p:cNvGrpSpPr/>
          <p:nvPr userDrawn="1"/>
        </p:nvGrpSpPr>
        <p:grpSpPr>
          <a:xfrm>
            <a:off x="888999" y="974737"/>
            <a:ext cx="10547675" cy="3966359"/>
            <a:chOff x="888999" y="916705"/>
            <a:chExt cx="10547675" cy="39663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B3635D-066E-AE19-3A10-97B4CE16AD7F}"/>
                </a:ext>
              </a:extLst>
            </p:cNvPr>
            <p:cNvSpPr txBox="1"/>
            <p:nvPr userDrawn="1"/>
          </p:nvSpPr>
          <p:spPr>
            <a:xfrm>
              <a:off x="1054890" y="1637016"/>
              <a:ext cx="4980740" cy="3016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52475" lvl="1" indent="0">
                <a:buFont typeface="Arial" panose="020B0604020202020204" pitchFamily="34" charset="0"/>
                <a:buNone/>
                <a:tabLst/>
              </a:pPr>
              <a:r>
                <a:rPr lang="en-US" sz="2800">
                  <a:latin typeface="Avenir Book" panose="02000503020000020003" pitchFamily="2" charset="0"/>
                </a:rPr>
                <a:t>Think about the task independently.</a:t>
              </a:r>
            </a:p>
            <a:p>
              <a:pPr marL="928687" lvl="1" indent="0">
                <a:buFont typeface="Arial" panose="020B0604020202020204" pitchFamily="34" charset="0"/>
                <a:buNone/>
                <a:tabLst/>
              </a:pPr>
              <a:endParaRPr lang="en-US" sz="1000">
                <a:latin typeface="Avenir Book" panose="02000503020000020003" pitchFamily="2" charset="0"/>
              </a:endParaRPr>
            </a:p>
            <a:p>
              <a:pPr marL="752475" lvl="1" indent="0">
                <a:buFont typeface="Arial" panose="020B0604020202020204" pitchFamily="34" charset="0"/>
                <a:buNone/>
                <a:tabLst/>
              </a:pPr>
              <a:r>
                <a:rPr lang="en-US" sz="2800">
                  <a:latin typeface="Avenir Book" panose="02000503020000020003" pitchFamily="2" charset="0"/>
                </a:rPr>
                <a:t>Share your thinking with a partner or small group.</a:t>
              </a:r>
            </a:p>
            <a:p>
              <a:endParaRPr lang="en-US" sz="2800"/>
            </a:p>
            <a:p>
              <a:endParaRPr lang="en-US" sz="2000"/>
            </a:p>
            <a:p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1B6540-8FC9-6C3F-DB8E-6CB09CD67CEF}"/>
                </a:ext>
              </a:extLst>
            </p:cNvPr>
            <p:cNvSpPr txBox="1"/>
            <p:nvPr userDrawn="1"/>
          </p:nvSpPr>
          <p:spPr>
            <a:xfrm>
              <a:off x="7811728" y="916705"/>
              <a:ext cx="2467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0">
                  <a:latin typeface="Avenir Black" panose="02000503020000020003" pitchFamily="2" charset="0"/>
                </a:rPr>
                <a:t>Teacher Role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EED59D-DDB1-00AC-009A-13208D98EA35}"/>
                </a:ext>
              </a:extLst>
            </p:cNvPr>
            <p:cNvSpPr txBox="1"/>
            <p:nvPr userDrawn="1"/>
          </p:nvSpPr>
          <p:spPr>
            <a:xfrm>
              <a:off x="2447025" y="920419"/>
              <a:ext cx="2467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0">
                  <a:latin typeface="Avenir Black" panose="02000503020000020003" pitchFamily="2" charset="0"/>
                </a:rPr>
                <a:t>Student Role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1BFB7C-9321-E1D7-4029-4B7699A2A3E1}"/>
                </a:ext>
              </a:extLst>
            </p:cNvPr>
            <p:cNvSpPr txBox="1"/>
            <p:nvPr userDrawn="1"/>
          </p:nvSpPr>
          <p:spPr>
            <a:xfrm>
              <a:off x="6328098" y="1610751"/>
              <a:ext cx="5108576" cy="3046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>
                  <a:latin typeface="Avenir Book" panose="02000503020000020003" pitchFamily="2" charset="0"/>
                </a:rPr>
                <a:t>Circulate and listen to student talk during the small-group discussion.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>
                  <a:latin typeface="Avenir Book" panose="02000503020000020003" pitchFamily="2" charset="0"/>
                </a:rPr>
                <a:t>Write down words and phrases students use.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>
                  <a:latin typeface="Avenir Book" panose="02000503020000020003" pitchFamily="2" charset="0"/>
                </a:rPr>
                <a:t>Display and refer back to the words and phrases during the whole-class discussion.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1947CB-EDFE-29E8-F27F-F211C1199784}"/>
                </a:ext>
              </a:extLst>
            </p:cNvPr>
            <p:cNvCxnSpPr/>
            <p:nvPr userDrawn="1"/>
          </p:nvCxnSpPr>
          <p:spPr>
            <a:xfrm>
              <a:off x="6100789" y="916705"/>
              <a:ext cx="0" cy="3966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black and white drawing of a thought bubble&#10;&#10;Description automatically generated with medium confidence">
              <a:extLst>
                <a:ext uri="{FF2B5EF4-FFF2-40B4-BE49-F238E27FC236}">
                  <a16:creationId xmlns:a16="http://schemas.microsoft.com/office/drawing/2014/main" id="{3135F51B-38A6-C4C6-EC9C-9CD2A2F69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046957" y="1814061"/>
              <a:ext cx="707258" cy="565807"/>
            </a:xfrm>
            <a:prstGeom prst="rect">
              <a:avLst/>
            </a:prstGeom>
          </p:spPr>
        </p:pic>
        <p:pic>
          <p:nvPicPr>
            <p:cNvPr id="19" name="Picture 18" descr="A picture containing sketch, drawing, kitchenware, linedrawing&#10;&#10;Description automatically generated">
              <a:extLst>
                <a:ext uri="{FF2B5EF4-FFF2-40B4-BE49-F238E27FC236}">
                  <a16:creationId xmlns:a16="http://schemas.microsoft.com/office/drawing/2014/main" id="{00D9B237-BEC8-F13D-7D6D-22A9F0AA3E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r="6524"/>
            <a:stretch/>
          </p:blipFill>
          <p:spPr>
            <a:xfrm>
              <a:off x="888999" y="2762686"/>
              <a:ext cx="924853" cy="71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1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Lesson Title Slide 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C2307D-3938-35DF-1462-D7AC80B142AB}"/>
              </a:ext>
            </a:extLst>
          </p:cNvPr>
          <p:cNvGrpSpPr/>
          <p:nvPr userDrawn="1"/>
        </p:nvGrpSpPr>
        <p:grpSpPr>
          <a:xfrm>
            <a:off x="682752" y="758125"/>
            <a:ext cx="10826496" cy="5425783"/>
            <a:chOff x="682752" y="758125"/>
            <a:chExt cx="10826496" cy="5425783"/>
          </a:xfrm>
        </p:grpSpPr>
        <p:pic>
          <p:nvPicPr>
            <p:cNvPr id="4" name="Picture 2" descr="Mathematical Symbols&quot; Images – Browse 1,531 Stock Photos, Vectors, and  Video | Adobe Stock">
              <a:extLst>
                <a:ext uri="{FF2B5EF4-FFF2-40B4-BE49-F238E27FC236}">
                  <a16:creationId xmlns:a16="http://schemas.microsoft.com/office/drawing/2014/main" id="{AC662B62-9913-12A3-0B8D-30EC88193A9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6293"/>
            <a:stretch/>
          </p:blipFill>
          <p:spPr bwMode="auto">
            <a:xfrm>
              <a:off x="8162198" y="758125"/>
              <a:ext cx="3347050" cy="541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Mathematical Symbols&quot; Images – Browse 1,531 Stock Photos, Vectors, and  Video | Adobe Stock">
              <a:extLst>
                <a:ext uri="{FF2B5EF4-FFF2-40B4-BE49-F238E27FC236}">
                  <a16:creationId xmlns:a16="http://schemas.microsoft.com/office/drawing/2014/main" id="{C7C19444-8346-C76D-7499-3519403CD0E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52" y="767750"/>
              <a:ext cx="7657846" cy="541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Google Shape;14;p3">
            <a:extLst>
              <a:ext uri="{FF2B5EF4-FFF2-40B4-BE49-F238E27FC236}">
                <a16:creationId xmlns:a16="http://schemas.microsoft.com/office/drawing/2014/main" id="{442105A6-32E4-4AC5-D813-90DE8DDC1B8B}"/>
              </a:ext>
            </a:extLst>
          </p:cNvPr>
          <p:cNvSpPr/>
          <p:nvPr userDrawn="1"/>
        </p:nvSpPr>
        <p:spPr>
          <a:xfrm rot="5400000">
            <a:off x="238918" y="2256692"/>
            <a:ext cx="1655764" cy="21336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2000">
                <a:schemeClr val="accent2">
                  <a:lumMod val="75000"/>
                  <a:alpha val="96035"/>
                </a:schemeClr>
              </a:gs>
              <a:gs pos="97000">
                <a:schemeClr val="accent2">
                  <a:alpha val="56000"/>
                </a:scheme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257DB-9B35-7861-D947-D624984C37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3600" y="1088229"/>
            <a:ext cx="9144000" cy="2387600"/>
          </a:xfrm>
        </p:spPr>
        <p:txBody>
          <a:bodyPr anchor="b">
            <a:normAutofit/>
          </a:bodyPr>
          <a:lstStyle>
            <a:lvl1pPr algn="l">
              <a:defRPr sz="5000" b="1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Lesson #:</a:t>
            </a:r>
            <a:br>
              <a:rPr lang="en-US"/>
            </a:br>
            <a:r>
              <a:rPr lang="en-US"/>
              <a:t>Lesson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7032-7281-7B48-273D-AC23AFA2E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3600" y="353450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Unit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30E8B-47DA-89D0-05BE-D788C8EA4E8B}"/>
              </a:ext>
            </a:extLst>
          </p:cNvPr>
          <p:cNvSpPr txBox="1"/>
          <p:nvPr userDrawn="1"/>
        </p:nvSpPr>
        <p:spPr>
          <a:xfrm>
            <a:off x="814224" y="2998424"/>
            <a:ext cx="1280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>
                <a:solidFill>
                  <a:schemeClr val="bg1"/>
                </a:solidFill>
                <a:latin typeface="Avenir Black" panose="02000503020000020003" pitchFamily="2" charset="0"/>
              </a:rPr>
              <a:t>IM2</a:t>
            </a:r>
          </a:p>
        </p:txBody>
      </p:sp>
      <p:pic>
        <p:nvPicPr>
          <p:cNvPr id="10" name="Picture 9" descr="A picture containing triangle&#10;&#10;Description automatically generated">
            <a:extLst>
              <a:ext uri="{FF2B5EF4-FFF2-40B4-BE49-F238E27FC236}">
                <a16:creationId xmlns:a16="http://schemas.microsoft.com/office/drawing/2014/main" id="{952580D0-A30F-C493-D30B-86A5C8CB8A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0413" y="2108555"/>
            <a:ext cx="420370" cy="554531"/>
          </a:xfrm>
          <a:prstGeom prst="rect">
            <a:avLst/>
          </a:prstGeom>
        </p:spPr>
      </p:pic>
      <p:pic>
        <p:nvPicPr>
          <p:cNvPr id="12" name="Picture 11" descr="A symbol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3E92616-6479-A24E-07FB-0B0FFACC82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9991" y="1954065"/>
            <a:ext cx="297354" cy="2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4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ify, Critique, Correct (Ro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21" name="Google Shape;27;p5">
            <a:extLst>
              <a:ext uri="{FF2B5EF4-FFF2-40B4-BE49-F238E27FC236}">
                <a16:creationId xmlns:a16="http://schemas.microsoft.com/office/drawing/2014/main" id="{1FBFF31B-247F-5181-6246-CCFF43077DFD}"/>
              </a:ext>
            </a:extLst>
          </p:cNvPr>
          <p:cNvSpPr/>
          <p:nvPr userDrawn="1"/>
        </p:nvSpPr>
        <p:spPr>
          <a:xfrm rot="5400000">
            <a:off x="1273808" y="-1273810"/>
            <a:ext cx="409337" cy="2956956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6FDF8-B552-9F3D-5C43-C093BA725F03}"/>
              </a:ext>
            </a:extLst>
          </p:cNvPr>
          <p:cNvSpPr txBox="1"/>
          <p:nvPr userDrawn="1"/>
        </p:nvSpPr>
        <p:spPr>
          <a:xfrm>
            <a:off x="-3" y="37191"/>
            <a:ext cx="295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Clarify, Critique, Correct</a:t>
            </a:r>
          </a:p>
        </p:txBody>
      </p:sp>
      <p:pic>
        <p:nvPicPr>
          <p:cNvPr id="16" name="Picture 15" descr="A picture containing sketch, pattern, design&#10;&#10;Description automatically generated">
            <a:extLst>
              <a:ext uri="{FF2B5EF4-FFF2-40B4-BE49-F238E27FC236}">
                <a16:creationId xmlns:a16="http://schemas.microsoft.com/office/drawing/2014/main" id="{809A7E0C-C06A-D6FC-D6BD-B96029115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31035" y="45387"/>
            <a:ext cx="1028284" cy="5543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34EEF4-F767-2916-A23A-915A98629F72}"/>
              </a:ext>
            </a:extLst>
          </p:cNvPr>
          <p:cNvGrpSpPr/>
          <p:nvPr userDrawn="1"/>
        </p:nvGrpSpPr>
        <p:grpSpPr>
          <a:xfrm>
            <a:off x="814385" y="929898"/>
            <a:ext cx="10563229" cy="4562616"/>
            <a:chOff x="885149" y="722465"/>
            <a:chExt cx="10563229" cy="45626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3BC1F1-D70F-F570-7045-2DF9B6007A16}"/>
                </a:ext>
              </a:extLst>
            </p:cNvPr>
            <p:cNvSpPr txBox="1"/>
            <p:nvPr userDrawn="1"/>
          </p:nvSpPr>
          <p:spPr>
            <a:xfrm>
              <a:off x="1206254" y="1437874"/>
              <a:ext cx="4980740" cy="3847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52475" lvl="1" indent="0">
                <a:buFont typeface="Arial" panose="020B0604020202020204" pitchFamily="34" charset="0"/>
                <a:buNone/>
                <a:tabLst/>
              </a:pPr>
              <a:r>
                <a:rPr lang="en-US" sz="2400" strike="noStrike">
                  <a:latin typeface="Avenir Book" panose="02000503020000020003" pitchFamily="2" charset="0"/>
                </a:rPr>
                <a:t>Analyze written work and identify errors or anything that is unclear. </a:t>
              </a:r>
            </a:p>
            <a:p>
              <a:pPr marL="752475" lvl="1" indent="0">
                <a:buFont typeface="Arial" panose="020B0604020202020204" pitchFamily="34" charset="0"/>
                <a:buNone/>
                <a:tabLst/>
              </a:pPr>
              <a:endParaRPr lang="en-US" sz="1000" strike="sngStrike">
                <a:latin typeface="Avenir Book" panose="02000503020000020003" pitchFamily="2" charset="0"/>
              </a:endParaRPr>
            </a:p>
            <a:p>
              <a:pPr marL="752475" lvl="1" indent="0">
                <a:buFont typeface="Arial" panose="020B0604020202020204" pitchFamily="34" charset="0"/>
                <a:buNone/>
                <a:tabLst/>
              </a:pPr>
              <a:r>
                <a:rPr lang="en-US" sz="2400" strike="noStrike">
                  <a:latin typeface="Avenir Book" panose="02000503020000020003" pitchFamily="2" charset="0"/>
                </a:rPr>
                <a:t>Share your thinking with a partner or small group.</a:t>
              </a:r>
            </a:p>
            <a:p>
              <a:pPr marL="752475" lvl="1" indent="0">
                <a:buFont typeface="Arial" panose="020B0604020202020204" pitchFamily="34" charset="0"/>
                <a:buNone/>
                <a:tabLst/>
              </a:pPr>
              <a:endParaRPr lang="en-US" sz="2400" strike="noStrike">
                <a:latin typeface="Avenir Book" panose="02000503020000020003" pitchFamily="2" charset="0"/>
              </a:endParaRPr>
            </a:p>
            <a:p>
              <a:pPr marL="752475" lvl="1" indent="0">
                <a:buFont typeface="Arial" panose="020B0604020202020204" pitchFamily="34" charset="0"/>
                <a:buNone/>
                <a:tabLst/>
              </a:pPr>
              <a:r>
                <a:rPr lang="en-US" sz="2400" strike="noStrike">
                  <a:latin typeface="Avenir Book" panose="02000503020000020003" pitchFamily="2" charset="0"/>
                </a:rPr>
                <a:t>Revise the work to make it more precise, clear, or complete. </a:t>
              </a:r>
              <a:endParaRPr lang="en-US" sz="1800"/>
            </a:p>
            <a:p>
              <a:endParaRPr lang="en-US" sz="1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DC579E-F7C1-4FE2-DE15-53DD244F2628}"/>
                </a:ext>
              </a:extLst>
            </p:cNvPr>
            <p:cNvSpPr txBox="1"/>
            <p:nvPr userDrawn="1"/>
          </p:nvSpPr>
          <p:spPr>
            <a:xfrm>
              <a:off x="7823432" y="722465"/>
              <a:ext cx="2467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0">
                  <a:latin typeface="Avenir Black" panose="02000503020000020003" pitchFamily="2" charset="0"/>
                </a:rPr>
                <a:t>Teacher Role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DA01C8-772A-037F-B597-C003A01BEBA6}"/>
                </a:ext>
              </a:extLst>
            </p:cNvPr>
            <p:cNvSpPr txBox="1"/>
            <p:nvPr userDrawn="1"/>
          </p:nvSpPr>
          <p:spPr>
            <a:xfrm>
              <a:off x="2462910" y="805108"/>
              <a:ext cx="2467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0">
                  <a:latin typeface="Avenir Black" panose="02000503020000020003" pitchFamily="2" charset="0"/>
                </a:rPr>
                <a:t>Student Role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89CC8-9E2C-C2F3-E56B-D9636AE1C215}"/>
                </a:ext>
              </a:extLst>
            </p:cNvPr>
            <p:cNvSpPr txBox="1"/>
            <p:nvPr userDrawn="1"/>
          </p:nvSpPr>
          <p:spPr>
            <a:xfrm>
              <a:off x="6339802" y="1416511"/>
              <a:ext cx="5108576" cy="3046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strike="noStrike">
                  <a:latin typeface="Avenir Book" panose="02000503020000020003" pitchFamily="2" charset="0"/>
                </a:rPr>
                <a:t>Create and share an incorrect or incomplete piece of work.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strike="noStrike">
                  <a:latin typeface="Avenir Book" panose="02000503020000020003" pitchFamily="2" charset="0"/>
                </a:rPr>
                <a:t>Allow time for students to identify errors or unclear responses and create a more precise, clear, or complete version.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strike="noStrike">
                  <a:latin typeface="Avenir Book" panose="02000503020000020003" pitchFamily="2" charset="0"/>
                </a:rPr>
                <a:t>Invite students to share the improved responses they created.</a:t>
              </a:r>
            </a:p>
          </p:txBody>
        </p:sp>
        <p:pic>
          <p:nvPicPr>
            <p:cNvPr id="3" name="Picture 2" descr="A picture containing sketch, drawing, kitchenware, linedrawing&#10;&#10;Description automatically generated">
              <a:extLst>
                <a:ext uri="{FF2B5EF4-FFF2-40B4-BE49-F238E27FC236}">
                  <a16:creationId xmlns:a16="http://schemas.microsoft.com/office/drawing/2014/main" id="{19A1F2FB-CFC2-2875-C481-9C57003F09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r="6524"/>
            <a:stretch/>
          </p:blipFill>
          <p:spPr>
            <a:xfrm>
              <a:off x="885149" y="2774649"/>
              <a:ext cx="924853" cy="710041"/>
            </a:xfrm>
            <a:prstGeom prst="rect">
              <a:avLst/>
            </a:prstGeom>
          </p:spPr>
        </p:pic>
        <p:sp>
          <p:nvSpPr>
            <p:cNvPr id="4" name="Google Shape;517;p46">
              <a:extLst>
                <a:ext uri="{FF2B5EF4-FFF2-40B4-BE49-F238E27FC236}">
                  <a16:creationId xmlns:a16="http://schemas.microsoft.com/office/drawing/2014/main" id="{4D62A15D-8CF4-5A97-C27C-E0A72BD6EEE1}"/>
                </a:ext>
              </a:extLst>
            </p:cNvPr>
            <p:cNvSpPr/>
            <p:nvPr userDrawn="1"/>
          </p:nvSpPr>
          <p:spPr>
            <a:xfrm>
              <a:off x="1167346" y="4130046"/>
              <a:ext cx="439014" cy="449281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CD9FB08-0400-F1C8-FC52-83540804E412}"/>
                </a:ext>
              </a:extLst>
            </p:cNvPr>
            <p:cNvCxnSpPr/>
            <p:nvPr userDrawn="1"/>
          </p:nvCxnSpPr>
          <p:spPr>
            <a:xfrm>
              <a:off x="6287416" y="912394"/>
              <a:ext cx="0" cy="3966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oogle Shape;540;p46">
              <a:extLst>
                <a:ext uri="{FF2B5EF4-FFF2-40B4-BE49-F238E27FC236}">
                  <a16:creationId xmlns:a16="http://schemas.microsoft.com/office/drawing/2014/main" id="{92B2DFFD-E675-FB6F-A86D-02A625BABFF1}"/>
                </a:ext>
              </a:extLst>
            </p:cNvPr>
            <p:cNvSpPr/>
            <p:nvPr userDrawn="1"/>
          </p:nvSpPr>
          <p:spPr>
            <a:xfrm>
              <a:off x="1173680" y="1792922"/>
              <a:ext cx="426345" cy="458039"/>
            </a:xfrm>
            <a:custGeom>
              <a:avLst/>
              <a:gdLst/>
              <a:ahLst/>
              <a:cxnLst/>
              <a:rect l="l" t="t" r="r" b="b"/>
              <a:pathLst>
                <a:path w="17082" h="17228" extrusionOk="0">
                  <a:moveTo>
                    <a:pt x="6497" y="2993"/>
                  </a:moveTo>
                  <a:lnTo>
                    <a:pt x="6400" y="3042"/>
                  </a:lnTo>
                  <a:lnTo>
                    <a:pt x="6302" y="3090"/>
                  </a:lnTo>
                  <a:lnTo>
                    <a:pt x="6229" y="3212"/>
                  </a:lnTo>
                  <a:lnTo>
                    <a:pt x="6229" y="3285"/>
                  </a:lnTo>
                  <a:lnTo>
                    <a:pt x="6254" y="3334"/>
                  </a:lnTo>
                  <a:lnTo>
                    <a:pt x="6278" y="3407"/>
                  </a:lnTo>
                  <a:lnTo>
                    <a:pt x="6351" y="3455"/>
                  </a:lnTo>
                  <a:lnTo>
                    <a:pt x="6400" y="3480"/>
                  </a:lnTo>
                  <a:lnTo>
                    <a:pt x="6643" y="3480"/>
                  </a:lnTo>
                  <a:lnTo>
                    <a:pt x="6692" y="3504"/>
                  </a:lnTo>
                  <a:lnTo>
                    <a:pt x="6911" y="3504"/>
                  </a:lnTo>
                  <a:lnTo>
                    <a:pt x="6959" y="3480"/>
                  </a:lnTo>
                  <a:lnTo>
                    <a:pt x="7008" y="3455"/>
                  </a:lnTo>
                  <a:lnTo>
                    <a:pt x="7057" y="3407"/>
                  </a:lnTo>
                  <a:lnTo>
                    <a:pt x="7057" y="3334"/>
                  </a:lnTo>
                  <a:lnTo>
                    <a:pt x="7057" y="3212"/>
                  </a:lnTo>
                  <a:lnTo>
                    <a:pt x="7032" y="3163"/>
                  </a:lnTo>
                  <a:lnTo>
                    <a:pt x="7008" y="3115"/>
                  </a:lnTo>
                  <a:lnTo>
                    <a:pt x="6935" y="3042"/>
                  </a:lnTo>
                  <a:lnTo>
                    <a:pt x="6838" y="3017"/>
                  </a:lnTo>
                  <a:lnTo>
                    <a:pt x="6716" y="2993"/>
                  </a:lnTo>
                  <a:close/>
                  <a:moveTo>
                    <a:pt x="5743" y="3236"/>
                  </a:moveTo>
                  <a:lnTo>
                    <a:pt x="5670" y="3261"/>
                  </a:lnTo>
                  <a:lnTo>
                    <a:pt x="5402" y="3358"/>
                  </a:lnTo>
                  <a:lnTo>
                    <a:pt x="5134" y="3480"/>
                  </a:lnTo>
                  <a:lnTo>
                    <a:pt x="4891" y="3601"/>
                  </a:lnTo>
                  <a:lnTo>
                    <a:pt x="4672" y="3747"/>
                  </a:lnTo>
                  <a:lnTo>
                    <a:pt x="4453" y="3918"/>
                  </a:lnTo>
                  <a:lnTo>
                    <a:pt x="4234" y="4088"/>
                  </a:lnTo>
                  <a:lnTo>
                    <a:pt x="4039" y="4283"/>
                  </a:lnTo>
                  <a:lnTo>
                    <a:pt x="3869" y="4477"/>
                  </a:lnTo>
                  <a:lnTo>
                    <a:pt x="3699" y="4696"/>
                  </a:lnTo>
                  <a:lnTo>
                    <a:pt x="3553" y="4940"/>
                  </a:lnTo>
                  <a:lnTo>
                    <a:pt x="3431" y="5159"/>
                  </a:lnTo>
                  <a:lnTo>
                    <a:pt x="3309" y="5402"/>
                  </a:lnTo>
                  <a:lnTo>
                    <a:pt x="3236" y="5670"/>
                  </a:lnTo>
                  <a:lnTo>
                    <a:pt x="3163" y="5937"/>
                  </a:lnTo>
                  <a:lnTo>
                    <a:pt x="3115" y="6229"/>
                  </a:lnTo>
                  <a:lnTo>
                    <a:pt x="3090" y="6497"/>
                  </a:lnTo>
                  <a:lnTo>
                    <a:pt x="3090" y="6546"/>
                  </a:lnTo>
                  <a:lnTo>
                    <a:pt x="3115" y="6594"/>
                  </a:lnTo>
                  <a:lnTo>
                    <a:pt x="3188" y="6667"/>
                  </a:lnTo>
                  <a:lnTo>
                    <a:pt x="3261" y="6716"/>
                  </a:lnTo>
                  <a:lnTo>
                    <a:pt x="3285" y="6716"/>
                  </a:lnTo>
                  <a:lnTo>
                    <a:pt x="3309" y="6692"/>
                  </a:lnTo>
                  <a:lnTo>
                    <a:pt x="3382" y="6667"/>
                  </a:lnTo>
                  <a:lnTo>
                    <a:pt x="3431" y="6594"/>
                  </a:lnTo>
                  <a:lnTo>
                    <a:pt x="3480" y="6546"/>
                  </a:lnTo>
                  <a:lnTo>
                    <a:pt x="3504" y="6473"/>
                  </a:lnTo>
                  <a:lnTo>
                    <a:pt x="3528" y="6156"/>
                  </a:lnTo>
                  <a:lnTo>
                    <a:pt x="3601" y="5864"/>
                  </a:lnTo>
                  <a:lnTo>
                    <a:pt x="3699" y="5597"/>
                  </a:lnTo>
                  <a:lnTo>
                    <a:pt x="3820" y="5353"/>
                  </a:lnTo>
                  <a:lnTo>
                    <a:pt x="3966" y="5086"/>
                  </a:lnTo>
                  <a:lnTo>
                    <a:pt x="4137" y="4867"/>
                  </a:lnTo>
                  <a:lnTo>
                    <a:pt x="4307" y="4623"/>
                  </a:lnTo>
                  <a:lnTo>
                    <a:pt x="4526" y="4429"/>
                  </a:lnTo>
                  <a:lnTo>
                    <a:pt x="4745" y="4234"/>
                  </a:lnTo>
                  <a:lnTo>
                    <a:pt x="4988" y="4088"/>
                  </a:lnTo>
                  <a:lnTo>
                    <a:pt x="5256" y="3942"/>
                  </a:lnTo>
                  <a:lnTo>
                    <a:pt x="5499" y="3796"/>
                  </a:lnTo>
                  <a:lnTo>
                    <a:pt x="5767" y="3699"/>
                  </a:lnTo>
                  <a:lnTo>
                    <a:pt x="5864" y="3650"/>
                  </a:lnTo>
                  <a:lnTo>
                    <a:pt x="5913" y="3577"/>
                  </a:lnTo>
                  <a:lnTo>
                    <a:pt x="5937" y="3504"/>
                  </a:lnTo>
                  <a:lnTo>
                    <a:pt x="5937" y="3407"/>
                  </a:lnTo>
                  <a:lnTo>
                    <a:pt x="5889" y="3334"/>
                  </a:lnTo>
                  <a:lnTo>
                    <a:pt x="5840" y="3285"/>
                  </a:lnTo>
                  <a:lnTo>
                    <a:pt x="5743" y="3236"/>
                  </a:lnTo>
                  <a:close/>
                  <a:moveTo>
                    <a:pt x="7324" y="1971"/>
                  </a:moveTo>
                  <a:lnTo>
                    <a:pt x="7787" y="2020"/>
                  </a:lnTo>
                  <a:lnTo>
                    <a:pt x="8249" y="2141"/>
                  </a:lnTo>
                  <a:lnTo>
                    <a:pt x="8687" y="2312"/>
                  </a:lnTo>
                  <a:lnTo>
                    <a:pt x="9101" y="2506"/>
                  </a:lnTo>
                  <a:lnTo>
                    <a:pt x="9490" y="2774"/>
                  </a:lnTo>
                  <a:lnTo>
                    <a:pt x="9879" y="3066"/>
                  </a:lnTo>
                  <a:lnTo>
                    <a:pt x="10220" y="3431"/>
                  </a:lnTo>
                  <a:lnTo>
                    <a:pt x="10512" y="3820"/>
                  </a:lnTo>
                  <a:lnTo>
                    <a:pt x="10707" y="4088"/>
                  </a:lnTo>
                  <a:lnTo>
                    <a:pt x="10877" y="4380"/>
                  </a:lnTo>
                  <a:lnTo>
                    <a:pt x="11023" y="4696"/>
                  </a:lnTo>
                  <a:lnTo>
                    <a:pt x="11120" y="5013"/>
                  </a:lnTo>
                  <a:lnTo>
                    <a:pt x="11217" y="5329"/>
                  </a:lnTo>
                  <a:lnTo>
                    <a:pt x="11266" y="5645"/>
                  </a:lnTo>
                  <a:lnTo>
                    <a:pt x="11315" y="5986"/>
                  </a:lnTo>
                  <a:lnTo>
                    <a:pt x="11315" y="6302"/>
                  </a:lnTo>
                  <a:lnTo>
                    <a:pt x="11315" y="6643"/>
                  </a:lnTo>
                  <a:lnTo>
                    <a:pt x="11266" y="6959"/>
                  </a:lnTo>
                  <a:lnTo>
                    <a:pt x="11217" y="7300"/>
                  </a:lnTo>
                  <a:lnTo>
                    <a:pt x="11144" y="7616"/>
                  </a:lnTo>
                  <a:lnTo>
                    <a:pt x="11047" y="7932"/>
                  </a:lnTo>
                  <a:lnTo>
                    <a:pt x="10925" y="8249"/>
                  </a:lnTo>
                  <a:lnTo>
                    <a:pt x="10780" y="8565"/>
                  </a:lnTo>
                  <a:lnTo>
                    <a:pt x="10634" y="8857"/>
                  </a:lnTo>
                  <a:lnTo>
                    <a:pt x="10439" y="9173"/>
                  </a:lnTo>
                  <a:lnTo>
                    <a:pt x="10220" y="9490"/>
                  </a:lnTo>
                  <a:lnTo>
                    <a:pt x="9977" y="9757"/>
                  </a:lnTo>
                  <a:lnTo>
                    <a:pt x="9733" y="10025"/>
                  </a:lnTo>
                  <a:lnTo>
                    <a:pt x="9441" y="10268"/>
                  </a:lnTo>
                  <a:lnTo>
                    <a:pt x="9149" y="10487"/>
                  </a:lnTo>
                  <a:lnTo>
                    <a:pt x="8857" y="10682"/>
                  </a:lnTo>
                  <a:lnTo>
                    <a:pt x="8541" y="10852"/>
                  </a:lnTo>
                  <a:lnTo>
                    <a:pt x="8200" y="10998"/>
                  </a:lnTo>
                  <a:lnTo>
                    <a:pt x="7860" y="11120"/>
                  </a:lnTo>
                  <a:lnTo>
                    <a:pt x="7519" y="11193"/>
                  </a:lnTo>
                  <a:lnTo>
                    <a:pt x="7154" y="11242"/>
                  </a:lnTo>
                  <a:lnTo>
                    <a:pt x="6789" y="11266"/>
                  </a:lnTo>
                  <a:lnTo>
                    <a:pt x="6424" y="11242"/>
                  </a:lnTo>
                  <a:lnTo>
                    <a:pt x="6059" y="11193"/>
                  </a:lnTo>
                  <a:lnTo>
                    <a:pt x="5670" y="11096"/>
                  </a:lnTo>
                  <a:lnTo>
                    <a:pt x="5353" y="10998"/>
                  </a:lnTo>
                  <a:lnTo>
                    <a:pt x="5037" y="10877"/>
                  </a:lnTo>
                  <a:lnTo>
                    <a:pt x="4721" y="10731"/>
                  </a:lnTo>
                  <a:lnTo>
                    <a:pt x="4404" y="10560"/>
                  </a:lnTo>
                  <a:lnTo>
                    <a:pt x="4112" y="10390"/>
                  </a:lnTo>
                  <a:lnTo>
                    <a:pt x="3820" y="10171"/>
                  </a:lnTo>
                  <a:lnTo>
                    <a:pt x="3553" y="9952"/>
                  </a:lnTo>
                  <a:lnTo>
                    <a:pt x="3285" y="9733"/>
                  </a:lnTo>
                  <a:lnTo>
                    <a:pt x="3042" y="9490"/>
                  </a:lnTo>
                  <a:lnTo>
                    <a:pt x="2823" y="9222"/>
                  </a:lnTo>
                  <a:lnTo>
                    <a:pt x="2628" y="8930"/>
                  </a:lnTo>
                  <a:lnTo>
                    <a:pt x="2434" y="8638"/>
                  </a:lnTo>
                  <a:lnTo>
                    <a:pt x="2288" y="8346"/>
                  </a:lnTo>
                  <a:lnTo>
                    <a:pt x="2142" y="8030"/>
                  </a:lnTo>
                  <a:lnTo>
                    <a:pt x="2044" y="7689"/>
                  </a:lnTo>
                  <a:lnTo>
                    <a:pt x="1971" y="7349"/>
                  </a:lnTo>
                  <a:lnTo>
                    <a:pt x="1947" y="7057"/>
                  </a:lnTo>
                  <a:lnTo>
                    <a:pt x="1923" y="6765"/>
                  </a:lnTo>
                  <a:lnTo>
                    <a:pt x="1923" y="6497"/>
                  </a:lnTo>
                  <a:lnTo>
                    <a:pt x="1947" y="6205"/>
                  </a:lnTo>
                  <a:lnTo>
                    <a:pt x="1996" y="5937"/>
                  </a:lnTo>
                  <a:lnTo>
                    <a:pt x="2044" y="5670"/>
                  </a:lnTo>
                  <a:lnTo>
                    <a:pt x="2142" y="5402"/>
                  </a:lnTo>
                  <a:lnTo>
                    <a:pt x="2239" y="5159"/>
                  </a:lnTo>
                  <a:lnTo>
                    <a:pt x="2336" y="4915"/>
                  </a:lnTo>
                  <a:lnTo>
                    <a:pt x="2482" y="4672"/>
                  </a:lnTo>
                  <a:lnTo>
                    <a:pt x="2628" y="4429"/>
                  </a:lnTo>
                  <a:lnTo>
                    <a:pt x="2774" y="4210"/>
                  </a:lnTo>
                  <a:lnTo>
                    <a:pt x="2944" y="3991"/>
                  </a:lnTo>
                  <a:lnTo>
                    <a:pt x="3139" y="3772"/>
                  </a:lnTo>
                  <a:lnTo>
                    <a:pt x="3528" y="3382"/>
                  </a:lnTo>
                  <a:lnTo>
                    <a:pt x="3966" y="3017"/>
                  </a:lnTo>
                  <a:lnTo>
                    <a:pt x="4404" y="2701"/>
                  </a:lnTo>
                  <a:lnTo>
                    <a:pt x="4891" y="2409"/>
                  </a:lnTo>
                  <a:lnTo>
                    <a:pt x="5134" y="2287"/>
                  </a:lnTo>
                  <a:lnTo>
                    <a:pt x="5378" y="2166"/>
                  </a:lnTo>
                  <a:lnTo>
                    <a:pt x="5645" y="2117"/>
                  </a:lnTo>
                  <a:lnTo>
                    <a:pt x="6035" y="2068"/>
                  </a:lnTo>
                  <a:lnTo>
                    <a:pt x="6716" y="1995"/>
                  </a:lnTo>
                  <a:lnTo>
                    <a:pt x="7300" y="1995"/>
                  </a:lnTo>
                  <a:lnTo>
                    <a:pt x="7324" y="1971"/>
                  </a:lnTo>
                  <a:close/>
                  <a:moveTo>
                    <a:pt x="6935" y="1533"/>
                  </a:moveTo>
                  <a:lnTo>
                    <a:pt x="6497" y="1582"/>
                  </a:lnTo>
                  <a:lnTo>
                    <a:pt x="6083" y="1679"/>
                  </a:lnTo>
                  <a:lnTo>
                    <a:pt x="5864" y="1703"/>
                  </a:lnTo>
                  <a:lnTo>
                    <a:pt x="5621" y="1752"/>
                  </a:lnTo>
                  <a:lnTo>
                    <a:pt x="5353" y="1825"/>
                  </a:lnTo>
                  <a:lnTo>
                    <a:pt x="5110" y="1922"/>
                  </a:lnTo>
                  <a:lnTo>
                    <a:pt x="4842" y="2044"/>
                  </a:lnTo>
                  <a:lnTo>
                    <a:pt x="4599" y="2166"/>
                  </a:lnTo>
                  <a:lnTo>
                    <a:pt x="4112" y="2458"/>
                  </a:lnTo>
                  <a:lnTo>
                    <a:pt x="3650" y="2774"/>
                  </a:lnTo>
                  <a:lnTo>
                    <a:pt x="3212" y="3115"/>
                  </a:lnTo>
                  <a:lnTo>
                    <a:pt x="2823" y="3504"/>
                  </a:lnTo>
                  <a:lnTo>
                    <a:pt x="2458" y="3918"/>
                  </a:lnTo>
                  <a:lnTo>
                    <a:pt x="2312" y="4161"/>
                  </a:lnTo>
                  <a:lnTo>
                    <a:pt x="2166" y="4380"/>
                  </a:lnTo>
                  <a:lnTo>
                    <a:pt x="2020" y="4623"/>
                  </a:lnTo>
                  <a:lnTo>
                    <a:pt x="1923" y="4867"/>
                  </a:lnTo>
                  <a:lnTo>
                    <a:pt x="1801" y="5110"/>
                  </a:lnTo>
                  <a:lnTo>
                    <a:pt x="1728" y="5378"/>
                  </a:lnTo>
                  <a:lnTo>
                    <a:pt x="1631" y="5645"/>
                  </a:lnTo>
                  <a:lnTo>
                    <a:pt x="1582" y="5913"/>
                  </a:lnTo>
                  <a:lnTo>
                    <a:pt x="1533" y="6181"/>
                  </a:lnTo>
                  <a:lnTo>
                    <a:pt x="1509" y="6473"/>
                  </a:lnTo>
                  <a:lnTo>
                    <a:pt x="1509" y="6765"/>
                  </a:lnTo>
                  <a:lnTo>
                    <a:pt x="1509" y="7057"/>
                  </a:lnTo>
                  <a:lnTo>
                    <a:pt x="1558" y="7349"/>
                  </a:lnTo>
                  <a:lnTo>
                    <a:pt x="1606" y="7640"/>
                  </a:lnTo>
                  <a:lnTo>
                    <a:pt x="1679" y="7932"/>
                  </a:lnTo>
                  <a:lnTo>
                    <a:pt x="1752" y="8224"/>
                  </a:lnTo>
                  <a:lnTo>
                    <a:pt x="1874" y="8492"/>
                  </a:lnTo>
                  <a:lnTo>
                    <a:pt x="1996" y="8760"/>
                  </a:lnTo>
                  <a:lnTo>
                    <a:pt x="2142" y="9027"/>
                  </a:lnTo>
                  <a:lnTo>
                    <a:pt x="2312" y="9295"/>
                  </a:lnTo>
                  <a:lnTo>
                    <a:pt x="2507" y="9538"/>
                  </a:lnTo>
                  <a:lnTo>
                    <a:pt x="2726" y="9782"/>
                  </a:lnTo>
                  <a:lnTo>
                    <a:pt x="2944" y="10001"/>
                  </a:lnTo>
                  <a:lnTo>
                    <a:pt x="3188" y="10195"/>
                  </a:lnTo>
                  <a:lnTo>
                    <a:pt x="3699" y="10585"/>
                  </a:lnTo>
                  <a:lnTo>
                    <a:pt x="3991" y="10779"/>
                  </a:lnTo>
                  <a:lnTo>
                    <a:pt x="4283" y="10950"/>
                  </a:lnTo>
                  <a:lnTo>
                    <a:pt x="4599" y="11120"/>
                  </a:lnTo>
                  <a:lnTo>
                    <a:pt x="4915" y="11266"/>
                  </a:lnTo>
                  <a:lnTo>
                    <a:pt x="5232" y="11412"/>
                  </a:lnTo>
                  <a:lnTo>
                    <a:pt x="5572" y="11509"/>
                  </a:lnTo>
                  <a:lnTo>
                    <a:pt x="5889" y="11607"/>
                  </a:lnTo>
                  <a:lnTo>
                    <a:pt x="6254" y="11680"/>
                  </a:lnTo>
                  <a:lnTo>
                    <a:pt x="6594" y="11704"/>
                  </a:lnTo>
                  <a:lnTo>
                    <a:pt x="6959" y="11728"/>
                  </a:lnTo>
                  <a:lnTo>
                    <a:pt x="7300" y="11680"/>
                  </a:lnTo>
                  <a:lnTo>
                    <a:pt x="7641" y="11631"/>
                  </a:lnTo>
                  <a:lnTo>
                    <a:pt x="7981" y="11534"/>
                  </a:lnTo>
                  <a:lnTo>
                    <a:pt x="8322" y="11436"/>
                  </a:lnTo>
                  <a:lnTo>
                    <a:pt x="8638" y="11290"/>
                  </a:lnTo>
                  <a:lnTo>
                    <a:pt x="8955" y="11120"/>
                  </a:lnTo>
                  <a:lnTo>
                    <a:pt x="9344" y="10877"/>
                  </a:lnTo>
                  <a:lnTo>
                    <a:pt x="9733" y="10609"/>
                  </a:lnTo>
                  <a:lnTo>
                    <a:pt x="10074" y="10293"/>
                  </a:lnTo>
                  <a:lnTo>
                    <a:pt x="10390" y="9976"/>
                  </a:lnTo>
                  <a:lnTo>
                    <a:pt x="10658" y="9611"/>
                  </a:lnTo>
                  <a:lnTo>
                    <a:pt x="10925" y="9222"/>
                  </a:lnTo>
                  <a:lnTo>
                    <a:pt x="11144" y="8808"/>
                  </a:lnTo>
                  <a:lnTo>
                    <a:pt x="11339" y="8395"/>
                  </a:lnTo>
                  <a:lnTo>
                    <a:pt x="11509" y="7957"/>
                  </a:lnTo>
                  <a:lnTo>
                    <a:pt x="11631" y="7519"/>
                  </a:lnTo>
                  <a:lnTo>
                    <a:pt x="11704" y="7081"/>
                  </a:lnTo>
                  <a:lnTo>
                    <a:pt x="11753" y="6619"/>
                  </a:lnTo>
                  <a:lnTo>
                    <a:pt x="11753" y="6156"/>
                  </a:lnTo>
                  <a:lnTo>
                    <a:pt x="11728" y="5694"/>
                  </a:lnTo>
                  <a:lnTo>
                    <a:pt x="11655" y="5256"/>
                  </a:lnTo>
                  <a:lnTo>
                    <a:pt x="11534" y="4794"/>
                  </a:lnTo>
                  <a:lnTo>
                    <a:pt x="11363" y="4404"/>
                  </a:lnTo>
                  <a:lnTo>
                    <a:pt x="11169" y="4015"/>
                  </a:lnTo>
                  <a:lnTo>
                    <a:pt x="10950" y="3650"/>
                  </a:lnTo>
                  <a:lnTo>
                    <a:pt x="10682" y="3285"/>
                  </a:lnTo>
                  <a:lnTo>
                    <a:pt x="10390" y="2969"/>
                  </a:lnTo>
                  <a:lnTo>
                    <a:pt x="10074" y="2677"/>
                  </a:lnTo>
                  <a:lnTo>
                    <a:pt x="9733" y="2409"/>
                  </a:lnTo>
                  <a:lnTo>
                    <a:pt x="9393" y="2166"/>
                  </a:lnTo>
                  <a:lnTo>
                    <a:pt x="9003" y="1971"/>
                  </a:lnTo>
                  <a:lnTo>
                    <a:pt x="8614" y="1801"/>
                  </a:lnTo>
                  <a:lnTo>
                    <a:pt x="8200" y="1655"/>
                  </a:lnTo>
                  <a:lnTo>
                    <a:pt x="7787" y="1582"/>
                  </a:lnTo>
                  <a:lnTo>
                    <a:pt x="7349" y="1533"/>
                  </a:lnTo>
                  <a:close/>
                  <a:moveTo>
                    <a:pt x="12118" y="11558"/>
                  </a:moveTo>
                  <a:lnTo>
                    <a:pt x="12142" y="11582"/>
                  </a:lnTo>
                  <a:lnTo>
                    <a:pt x="11972" y="11777"/>
                  </a:lnTo>
                  <a:lnTo>
                    <a:pt x="12093" y="11631"/>
                  </a:lnTo>
                  <a:lnTo>
                    <a:pt x="12118" y="11558"/>
                  </a:lnTo>
                  <a:close/>
                  <a:moveTo>
                    <a:pt x="6789" y="584"/>
                  </a:moveTo>
                  <a:lnTo>
                    <a:pt x="7154" y="608"/>
                  </a:lnTo>
                  <a:lnTo>
                    <a:pt x="7519" y="657"/>
                  </a:lnTo>
                  <a:lnTo>
                    <a:pt x="7884" y="706"/>
                  </a:lnTo>
                  <a:lnTo>
                    <a:pt x="8225" y="803"/>
                  </a:lnTo>
                  <a:lnTo>
                    <a:pt x="8565" y="900"/>
                  </a:lnTo>
                  <a:lnTo>
                    <a:pt x="8906" y="1022"/>
                  </a:lnTo>
                  <a:lnTo>
                    <a:pt x="9247" y="1144"/>
                  </a:lnTo>
                  <a:lnTo>
                    <a:pt x="9563" y="1314"/>
                  </a:lnTo>
                  <a:lnTo>
                    <a:pt x="9879" y="1484"/>
                  </a:lnTo>
                  <a:lnTo>
                    <a:pt x="10171" y="1679"/>
                  </a:lnTo>
                  <a:lnTo>
                    <a:pt x="10439" y="1874"/>
                  </a:lnTo>
                  <a:lnTo>
                    <a:pt x="10707" y="2093"/>
                  </a:lnTo>
                  <a:lnTo>
                    <a:pt x="10950" y="2312"/>
                  </a:lnTo>
                  <a:lnTo>
                    <a:pt x="11193" y="2555"/>
                  </a:lnTo>
                  <a:lnTo>
                    <a:pt x="11485" y="2896"/>
                  </a:lnTo>
                  <a:lnTo>
                    <a:pt x="11753" y="3261"/>
                  </a:lnTo>
                  <a:lnTo>
                    <a:pt x="11996" y="3626"/>
                  </a:lnTo>
                  <a:lnTo>
                    <a:pt x="12191" y="4015"/>
                  </a:lnTo>
                  <a:lnTo>
                    <a:pt x="12361" y="4404"/>
                  </a:lnTo>
                  <a:lnTo>
                    <a:pt x="12507" y="4818"/>
                  </a:lnTo>
                  <a:lnTo>
                    <a:pt x="12629" y="5232"/>
                  </a:lnTo>
                  <a:lnTo>
                    <a:pt x="12702" y="5645"/>
                  </a:lnTo>
                  <a:lnTo>
                    <a:pt x="12750" y="6059"/>
                  </a:lnTo>
                  <a:lnTo>
                    <a:pt x="12775" y="6473"/>
                  </a:lnTo>
                  <a:lnTo>
                    <a:pt x="12775" y="6911"/>
                  </a:lnTo>
                  <a:lnTo>
                    <a:pt x="12726" y="7324"/>
                  </a:lnTo>
                  <a:lnTo>
                    <a:pt x="12653" y="7762"/>
                  </a:lnTo>
                  <a:lnTo>
                    <a:pt x="12556" y="8176"/>
                  </a:lnTo>
                  <a:lnTo>
                    <a:pt x="12434" y="8589"/>
                  </a:lnTo>
                  <a:lnTo>
                    <a:pt x="12264" y="9003"/>
                  </a:lnTo>
                  <a:lnTo>
                    <a:pt x="12045" y="9465"/>
                  </a:lnTo>
                  <a:lnTo>
                    <a:pt x="11801" y="9903"/>
                  </a:lnTo>
                  <a:lnTo>
                    <a:pt x="11534" y="10293"/>
                  </a:lnTo>
                  <a:lnTo>
                    <a:pt x="11217" y="10682"/>
                  </a:lnTo>
                  <a:lnTo>
                    <a:pt x="10901" y="11047"/>
                  </a:lnTo>
                  <a:lnTo>
                    <a:pt x="10536" y="11388"/>
                  </a:lnTo>
                  <a:lnTo>
                    <a:pt x="10171" y="11680"/>
                  </a:lnTo>
                  <a:lnTo>
                    <a:pt x="9782" y="11947"/>
                  </a:lnTo>
                  <a:lnTo>
                    <a:pt x="9368" y="12191"/>
                  </a:lnTo>
                  <a:lnTo>
                    <a:pt x="8930" y="12385"/>
                  </a:lnTo>
                  <a:lnTo>
                    <a:pt x="8468" y="12556"/>
                  </a:lnTo>
                  <a:lnTo>
                    <a:pt x="8006" y="12677"/>
                  </a:lnTo>
                  <a:lnTo>
                    <a:pt x="7543" y="12750"/>
                  </a:lnTo>
                  <a:lnTo>
                    <a:pt x="7032" y="12775"/>
                  </a:lnTo>
                  <a:lnTo>
                    <a:pt x="6546" y="12775"/>
                  </a:lnTo>
                  <a:lnTo>
                    <a:pt x="6035" y="12702"/>
                  </a:lnTo>
                  <a:lnTo>
                    <a:pt x="5597" y="12604"/>
                  </a:lnTo>
                  <a:lnTo>
                    <a:pt x="5159" y="12483"/>
                  </a:lnTo>
                  <a:lnTo>
                    <a:pt x="4721" y="12337"/>
                  </a:lnTo>
                  <a:lnTo>
                    <a:pt x="4307" y="12166"/>
                  </a:lnTo>
                  <a:lnTo>
                    <a:pt x="3893" y="11947"/>
                  </a:lnTo>
                  <a:lnTo>
                    <a:pt x="3504" y="11728"/>
                  </a:lnTo>
                  <a:lnTo>
                    <a:pt x="3115" y="11485"/>
                  </a:lnTo>
                  <a:lnTo>
                    <a:pt x="2774" y="11193"/>
                  </a:lnTo>
                  <a:lnTo>
                    <a:pt x="2434" y="10901"/>
                  </a:lnTo>
                  <a:lnTo>
                    <a:pt x="2117" y="10560"/>
                  </a:lnTo>
                  <a:lnTo>
                    <a:pt x="1825" y="10220"/>
                  </a:lnTo>
                  <a:lnTo>
                    <a:pt x="1558" y="9855"/>
                  </a:lnTo>
                  <a:lnTo>
                    <a:pt x="1314" y="9465"/>
                  </a:lnTo>
                  <a:lnTo>
                    <a:pt x="1095" y="9052"/>
                  </a:lnTo>
                  <a:lnTo>
                    <a:pt x="925" y="8638"/>
                  </a:lnTo>
                  <a:lnTo>
                    <a:pt x="779" y="8200"/>
                  </a:lnTo>
                  <a:lnTo>
                    <a:pt x="682" y="7811"/>
                  </a:lnTo>
                  <a:lnTo>
                    <a:pt x="609" y="7446"/>
                  </a:lnTo>
                  <a:lnTo>
                    <a:pt x="560" y="7081"/>
                  </a:lnTo>
                  <a:lnTo>
                    <a:pt x="560" y="6716"/>
                  </a:lnTo>
                  <a:lnTo>
                    <a:pt x="560" y="6351"/>
                  </a:lnTo>
                  <a:lnTo>
                    <a:pt x="584" y="5986"/>
                  </a:lnTo>
                  <a:lnTo>
                    <a:pt x="633" y="5645"/>
                  </a:lnTo>
                  <a:lnTo>
                    <a:pt x="706" y="5305"/>
                  </a:lnTo>
                  <a:lnTo>
                    <a:pt x="803" y="4964"/>
                  </a:lnTo>
                  <a:lnTo>
                    <a:pt x="925" y="4648"/>
                  </a:lnTo>
                  <a:lnTo>
                    <a:pt x="1047" y="4307"/>
                  </a:lnTo>
                  <a:lnTo>
                    <a:pt x="1217" y="3991"/>
                  </a:lnTo>
                  <a:lnTo>
                    <a:pt x="1387" y="3674"/>
                  </a:lnTo>
                  <a:lnTo>
                    <a:pt x="1606" y="3382"/>
                  </a:lnTo>
                  <a:lnTo>
                    <a:pt x="1825" y="3090"/>
                  </a:lnTo>
                  <a:lnTo>
                    <a:pt x="2069" y="2798"/>
                  </a:lnTo>
                  <a:lnTo>
                    <a:pt x="2361" y="2506"/>
                  </a:lnTo>
                  <a:lnTo>
                    <a:pt x="2726" y="2190"/>
                  </a:lnTo>
                  <a:lnTo>
                    <a:pt x="3163" y="1849"/>
                  </a:lnTo>
                  <a:lnTo>
                    <a:pt x="3674" y="1509"/>
                  </a:lnTo>
                  <a:lnTo>
                    <a:pt x="4210" y="1217"/>
                  </a:lnTo>
                  <a:lnTo>
                    <a:pt x="4502" y="1071"/>
                  </a:lnTo>
                  <a:lnTo>
                    <a:pt x="4794" y="949"/>
                  </a:lnTo>
                  <a:lnTo>
                    <a:pt x="5110" y="852"/>
                  </a:lnTo>
                  <a:lnTo>
                    <a:pt x="5402" y="754"/>
                  </a:lnTo>
                  <a:lnTo>
                    <a:pt x="5718" y="681"/>
                  </a:lnTo>
                  <a:lnTo>
                    <a:pt x="6035" y="633"/>
                  </a:lnTo>
                  <a:lnTo>
                    <a:pt x="6400" y="608"/>
                  </a:lnTo>
                  <a:lnTo>
                    <a:pt x="6789" y="584"/>
                  </a:lnTo>
                  <a:close/>
                  <a:moveTo>
                    <a:pt x="11704" y="10998"/>
                  </a:moveTo>
                  <a:lnTo>
                    <a:pt x="11923" y="11315"/>
                  </a:lnTo>
                  <a:lnTo>
                    <a:pt x="11874" y="11339"/>
                  </a:lnTo>
                  <a:lnTo>
                    <a:pt x="11850" y="11363"/>
                  </a:lnTo>
                  <a:lnTo>
                    <a:pt x="11607" y="11607"/>
                  </a:lnTo>
                  <a:lnTo>
                    <a:pt x="11339" y="11826"/>
                  </a:lnTo>
                  <a:lnTo>
                    <a:pt x="11071" y="11996"/>
                  </a:lnTo>
                  <a:lnTo>
                    <a:pt x="10950" y="12093"/>
                  </a:lnTo>
                  <a:lnTo>
                    <a:pt x="10925" y="12166"/>
                  </a:lnTo>
                  <a:lnTo>
                    <a:pt x="10901" y="12239"/>
                  </a:lnTo>
                  <a:lnTo>
                    <a:pt x="10901" y="12264"/>
                  </a:lnTo>
                  <a:lnTo>
                    <a:pt x="10974" y="12288"/>
                  </a:lnTo>
                  <a:lnTo>
                    <a:pt x="11047" y="12288"/>
                  </a:lnTo>
                  <a:lnTo>
                    <a:pt x="11217" y="12264"/>
                  </a:lnTo>
                  <a:lnTo>
                    <a:pt x="11363" y="12191"/>
                  </a:lnTo>
                  <a:lnTo>
                    <a:pt x="11509" y="12093"/>
                  </a:lnTo>
                  <a:lnTo>
                    <a:pt x="11826" y="11899"/>
                  </a:lnTo>
                  <a:lnTo>
                    <a:pt x="11972" y="11777"/>
                  </a:lnTo>
                  <a:lnTo>
                    <a:pt x="11850" y="11899"/>
                  </a:lnTo>
                  <a:lnTo>
                    <a:pt x="11728" y="11996"/>
                  </a:lnTo>
                  <a:lnTo>
                    <a:pt x="11485" y="12191"/>
                  </a:lnTo>
                  <a:lnTo>
                    <a:pt x="11363" y="12288"/>
                  </a:lnTo>
                  <a:lnTo>
                    <a:pt x="11339" y="12361"/>
                  </a:lnTo>
                  <a:lnTo>
                    <a:pt x="11339" y="12434"/>
                  </a:lnTo>
                  <a:lnTo>
                    <a:pt x="11363" y="12483"/>
                  </a:lnTo>
                  <a:lnTo>
                    <a:pt x="11412" y="12531"/>
                  </a:lnTo>
                  <a:lnTo>
                    <a:pt x="11485" y="12556"/>
                  </a:lnTo>
                  <a:lnTo>
                    <a:pt x="11558" y="12531"/>
                  </a:lnTo>
                  <a:lnTo>
                    <a:pt x="11728" y="12483"/>
                  </a:lnTo>
                  <a:lnTo>
                    <a:pt x="11874" y="12385"/>
                  </a:lnTo>
                  <a:lnTo>
                    <a:pt x="12020" y="12288"/>
                  </a:lnTo>
                  <a:lnTo>
                    <a:pt x="12239" y="12118"/>
                  </a:lnTo>
                  <a:lnTo>
                    <a:pt x="12361" y="12020"/>
                  </a:lnTo>
                  <a:lnTo>
                    <a:pt x="12434" y="11899"/>
                  </a:lnTo>
                  <a:lnTo>
                    <a:pt x="12507" y="11947"/>
                  </a:lnTo>
                  <a:lnTo>
                    <a:pt x="12288" y="12142"/>
                  </a:lnTo>
                  <a:lnTo>
                    <a:pt x="12069" y="12337"/>
                  </a:lnTo>
                  <a:lnTo>
                    <a:pt x="11826" y="12556"/>
                  </a:lnTo>
                  <a:lnTo>
                    <a:pt x="11728" y="12677"/>
                  </a:lnTo>
                  <a:lnTo>
                    <a:pt x="11655" y="12823"/>
                  </a:lnTo>
                  <a:lnTo>
                    <a:pt x="11631" y="12896"/>
                  </a:lnTo>
                  <a:lnTo>
                    <a:pt x="11680" y="12969"/>
                  </a:lnTo>
                  <a:lnTo>
                    <a:pt x="11753" y="12994"/>
                  </a:lnTo>
                  <a:lnTo>
                    <a:pt x="11826" y="12994"/>
                  </a:lnTo>
                  <a:lnTo>
                    <a:pt x="11972" y="12945"/>
                  </a:lnTo>
                  <a:lnTo>
                    <a:pt x="12118" y="12848"/>
                  </a:lnTo>
                  <a:lnTo>
                    <a:pt x="12385" y="12629"/>
                  </a:lnTo>
                  <a:lnTo>
                    <a:pt x="12604" y="12458"/>
                  </a:lnTo>
                  <a:lnTo>
                    <a:pt x="12823" y="12264"/>
                  </a:lnTo>
                  <a:lnTo>
                    <a:pt x="12872" y="12312"/>
                  </a:lnTo>
                  <a:lnTo>
                    <a:pt x="12604" y="12702"/>
                  </a:lnTo>
                  <a:lnTo>
                    <a:pt x="12483" y="12848"/>
                  </a:lnTo>
                  <a:lnTo>
                    <a:pt x="12361" y="12969"/>
                  </a:lnTo>
                  <a:lnTo>
                    <a:pt x="12215" y="13067"/>
                  </a:lnTo>
                  <a:lnTo>
                    <a:pt x="12093" y="13213"/>
                  </a:lnTo>
                  <a:lnTo>
                    <a:pt x="12093" y="13261"/>
                  </a:lnTo>
                  <a:lnTo>
                    <a:pt x="12093" y="13310"/>
                  </a:lnTo>
                  <a:lnTo>
                    <a:pt x="12118" y="13334"/>
                  </a:lnTo>
                  <a:lnTo>
                    <a:pt x="12166" y="13359"/>
                  </a:lnTo>
                  <a:lnTo>
                    <a:pt x="12312" y="13359"/>
                  </a:lnTo>
                  <a:lnTo>
                    <a:pt x="12458" y="13334"/>
                  </a:lnTo>
                  <a:lnTo>
                    <a:pt x="12604" y="13261"/>
                  </a:lnTo>
                  <a:lnTo>
                    <a:pt x="12750" y="13140"/>
                  </a:lnTo>
                  <a:lnTo>
                    <a:pt x="12896" y="13042"/>
                  </a:lnTo>
                  <a:lnTo>
                    <a:pt x="12994" y="12896"/>
                  </a:lnTo>
                  <a:lnTo>
                    <a:pt x="13115" y="12750"/>
                  </a:lnTo>
                  <a:lnTo>
                    <a:pt x="13188" y="12604"/>
                  </a:lnTo>
                  <a:lnTo>
                    <a:pt x="13505" y="12872"/>
                  </a:lnTo>
                  <a:lnTo>
                    <a:pt x="13407" y="12945"/>
                  </a:lnTo>
                  <a:lnTo>
                    <a:pt x="13310" y="13018"/>
                  </a:lnTo>
                  <a:lnTo>
                    <a:pt x="13115" y="13213"/>
                  </a:lnTo>
                  <a:lnTo>
                    <a:pt x="12896" y="13359"/>
                  </a:lnTo>
                  <a:lnTo>
                    <a:pt x="12677" y="13529"/>
                  </a:lnTo>
                  <a:lnTo>
                    <a:pt x="12653" y="13553"/>
                  </a:lnTo>
                  <a:lnTo>
                    <a:pt x="12629" y="13602"/>
                  </a:lnTo>
                  <a:lnTo>
                    <a:pt x="12653" y="13651"/>
                  </a:lnTo>
                  <a:lnTo>
                    <a:pt x="12677" y="13699"/>
                  </a:lnTo>
                  <a:lnTo>
                    <a:pt x="12750" y="13724"/>
                  </a:lnTo>
                  <a:lnTo>
                    <a:pt x="12848" y="13748"/>
                  </a:lnTo>
                  <a:lnTo>
                    <a:pt x="12921" y="13748"/>
                  </a:lnTo>
                  <a:lnTo>
                    <a:pt x="12994" y="13724"/>
                  </a:lnTo>
                  <a:lnTo>
                    <a:pt x="13140" y="13651"/>
                  </a:lnTo>
                  <a:lnTo>
                    <a:pt x="13286" y="13578"/>
                  </a:lnTo>
                  <a:lnTo>
                    <a:pt x="13407" y="13480"/>
                  </a:lnTo>
                  <a:lnTo>
                    <a:pt x="13553" y="13383"/>
                  </a:lnTo>
                  <a:lnTo>
                    <a:pt x="13675" y="13237"/>
                  </a:lnTo>
                  <a:lnTo>
                    <a:pt x="13724" y="13164"/>
                  </a:lnTo>
                  <a:lnTo>
                    <a:pt x="13748" y="13091"/>
                  </a:lnTo>
                  <a:lnTo>
                    <a:pt x="13943" y="13286"/>
                  </a:lnTo>
                  <a:lnTo>
                    <a:pt x="13918" y="13286"/>
                  </a:lnTo>
                  <a:lnTo>
                    <a:pt x="13772" y="13383"/>
                  </a:lnTo>
                  <a:lnTo>
                    <a:pt x="13675" y="13505"/>
                  </a:lnTo>
                  <a:lnTo>
                    <a:pt x="13456" y="13748"/>
                  </a:lnTo>
                  <a:lnTo>
                    <a:pt x="13237" y="13967"/>
                  </a:lnTo>
                  <a:lnTo>
                    <a:pt x="13140" y="14064"/>
                  </a:lnTo>
                  <a:lnTo>
                    <a:pt x="13067" y="14210"/>
                  </a:lnTo>
                  <a:lnTo>
                    <a:pt x="13042" y="14235"/>
                  </a:lnTo>
                  <a:lnTo>
                    <a:pt x="13067" y="14259"/>
                  </a:lnTo>
                  <a:lnTo>
                    <a:pt x="13067" y="14308"/>
                  </a:lnTo>
                  <a:lnTo>
                    <a:pt x="13115" y="14308"/>
                  </a:lnTo>
                  <a:lnTo>
                    <a:pt x="13261" y="14259"/>
                  </a:lnTo>
                  <a:lnTo>
                    <a:pt x="13407" y="14210"/>
                  </a:lnTo>
                  <a:lnTo>
                    <a:pt x="13651" y="14040"/>
                  </a:lnTo>
                  <a:lnTo>
                    <a:pt x="13797" y="13918"/>
                  </a:lnTo>
                  <a:lnTo>
                    <a:pt x="13943" y="13797"/>
                  </a:lnTo>
                  <a:lnTo>
                    <a:pt x="14064" y="13626"/>
                  </a:lnTo>
                  <a:lnTo>
                    <a:pt x="14137" y="13480"/>
                  </a:lnTo>
                  <a:lnTo>
                    <a:pt x="14332" y="13675"/>
                  </a:lnTo>
                  <a:lnTo>
                    <a:pt x="14186" y="13918"/>
                  </a:lnTo>
                  <a:lnTo>
                    <a:pt x="14089" y="14040"/>
                  </a:lnTo>
                  <a:lnTo>
                    <a:pt x="13991" y="14137"/>
                  </a:lnTo>
                  <a:lnTo>
                    <a:pt x="13870" y="14235"/>
                  </a:lnTo>
                  <a:lnTo>
                    <a:pt x="13748" y="14308"/>
                  </a:lnTo>
                  <a:lnTo>
                    <a:pt x="13626" y="14381"/>
                  </a:lnTo>
                  <a:lnTo>
                    <a:pt x="13505" y="14454"/>
                  </a:lnTo>
                  <a:lnTo>
                    <a:pt x="13505" y="14502"/>
                  </a:lnTo>
                  <a:lnTo>
                    <a:pt x="13480" y="14527"/>
                  </a:lnTo>
                  <a:lnTo>
                    <a:pt x="13505" y="14600"/>
                  </a:lnTo>
                  <a:lnTo>
                    <a:pt x="13602" y="14648"/>
                  </a:lnTo>
                  <a:lnTo>
                    <a:pt x="13675" y="14673"/>
                  </a:lnTo>
                  <a:lnTo>
                    <a:pt x="13772" y="14673"/>
                  </a:lnTo>
                  <a:lnTo>
                    <a:pt x="13894" y="14648"/>
                  </a:lnTo>
                  <a:lnTo>
                    <a:pt x="14089" y="14551"/>
                  </a:lnTo>
                  <a:lnTo>
                    <a:pt x="14235" y="14454"/>
                  </a:lnTo>
                  <a:lnTo>
                    <a:pt x="14356" y="14356"/>
                  </a:lnTo>
                  <a:lnTo>
                    <a:pt x="14454" y="14235"/>
                  </a:lnTo>
                  <a:lnTo>
                    <a:pt x="14575" y="14113"/>
                  </a:lnTo>
                  <a:lnTo>
                    <a:pt x="14648" y="13967"/>
                  </a:lnTo>
                  <a:lnTo>
                    <a:pt x="14867" y="14210"/>
                  </a:lnTo>
                  <a:lnTo>
                    <a:pt x="14843" y="14210"/>
                  </a:lnTo>
                  <a:lnTo>
                    <a:pt x="14721" y="14259"/>
                  </a:lnTo>
                  <a:lnTo>
                    <a:pt x="14624" y="14332"/>
                  </a:lnTo>
                  <a:lnTo>
                    <a:pt x="14454" y="14527"/>
                  </a:lnTo>
                  <a:lnTo>
                    <a:pt x="14235" y="14746"/>
                  </a:lnTo>
                  <a:lnTo>
                    <a:pt x="14113" y="14867"/>
                  </a:lnTo>
                  <a:lnTo>
                    <a:pt x="13991" y="14940"/>
                  </a:lnTo>
                  <a:lnTo>
                    <a:pt x="13967" y="14989"/>
                  </a:lnTo>
                  <a:lnTo>
                    <a:pt x="13967" y="15038"/>
                  </a:lnTo>
                  <a:lnTo>
                    <a:pt x="14016" y="15086"/>
                  </a:lnTo>
                  <a:lnTo>
                    <a:pt x="14064" y="15086"/>
                  </a:lnTo>
                  <a:lnTo>
                    <a:pt x="14356" y="15013"/>
                  </a:lnTo>
                  <a:lnTo>
                    <a:pt x="14478" y="14940"/>
                  </a:lnTo>
                  <a:lnTo>
                    <a:pt x="14624" y="14867"/>
                  </a:lnTo>
                  <a:lnTo>
                    <a:pt x="14867" y="14648"/>
                  </a:lnTo>
                  <a:lnTo>
                    <a:pt x="14965" y="14527"/>
                  </a:lnTo>
                  <a:lnTo>
                    <a:pt x="15038" y="14405"/>
                  </a:lnTo>
                  <a:lnTo>
                    <a:pt x="15038" y="14381"/>
                  </a:lnTo>
                  <a:lnTo>
                    <a:pt x="15330" y="14673"/>
                  </a:lnTo>
                  <a:lnTo>
                    <a:pt x="15111" y="14867"/>
                  </a:lnTo>
                  <a:lnTo>
                    <a:pt x="14892" y="15062"/>
                  </a:lnTo>
                  <a:lnTo>
                    <a:pt x="14648" y="15232"/>
                  </a:lnTo>
                  <a:lnTo>
                    <a:pt x="14527" y="15330"/>
                  </a:lnTo>
                  <a:lnTo>
                    <a:pt x="14429" y="15427"/>
                  </a:lnTo>
                  <a:lnTo>
                    <a:pt x="14405" y="15451"/>
                  </a:lnTo>
                  <a:lnTo>
                    <a:pt x="14405" y="15500"/>
                  </a:lnTo>
                  <a:lnTo>
                    <a:pt x="14429" y="15524"/>
                  </a:lnTo>
                  <a:lnTo>
                    <a:pt x="14454" y="15549"/>
                  </a:lnTo>
                  <a:lnTo>
                    <a:pt x="14624" y="15573"/>
                  </a:lnTo>
                  <a:lnTo>
                    <a:pt x="14770" y="15549"/>
                  </a:lnTo>
                  <a:lnTo>
                    <a:pt x="14940" y="15476"/>
                  </a:lnTo>
                  <a:lnTo>
                    <a:pt x="15086" y="15378"/>
                  </a:lnTo>
                  <a:lnTo>
                    <a:pt x="15232" y="15281"/>
                  </a:lnTo>
                  <a:lnTo>
                    <a:pt x="15354" y="15159"/>
                  </a:lnTo>
                  <a:lnTo>
                    <a:pt x="15573" y="14916"/>
                  </a:lnTo>
                  <a:lnTo>
                    <a:pt x="15743" y="15111"/>
                  </a:lnTo>
                  <a:lnTo>
                    <a:pt x="15476" y="15378"/>
                  </a:lnTo>
                  <a:lnTo>
                    <a:pt x="15330" y="15476"/>
                  </a:lnTo>
                  <a:lnTo>
                    <a:pt x="15184" y="15573"/>
                  </a:lnTo>
                  <a:lnTo>
                    <a:pt x="15038" y="15670"/>
                  </a:lnTo>
                  <a:lnTo>
                    <a:pt x="14892" y="15792"/>
                  </a:lnTo>
                  <a:lnTo>
                    <a:pt x="14843" y="15840"/>
                  </a:lnTo>
                  <a:lnTo>
                    <a:pt x="14867" y="15913"/>
                  </a:lnTo>
                  <a:lnTo>
                    <a:pt x="14892" y="15986"/>
                  </a:lnTo>
                  <a:lnTo>
                    <a:pt x="14940" y="16011"/>
                  </a:lnTo>
                  <a:lnTo>
                    <a:pt x="15038" y="16035"/>
                  </a:lnTo>
                  <a:lnTo>
                    <a:pt x="15159" y="16011"/>
                  </a:lnTo>
                  <a:lnTo>
                    <a:pt x="15354" y="15962"/>
                  </a:lnTo>
                  <a:lnTo>
                    <a:pt x="15524" y="15865"/>
                  </a:lnTo>
                  <a:lnTo>
                    <a:pt x="15695" y="15767"/>
                  </a:lnTo>
                  <a:lnTo>
                    <a:pt x="15889" y="15597"/>
                  </a:lnTo>
                  <a:lnTo>
                    <a:pt x="16060" y="15427"/>
                  </a:lnTo>
                  <a:lnTo>
                    <a:pt x="16352" y="15694"/>
                  </a:lnTo>
                  <a:lnTo>
                    <a:pt x="16181" y="15865"/>
                  </a:lnTo>
                  <a:lnTo>
                    <a:pt x="16011" y="16011"/>
                  </a:lnTo>
                  <a:lnTo>
                    <a:pt x="15743" y="16157"/>
                  </a:lnTo>
                  <a:lnTo>
                    <a:pt x="15500" y="16303"/>
                  </a:lnTo>
                  <a:lnTo>
                    <a:pt x="15451" y="16327"/>
                  </a:lnTo>
                  <a:lnTo>
                    <a:pt x="15451" y="16376"/>
                  </a:lnTo>
                  <a:lnTo>
                    <a:pt x="15476" y="16400"/>
                  </a:lnTo>
                  <a:lnTo>
                    <a:pt x="15524" y="16424"/>
                  </a:lnTo>
                  <a:lnTo>
                    <a:pt x="15719" y="16424"/>
                  </a:lnTo>
                  <a:lnTo>
                    <a:pt x="15889" y="16449"/>
                  </a:lnTo>
                  <a:lnTo>
                    <a:pt x="16084" y="16400"/>
                  </a:lnTo>
                  <a:lnTo>
                    <a:pt x="16254" y="16351"/>
                  </a:lnTo>
                  <a:lnTo>
                    <a:pt x="16400" y="16254"/>
                  </a:lnTo>
                  <a:lnTo>
                    <a:pt x="16522" y="16157"/>
                  </a:lnTo>
                  <a:lnTo>
                    <a:pt x="16498" y="16254"/>
                  </a:lnTo>
                  <a:lnTo>
                    <a:pt x="16400" y="16376"/>
                  </a:lnTo>
                  <a:lnTo>
                    <a:pt x="16279" y="16473"/>
                  </a:lnTo>
                  <a:lnTo>
                    <a:pt x="16133" y="16546"/>
                  </a:lnTo>
                  <a:lnTo>
                    <a:pt x="15987" y="16619"/>
                  </a:lnTo>
                  <a:lnTo>
                    <a:pt x="15768" y="16668"/>
                  </a:lnTo>
                  <a:lnTo>
                    <a:pt x="15451" y="16765"/>
                  </a:lnTo>
                  <a:lnTo>
                    <a:pt x="15427" y="16692"/>
                  </a:lnTo>
                  <a:lnTo>
                    <a:pt x="15354" y="16643"/>
                  </a:lnTo>
                  <a:lnTo>
                    <a:pt x="15208" y="16546"/>
                  </a:lnTo>
                  <a:lnTo>
                    <a:pt x="15062" y="16400"/>
                  </a:lnTo>
                  <a:lnTo>
                    <a:pt x="14770" y="16132"/>
                  </a:lnTo>
                  <a:lnTo>
                    <a:pt x="14016" y="15524"/>
                  </a:lnTo>
                  <a:lnTo>
                    <a:pt x="13626" y="15159"/>
                  </a:lnTo>
                  <a:lnTo>
                    <a:pt x="13261" y="14770"/>
                  </a:lnTo>
                  <a:lnTo>
                    <a:pt x="12556" y="14016"/>
                  </a:lnTo>
                  <a:lnTo>
                    <a:pt x="12312" y="13772"/>
                  </a:lnTo>
                  <a:lnTo>
                    <a:pt x="12045" y="13553"/>
                  </a:lnTo>
                  <a:lnTo>
                    <a:pt x="11485" y="13140"/>
                  </a:lnTo>
                  <a:lnTo>
                    <a:pt x="11217" y="12921"/>
                  </a:lnTo>
                  <a:lnTo>
                    <a:pt x="10950" y="12677"/>
                  </a:lnTo>
                  <a:lnTo>
                    <a:pt x="10707" y="12434"/>
                  </a:lnTo>
                  <a:lnTo>
                    <a:pt x="10512" y="12166"/>
                  </a:lnTo>
                  <a:lnTo>
                    <a:pt x="10828" y="11899"/>
                  </a:lnTo>
                  <a:lnTo>
                    <a:pt x="11144" y="11607"/>
                  </a:lnTo>
                  <a:lnTo>
                    <a:pt x="11436" y="11315"/>
                  </a:lnTo>
                  <a:lnTo>
                    <a:pt x="11704" y="10998"/>
                  </a:lnTo>
                  <a:close/>
                  <a:moveTo>
                    <a:pt x="6400" y="0"/>
                  </a:moveTo>
                  <a:lnTo>
                    <a:pt x="5791" y="73"/>
                  </a:lnTo>
                  <a:lnTo>
                    <a:pt x="5183" y="170"/>
                  </a:lnTo>
                  <a:lnTo>
                    <a:pt x="4891" y="243"/>
                  </a:lnTo>
                  <a:lnTo>
                    <a:pt x="4599" y="341"/>
                  </a:lnTo>
                  <a:lnTo>
                    <a:pt x="4258" y="462"/>
                  </a:lnTo>
                  <a:lnTo>
                    <a:pt x="3918" y="633"/>
                  </a:lnTo>
                  <a:lnTo>
                    <a:pt x="3601" y="827"/>
                  </a:lnTo>
                  <a:lnTo>
                    <a:pt x="3285" y="1022"/>
                  </a:lnTo>
                  <a:lnTo>
                    <a:pt x="2969" y="1241"/>
                  </a:lnTo>
                  <a:lnTo>
                    <a:pt x="2677" y="1484"/>
                  </a:lnTo>
                  <a:lnTo>
                    <a:pt x="2117" y="1971"/>
                  </a:lnTo>
                  <a:lnTo>
                    <a:pt x="1850" y="2239"/>
                  </a:lnTo>
                  <a:lnTo>
                    <a:pt x="1606" y="2506"/>
                  </a:lnTo>
                  <a:lnTo>
                    <a:pt x="1363" y="2798"/>
                  </a:lnTo>
                  <a:lnTo>
                    <a:pt x="1168" y="3066"/>
                  </a:lnTo>
                  <a:lnTo>
                    <a:pt x="949" y="3382"/>
                  </a:lnTo>
                  <a:lnTo>
                    <a:pt x="779" y="3699"/>
                  </a:lnTo>
                  <a:lnTo>
                    <a:pt x="609" y="4015"/>
                  </a:lnTo>
                  <a:lnTo>
                    <a:pt x="463" y="4331"/>
                  </a:lnTo>
                  <a:lnTo>
                    <a:pt x="341" y="4672"/>
                  </a:lnTo>
                  <a:lnTo>
                    <a:pt x="244" y="5013"/>
                  </a:lnTo>
                  <a:lnTo>
                    <a:pt x="146" y="5353"/>
                  </a:lnTo>
                  <a:lnTo>
                    <a:pt x="73" y="5718"/>
                  </a:lnTo>
                  <a:lnTo>
                    <a:pt x="25" y="6083"/>
                  </a:lnTo>
                  <a:lnTo>
                    <a:pt x="0" y="6448"/>
                  </a:lnTo>
                  <a:lnTo>
                    <a:pt x="0" y="6813"/>
                  </a:lnTo>
                  <a:lnTo>
                    <a:pt x="0" y="7203"/>
                  </a:lnTo>
                  <a:lnTo>
                    <a:pt x="25" y="7592"/>
                  </a:lnTo>
                  <a:lnTo>
                    <a:pt x="98" y="7957"/>
                  </a:lnTo>
                  <a:lnTo>
                    <a:pt x="171" y="8346"/>
                  </a:lnTo>
                  <a:lnTo>
                    <a:pt x="268" y="8711"/>
                  </a:lnTo>
                  <a:lnTo>
                    <a:pt x="390" y="9076"/>
                  </a:lnTo>
                  <a:lnTo>
                    <a:pt x="560" y="9441"/>
                  </a:lnTo>
                  <a:lnTo>
                    <a:pt x="730" y="9782"/>
                  </a:lnTo>
                  <a:lnTo>
                    <a:pt x="925" y="10122"/>
                  </a:lnTo>
                  <a:lnTo>
                    <a:pt x="1168" y="10463"/>
                  </a:lnTo>
                  <a:lnTo>
                    <a:pt x="1436" y="10804"/>
                  </a:lnTo>
                  <a:lnTo>
                    <a:pt x="1704" y="11096"/>
                  </a:lnTo>
                  <a:lnTo>
                    <a:pt x="1996" y="11363"/>
                  </a:lnTo>
                  <a:lnTo>
                    <a:pt x="2312" y="11631"/>
                  </a:lnTo>
                  <a:lnTo>
                    <a:pt x="2628" y="11874"/>
                  </a:lnTo>
                  <a:lnTo>
                    <a:pt x="2969" y="12093"/>
                  </a:lnTo>
                  <a:lnTo>
                    <a:pt x="3334" y="12312"/>
                  </a:lnTo>
                  <a:lnTo>
                    <a:pt x="3747" y="12531"/>
                  </a:lnTo>
                  <a:lnTo>
                    <a:pt x="4161" y="12726"/>
                  </a:lnTo>
                  <a:lnTo>
                    <a:pt x="4599" y="12896"/>
                  </a:lnTo>
                  <a:lnTo>
                    <a:pt x="5037" y="13042"/>
                  </a:lnTo>
                  <a:lnTo>
                    <a:pt x="5499" y="13164"/>
                  </a:lnTo>
                  <a:lnTo>
                    <a:pt x="5937" y="13261"/>
                  </a:lnTo>
                  <a:lnTo>
                    <a:pt x="6400" y="13334"/>
                  </a:lnTo>
                  <a:lnTo>
                    <a:pt x="6862" y="13383"/>
                  </a:lnTo>
                  <a:lnTo>
                    <a:pt x="7324" y="13383"/>
                  </a:lnTo>
                  <a:lnTo>
                    <a:pt x="7787" y="13334"/>
                  </a:lnTo>
                  <a:lnTo>
                    <a:pt x="8225" y="13261"/>
                  </a:lnTo>
                  <a:lnTo>
                    <a:pt x="8638" y="13140"/>
                  </a:lnTo>
                  <a:lnTo>
                    <a:pt x="9076" y="12994"/>
                  </a:lnTo>
                  <a:lnTo>
                    <a:pt x="9466" y="12799"/>
                  </a:lnTo>
                  <a:lnTo>
                    <a:pt x="9879" y="12580"/>
                  </a:lnTo>
                  <a:lnTo>
                    <a:pt x="10269" y="12337"/>
                  </a:lnTo>
                  <a:lnTo>
                    <a:pt x="10293" y="12458"/>
                  </a:lnTo>
                  <a:lnTo>
                    <a:pt x="10317" y="12580"/>
                  </a:lnTo>
                  <a:lnTo>
                    <a:pt x="10390" y="12677"/>
                  </a:lnTo>
                  <a:lnTo>
                    <a:pt x="10463" y="12775"/>
                  </a:lnTo>
                  <a:lnTo>
                    <a:pt x="10658" y="12969"/>
                  </a:lnTo>
                  <a:lnTo>
                    <a:pt x="10828" y="13140"/>
                  </a:lnTo>
                  <a:lnTo>
                    <a:pt x="11120" y="13383"/>
                  </a:lnTo>
                  <a:lnTo>
                    <a:pt x="11412" y="13602"/>
                  </a:lnTo>
                  <a:lnTo>
                    <a:pt x="11704" y="13845"/>
                  </a:lnTo>
                  <a:lnTo>
                    <a:pt x="11972" y="14089"/>
                  </a:lnTo>
                  <a:lnTo>
                    <a:pt x="12385" y="14502"/>
                  </a:lnTo>
                  <a:lnTo>
                    <a:pt x="12775" y="14916"/>
                  </a:lnTo>
                  <a:lnTo>
                    <a:pt x="13164" y="15330"/>
                  </a:lnTo>
                  <a:lnTo>
                    <a:pt x="13553" y="15743"/>
                  </a:lnTo>
                  <a:lnTo>
                    <a:pt x="13772" y="15938"/>
                  </a:lnTo>
                  <a:lnTo>
                    <a:pt x="13991" y="16132"/>
                  </a:lnTo>
                  <a:lnTo>
                    <a:pt x="14429" y="16473"/>
                  </a:lnTo>
                  <a:lnTo>
                    <a:pt x="14770" y="16789"/>
                  </a:lnTo>
                  <a:lnTo>
                    <a:pt x="14916" y="16935"/>
                  </a:lnTo>
                  <a:lnTo>
                    <a:pt x="15111" y="17081"/>
                  </a:lnTo>
                  <a:lnTo>
                    <a:pt x="15184" y="17106"/>
                  </a:lnTo>
                  <a:lnTo>
                    <a:pt x="15232" y="17154"/>
                  </a:lnTo>
                  <a:lnTo>
                    <a:pt x="15305" y="17179"/>
                  </a:lnTo>
                  <a:lnTo>
                    <a:pt x="15451" y="17227"/>
                  </a:lnTo>
                  <a:lnTo>
                    <a:pt x="15646" y="17203"/>
                  </a:lnTo>
                  <a:lnTo>
                    <a:pt x="15841" y="17179"/>
                  </a:lnTo>
                  <a:lnTo>
                    <a:pt x="16035" y="17106"/>
                  </a:lnTo>
                  <a:lnTo>
                    <a:pt x="16230" y="17033"/>
                  </a:lnTo>
                  <a:lnTo>
                    <a:pt x="16498" y="16911"/>
                  </a:lnTo>
                  <a:lnTo>
                    <a:pt x="16644" y="16814"/>
                  </a:lnTo>
                  <a:lnTo>
                    <a:pt x="16790" y="16668"/>
                  </a:lnTo>
                  <a:lnTo>
                    <a:pt x="16911" y="16497"/>
                  </a:lnTo>
                  <a:lnTo>
                    <a:pt x="17009" y="16327"/>
                  </a:lnTo>
                  <a:lnTo>
                    <a:pt x="17057" y="16132"/>
                  </a:lnTo>
                  <a:lnTo>
                    <a:pt x="17082" y="15938"/>
                  </a:lnTo>
                  <a:lnTo>
                    <a:pt x="17057" y="15840"/>
                  </a:lnTo>
                  <a:lnTo>
                    <a:pt x="17033" y="15767"/>
                  </a:lnTo>
                  <a:lnTo>
                    <a:pt x="17009" y="15670"/>
                  </a:lnTo>
                  <a:lnTo>
                    <a:pt x="16936" y="15597"/>
                  </a:lnTo>
                  <a:lnTo>
                    <a:pt x="16887" y="15549"/>
                  </a:lnTo>
                  <a:lnTo>
                    <a:pt x="15500" y="14137"/>
                  </a:lnTo>
                  <a:lnTo>
                    <a:pt x="14819" y="13432"/>
                  </a:lnTo>
                  <a:lnTo>
                    <a:pt x="14089" y="12750"/>
                  </a:lnTo>
                  <a:lnTo>
                    <a:pt x="13772" y="12458"/>
                  </a:lnTo>
                  <a:lnTo>
                    <a:pt x="13432" y="12166"/>
                  </a:lnTo>
                  <a:lnTo>
                    <a:pt x="13091" y="11899"/>
                  </a:lnTo>
                  <a:lnTo>
                    <a:pt x="12775" y="11582"/>
                  </a:lnTo>
                  <a:lnTo>
                    <a:pt x="12580" y="11363"/>
                  </a:lnTo>
                  <a:lnTo>
                    <a:pt x="12385" y="11120"/>
                  </a:lnTo>
                  <a:lnTo>
                    <a:pt x="12166" y="10901"/>
                  </a:lnTo>
                  <a:lnTo>
                    <a:pt x="12045" y="10804"/>
                  </a:lnTo>
                  <a:lnTo>
                    <a:pt x="11923" y="10706"/>
                  </a:lnTo>
                  <a:lnTo>
                    <a:pt x="12191" y="10317"/>
                  </a:lnTo>
                  <a:lnTo>
                    <a:pt x="12434" y="9928"/>
                  </a:lnTo>
                  <a:lnTo>
                    <a:pt x="12629" y="9490"/>
                  </a:lnTo>
                  <a:lnTo>
                    <a:pt x="12823" y="9076"/>
                  </a:lnTo>
                  <a:lnTo>
                    <a:pt x="12969" y="8614"/>
                  </a:lnTo>
                  <a:lnTo>
                    <a:pt x="13091" y="8176"/>
                  </a:lnTo>
                  <a:lnTo>
                    <a:pt x="13188" y="7713"/>
                  </a:lnTo>
                  <a:lnTo>
                    <a:pt x="13261" y="7251"/>
                  </a:lnTo>
                  <a:lnTo>
                    <a:pt x="13310" y="6765"/>
                  </a:lnTo>
                  <a:lnTo>
                    <a:pt x="13310" y="6302"/>
                  </a:lnTo>
                  <a:lnTo>
                    <a:pt x="13286" y="5840"/>
                  </a:lnTo>
                  <a:lnTo>
                    <a:pt x="13237" y="5378"/>
                  </a:lnTo>
                  <a:lnTo>
                    <a:pt x="13164" y="4891"/>
                  </a:lnTo>
                  <a:lnTo>
                    <a:pt x="13042" y="4453"/>
                  </a:lnTo>
                  <a:lnTo>
                    <a:pt x="12896" y="3991"/>
                  </a:lnTo>
                  <a:lnTo>
                    <a:pt x="12702" y="3553"/>
                  </a:lnTo>
                  <a:lnTo>
                    <a:pt x="12580" y="3285"/>
                  </a:lnTo>
                  <a:lnTo>
                    <a:pt x="12434" y="3042"/>
                  </a:lnTo>
                  <a:lnTo>
                    <a:pt x="12288" y="2798"/>
                  </a:lnTo>
                  <a:lnTo>
                    <a:pt x="12118" y="2579"/>
                  </a:lnTo>
                  <a:lnTo>
                    <a:pt x="11753" y="2141"/>
                  </a:lnTo>
                  <a:lnTo>
                    <a:pt x="11339" y="1728"/>
                  </a:lnTo>
                  <a:lnTo>
                    <a:pt x="10901" y="1363"/>
                  </a:lnTo>
                  <a:lnTo>
                    <a:pt x="10415" y="1046"/>
                  </a:lnTo>
                  <a:lnTo>
                    <a:pt x="9904" y="754"/>
                  </a:lnTo>
                  <a:lnTo>
                    <a:pt x="9368" y="511"/>
                  </a:lnTo>
                  <a:lnTo>
                    <a:pt x="8784" y="316"/>
                  </a:lnTo>
                  <a:lnTo>
                    <a:pt x="8225" y="170"/>
                  </a:lnTo>
                  <a:lnTo>
                    <a:pt x="7616" y="73"/>
                  </a:lnTo>
                  <a:lnTo>
                    <a:pt x="700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34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aft Questions (Ro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circle, sketch&#10;&#10;Description automatically generated">
            <a:extLst>
              <a:ext uri="{FF2B5EF4-FFF2-40B4-BE49-F238E27FC236}">
                <a16:creationId xmlns:a16="http://schemas.microsoft.com/office/drawing/2014/main" id="{5D38DFF2-6C40-686E-B910-1EB687EE7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40888">
            <a:off x="975237" y="3848777"/>
            <a:ext cx="601819" cy="60181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BC1F1-D70F-F570-7045-2DF9B6007A16}"/>
              </a:ext>
            </a:extLst>
          </p:cNvPr>
          <p:cNvSpPr txBox="1"/>
          <p:nvPr userDrawn="1"/>
        </p:nvSpPr>
        <p:spPr>
          <a:xfrm>
            <a:off x="1069220" y="1588480"/>
            <a:ext cx="4980740" cy="329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52475" lvl="1" indent="0">
              <a:buFont typeface="Arial" panose="020B0604020202020204" pitchFamily="34" charset="0"/>
              <a:buNone/>
              <a:tabLst/>
            </a:pPr>
            <a:r>
              <a:rPr lang="en-US" sz="2400" strike="noStrike">
                <a:latin typeface="Avenir Book" panose="02000503020000020003" pitchFamily="2" charset="0"/>
              </a:rPr>
              <a:t>Think about a mathematical question that you could ask about the image or situation.</a:t>
            </a:r>
          </a:p>
          <a:p>
            <a:pPr marL="752475" lvl="1" indent="0">
              <a:buFont typeface="Arial" panose="020B0604020202020204" pitchFamily="34" charset="0"/>
              <a:buNone/>
              <a:tabLst/>
            </a:pPr>
            <a:endParaRPr lang="en-US" sz="1000" strike="noStrike">
              <a:latin typeface="Avenir Book" panose="02000503020000020003" pitchFamily="2" charset="0"/>
            </a:endParaRPr>
          </a:p>
          <a:p>
            <a:pPr marL="752475" lvl="1" indent="0">
              <a:buFont typeface="Arial" panose="020B0604020202020204" pitchFamily="34" charset="0"/>
              <a:buNone/>
              <a:tabLst/>
            </a:pPr>
            <a:r>
              <a:rPr lang="en-US" sz="2400" strike="noStrike">
                <a:latin typeface="Avenir Book" panose="02000503020000020003" pitchFamily="2" charset="0"/>
              </a:rPr>
              <a:t>Share your question with a partner or small group.</a:t>
            </a:r>
          </a:p>
          <a:p>
            <a:pPr marL="752475" lvl="1" indent="0">
              <a:buFont typeface="Arial" panose="020B0604020202020204" pitchFamily="34" charset="0"/>
              <a:buNone/>
              <a:tabLst/>
            </a:pPr>
            <a:endParaRPr lang="en-US" sz="1000" strike="noStrike">
              <a:latin typeface="Avenir Book" panose="02000503020000020003" pitchFamily="2" charset="0"/>
            </a:endParaRPr>
          </a:p>
          <a:p>
            <a:pPr marL="752475" lvl="1" indent="0">
              <a:buFont typeface="Arial" panose="020B0604020202020204" pitchFamily="34" charset="0"/>
              <a:buNone/>
              <a:tabLst/>
            </a:pPr>
            <a:r>
              <a:rPr lang="en-US" sz="2400" strike="noStrike">
                <a:latin typeface="Avenir Book" panose="02000503020000020003" pitchFamily="2" charset="0"/>
              </a:rPr>
              <a:t>Select one question to share with the class. </a:t>
            </a:r>
            <a:endParaRPr lang="en-US" sz="2000"/>
          </a:p>
          <a:p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C579E-F7C1-4FE2-DE15-53DD244F2628}"/>
              </a:ext>
            </a:extLst>
          </p:cNvPr>
          <p:cNvSpPr txBox="1"/>
          <p:nvPr userDrawn="1"/>
        </p:nvSpPr>
        <p:spPr>
          <a:xfrm>
            <a:off x="7730443" y="892946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latin typeface="Avenir Black" panose="02000503020000020003" pitchFamily="2" charset="0"/>
              </a:rPr>
              <a:t>Teacher 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A01C8-772A-037F-B597-C003A01BEBA6}"/>
              </a:ext>
            </a:extLst>
          </p:cNvPr>
          <p:cNvSpPr txBox="1"/>
          <p:nvPr userDrawn="1"/>
        </p:nvSpPr>
        <p:spPr>
          <a:xfrm>
            <a:off x="2369921" y="975589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latin typeface="Avenir Black" panose="02000503020000020003" pitchFamily="2" charset="0"/>
              </a:rPr>
              <a:t>Student Role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89CC8-9E2C-C2F3-E56B-D9636AE1C215}"/>
              </a:ext>
            </a:extLst>
          </p:cNvPr>
          <p:cNvSpPr txBox="1"/>
          <p:nvPr userDrawn="1"/>
        </p:nvSpPr>
        <p:spPr>
          <a:xfrm>
            <a:off x="6246813" y="1586992"/>
            <a:ext cx="510857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Show an image or situation with the question removed.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Allow independent think time and partner/small group discussion time.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Ask pairs/groups to share their questions with the class.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Identify the question students will solve during the lesson.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6FDF8-B552-9F3D-5C43-C093BA725F03}"/>
              </a:ext>
            </a:extLst>
          </p:cNvPr>
          <p:cNvSpPr txBox="1"/>
          <p:nvPr userDrawn="1"/>
        </p:nvSpPr>
        <p:spPr>
          <a:xfrm>
            <a:off x="-3" y="37191"/>
            <a:ext cx="229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Co-Craft Questions</a:t>
            </a:r>
          </a:p>
        </p:txBody>
      </p:sp>
      <p:pic>
        <p:nvPicPr>
          <p:cNvPr id="2" name="Picture 1" descr="A group of question marks&#10;&#10;Description automatically generated with low confidence">
            <a:extLst>
              <a:ext uri="{FF2B5EF4-FFF2-40B4-BE49-F238E27FC236}">
                <a16:creationId xmlns:a16="http://schemas.microsoft.com/office/drawing/2014/main" id="{C25199F5-58F6-4D32-A680-1A0DE169C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5389" y="24958"/>
            <a:ext cx="836612" cy="571970"/>
          </a:xfrm>
          <a:prstGeom prst="rect">
            <a:avLst/>
          </a:prstGeom>
        </p:spPr>
      </p:pic>
      <p:pic>
        <p:nvPicPr>
          <p:cNvPr id="3" name="Picture 2" descr="A black and white drawing of a thought bubble&#10;&#10;Description automatically generated with medium confidence">
            <a:extLst>
              <a:ext uri="{FF2B5EF4-FFF2-40B4-BE49-F238E27FC236}">
                <a16:creationId xmlns:a16="http://schemas.microsoft.com/office/drawing/2014/main" id="{A8F33420-650B-A91D-2CC6-8F8A3BAEB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0235" y="1873546"/>
            <a:ext cx="707258" cy="565807"/>
          </a:xfrm>
          <a:prstGeom prst="rect">
            <a:avLst/>
          </a:prstGeom>
        </p:spPr>
      </p:pic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4BD62505-5404-C07B-24E5-3620B0FFBFB5}"/>
              </a:ext>
            </a:extLst>
          </p:cNvPr>
          <p:cNvSpPr/>
          <p:nvPr userDrawn="1"/>
        </p:nvSpPr>
        <p:spPr>
          <a:xfrm rot="5400000">
            <a:off x="931615" y="-931604"/>
            <a:ext cx="369333" cy="2232561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DA5E4-5830-130A-E74E-B0E625FD1080}"/>
              </a:ext>
            </a:extLst>
          </p:cNvPr>
          <p:cNvSpPr txBox="1"/>
          <p:nvPr userDrawn="1"/>
        </p:nvSpPr>
        <p:spPr>
          <a:xfrm>
            <a:off x="1" y="15126"/>
            <a:ext cx="22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Co-Craft Questions</a:t>
            </a:r>
          </a:p>
        </p:txBody>
      </p:sp>
      <p:pic>
        <p:nvPicPr>
          <p:cNvPr id="23" name="Picture 22" descr="A picture containing sketch, drawing, kitchenware, linedrawing&#10;&#10;Description automatically generated">
            <a:extLst>
              <a:ext uri="{FF2B5EF4-FFF2-40B4-BE49-F238E27FC236}">
                <a16:creationId xmlns:a16="http://schemas.microsoft.com/office/drawing/2014/main" id="{D8FB4467-D3E3-977C-75EF-383254E11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6524"/>
          <a:stretch/>
        </p:blipFill>
        <p:spPr>
          <a:xfrm>
            <a:off x="831437" y="2886137"/>
            <a:ext cx="924853" cy="710041"/>
          </a:xfrm>
          <a:prstGeom prst="rect">
            <a:avLst/>
          </a:prstGeom>
        </p:spPr>
      </p:pic>
      <p:pic>
        <p:nvPicPr>
          <p:cNvPr id="26" name="Picture 25" descr="A question mark draw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14ED823-151F-AF47-09BB-CBC9450267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876" y="3934627"/>
            <a:ext cx="287635" cy="39798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330BBF-75C2-D32B-480C-9C0B6D272D87}"/>
              </a:ext>
            </a:extLst>
          </p:cNvPr>
          <p:cNvCxnSpPr/>
          <p:nvPr userDrawn="1"/>
        </p:nvCxnSpPr>
        <p:spPr>
          <a:xfrm>
            <a:off x="6194427" y="1082875"/>
            <a:ext cx="0" cy="3966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1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aft Questions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82315"/>
            <a:ext cx="1061060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IMAGE OR TASK WITHOUT THE QUESTION INCLUDED.]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931615" y="-931604"/>
            <a:ext cx="369333" cy="2232561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15126"/>
            <a:ext cx="22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Co-Craft 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E3F3A-78A5-B2E7-BEBD-56D37EBA9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70299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006DF-46E2-C9C7-C097-67291D604451}"/>
              </a:ext>
            </a:extLst>
          </p:cNvPr>
          <p:cNvSpPr txBox="1"/>
          <p:nvPr userDrawn="1"/>
        </p:nvSpPr>
        <p:spPr>
          <a:xfrm>
            <a:off x="1980243" y="5602820"/>
            <a:ext cx="82315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enir Book" panose="02000503020000020003" pitchFamily="2" charset="0"/>
              </a:rPr>
              <a:t>What mathematical question could you ask about this?</a:t>
            </a:r>
          </a:p>
        </p:txBody>
      </p:sp>
      <p:pic>
        <p:nvPicPr>
          <p:cNvPr id="6" name="Picture 5" descr="A group of question marks&#10;&#10;Description automatically generated with low confidence">
            <a:extLst>
              <a:ext uri="{FF2B5EF4-FFF2-40B4-BE49-F238E27FC236}">
                <a16:creationId xmlns:a16="http://schemas.microsoft.com/office/drawing/2014/main" id="{2FC4D3F9-3D98-C212-5B60-DC1D5E814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1233" y="34790"/>
            <a:ext cx="840767" cy="5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aft Questions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82315"/>
            <a:ext cx="10610603" cy="4351338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[REVEAL THE TASK WITH THE QUESTION.]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931615" y="-931604"/>
            <a:ext cx="369333" cy="2232561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0" y="24958"/>
            <a:ext cx="22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Co-Craft 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E3F3A-78A5-B2E7-BEBD-56D37EBA9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70299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pic>
        <p:nvPicPr>
          <p:cNvPr id="2" name="Picture 1" descr="A group of question marks&#10;&#10;Description automatically generated with low confidence">
            <a:extLst>
              <a:ext uri="{FF2B5EF4-FFF2-40B4-BE49-F238E27FC236}">
                <a16:creationId xmlns:a16="http://schemas.microsoft.com/office/drawing/2014/main" id="{550307A8-C109-8E71-3610-EBFD43A20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1233" y="34790"/>
            <a:ext cx="840767" cy="5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Gap (Instruction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251A77F-BA7F-90C8-D56E-F1289E17E42B}"/>
              </a:ext>
            </a:extLst>
          </p:cNvPr>
          <p:cNvSpPr/>
          <p:nvPr userDrawn="1"/>
        </p:nvSpPr>
        <p:spPr>
          <a:xfrm>
            <a:off x="1342265" y="1924071"/>
            <a:ext cx="9479765" cy="1593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E13DB-3EC6-6F93-5AAE-6C1FB77EBAE0}"/>
              </a:ext>
            </a:extLst>
          </p:cNvPr>
          <p:cNvSpPr txBox="1"/>
          <p:nvPr userDrawn="1"/>
        </p:nvSpPr>
        <p:spPr>
          <a:xfrm>
            <a:off x="2317950" y="1443630"/>
            <a:ext cx="3433916" cy="3405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Silently read the problem card.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33B8B-8B17-0A3D-20C7-0F320E57CE82}"/>
              </a:ext>
            </a:extLst>
          </p:cNvPr>
          <p:cNvSpPr txBox="1"/>
          <p:nvPr userDrawn="1"/>
        </p:nvSpPr>
        <p:spPr>
          <a:xfrm>
            <a:off x="6420125" y="1441646"/>
            <a:ext cx="3433916" cy="3405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Silently read the data card.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E4B49-DBA4-AF57-B460-9E049EAE1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3089" y="51285"/>
            <a:ext cx="5877779" cy="6558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014744" y="-1014732"/>
            <a:ext cx="369332" cy="2398816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19713"/>
            <a:ext cx="239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Info Gap Instructions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E89B2-6CA1-1A05-B83E-D974D0D0F555}"/>
              </a:ext>
            </a:extLst>
          </p:cNvPr>
          <p:cNvSpPr txBox="1"/>
          <p:nvPr userDrawn="1"/>
        </p:nvSpPr>
        <p:spPr>
          <a:xfrm>
            <a:off x="1342265" y="5629748"/>
            <a:ext cx="978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latin typeface="Century Gothic" panose="020B0502020202020204" pitchFamily="34" charset="0"/>
              </a:rPr>
              <a:t>Pause here so your teacher can review your work.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latin typeface="Century Gothic" panose="020B0502020202020204" pitchFamily="34" charset="0"/>
              </a:rPr>
              <a:t>Ask your teacher for a new set of cards and repeat the activity, trading roles with your partner.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D25FFC-3371-B5CD-D5A9-0FE309E8C4DA}"/>
              </a:ext>
            </a:extLst>
          </p:cNvPr>
          <p:cNvSpPr txBox="1"/>
          <p:nvPr userDrawn="1"/>
        </p:nvSpPr>
        <p:spPr>
          <a:xfrm>
            <a:off x="847214" y="746626"/>
            <a:ext cx="106659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>
                <a:latin typeface="Century Gothic" panose="020B0502020202020204" pitchFamily="34" charset="0"/>
              </a:rPr>
              <a:t>Your teacher will give you either a problem card or data card. Do not share</a:t>
            </a:r>
            <a:r>
              <a:rPr lang="en-US" sz="1600" baseline="0">
                <a:latin typeface="Century Gothic" panose="020B0502020202020204" pitchFamily="34" charset="0"/>
              </a:rPr>
              <a:t> </a:t>
            </a:r>
            <a:r>
              <a:rPr lang="en-US" sz="1600">
                <a:latin typeface="Century Gothic" panose="020B0502020202020204" pitchFamily="34" charset="0"/>
              </a:rPr>
              <a:t>your card with your partner.</a:t>
            </a:r>
          </a:p>
          <a:p>
            <a:endParaRPr lang="en-US" sz="110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49F6D-7E88-1050-E0E4-A3D31302C357}"/>
              </a:ext>
            </a:extLst>
          </p:cNvPr>
          <p:cNvSpPr txBox="1"/>
          <p:nvPr userDrawn="1"/>
        </p:nvSpPr>
        <p:spPr>
          <a:xfrm>
            <a:off x="2525101" y="1103819"/>
            <a:ext cx="3433915" cy="374571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Student with Problem Card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43495-0D50-183C-BE0A-E411E286ECDE}"/>
              </a:ext>
            </a:extLst>
          </p:cNvPr>
          <p:cNvSpPr txBox="1"/>
          <p:nvPr userDrawn="1"/>
        </p:nvSpPr>
        <p:spPr>
          <a:xfrm>
            <a:off x="6232318" y="1103819"/>
            <a:ext cx="3433915" cy="374571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Student with Data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222B3-E44C-8E54-01AE-2198C8B4E49E}"/>
              </a:ext>
            </a:extLst>
          </p:cNvPr>
          <p:cNvSpPr txBox="1"/>
          <p:nvPr userDrawn="1"/>
        </p:nvSpPr>
        <p:spPr>
          <a:xfrm>
            <a:off x="2525102" y="4704961"/>
            <a:ext cx="7141132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</a:rPr>
              <a:t>Both partners solve the problem independently. 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Continue to ask questions if more information is needed.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122F5-545C-5812-5CB3-C0E8E317834E}"/>
              </a:ext>
            </a:extLst>
          </p:cNvPr>
          <p:cNvSpPr txBox="1"/>
          <p:nvPr userDrawn="1"/>
        </p:nvSpPr>
        <p:spPr>
          <a:xfrm>
            <a:off x="2525102" y="5289229"/>
            <a:ext cx="7141132" cy="34051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Century Gothic" panose="020B0502020202020204" pitchFamily="34" charset="0"/>
              </a:rPr>
              <a:t>Share the Data Card, then compare strategies and solutions</a:t>
            </a:r>
            <a:r>
              <a:rPr lang="en-US" sz="1400" b="1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AC43C-16C6-DB77-A281-86C3D36998FF}"/>
              </a:ext>
            </a:extLst>
          </p:cNvPr>
          <p:cNvSpPr txBox="1"/>
          <p:nvPr userDrawn="1"/>
        </p:nvSpPr>
        <p:spPr>
          <a:xfrm>
            <a:off x="1447805" y="2023599"/>
            <a:ext cx="4484173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</a:rPr>
              <a:t>“Can you tell me ________?”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(Ask for a specific piece of information.)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E22F48-375C-265E-D25A-25D11304865D}"/>
              </a:ext>
            </a:extLst>
          </p:cNvPr>
          <p:cNvSpPr txBox="1"/>
          <p:nvPr userDrawn="1"/>
        </p:nvSpPr>
        <p:spPr>
          <a:xfrm>
            <a:off x="6232318" y="2142602"/>
            <a:ext cx="4484174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</a:rPr>
              <a:t>“Why do you need to know _______?” 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(Repeat the information requested)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2EF2CC-C30E-AE01-D937-6872C20836D2}"/>
              </a:ext>
            </a:extLst>
          </p:cNvPr>
          <p:cNvSpPr txBox="1"/>
          <p:nvPr userDrawn="1"/>
        </p:nvSpPr>
        <p:spPr>
          <a:xfrm>
            <a:off x="1447804" y="2695850"/>
            <a:ext cx="4484173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</a:rPr>
              <a:t>“I need to know ____ because…”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ECFF3-63A0-4E3A-D796-1413D7FB366E}"/>
              </a:ext>
            </a:extLst>
          </p:cNvPr>
          <p:cNvSpPr txBox="1"/>
          <p:nvPr userDrawn="1"/>
        </p:nvSpPr>
        <p:spPr>
          <a:xfrm>
            <a:off x="1447804" y="4205720"/>
            <a:ext cx="4484174" cy="3405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Display the problem card.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E3E6C-2DD3-F7D4-4737-1E67D24E8570}"/>
              </a:ext>
            </a:extLst>
          </p:cNvPr>
          <p:cNvSpPr txBox="1"/>
          <p:nvPr userDrawn="1"/>
        </p:nvSpPr>
        <p:spPr>
          <a:xfrm>
            <a:off x="1447804" y="3672530"/>
            <a:ext cx="4484173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</a:rPr>
              <a:t>“I have enough information to solve this problem.”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10FED-D9F9-C9A7-7F31-A14001F1E5C1}"/>
              </a:ext>
            </a:extLst>
          </p:cNvPr>
          <p:cNvSpPr txBox="1"/>
          <p:nvPr userDrawn="1"/>
        </p:nvSpPr>
        <p:spPr>
          <a:xfrm>
            <a:off x="6232987" y="2813901"/>
            <a:ext cx="4484174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Listen to your partner’s reason.</a:t>
            </a:r>
          </a:p>
          <a:p>
            <a:pPr algn="ctr"/>
            <a:r>
              <a:rPr lang="en-US" sz="1400" b="0">
                <a:solidFill>
                  <a:schemeClr val="tx1"/>
                </a:solidFill>
                <a:latin typeface="Century Gothic" panose="020B0502020202020204" pitchFamily="34" charset="0"/>
              </a:rPr>
              <a:t>Answer with the information from the data card. </a:t>
            </a:r>
          </a:p>
        </p:txBody>
      </p:sp>
      <p:sp>
        <p:nvSpPr>
          <p:cNvPr id="29" name="Curved Left Arrow 28">
            <a:extLst>
              <a:ext uri="{FF2B5EF4-FFF2-40B4-BE49-F238E27FC236}">
                <a16:creationId xmlns:a16="http://schemas.microsoft.com/office/drawing/2014/main" id="{95F6F45C-2790-20D4-DF41-911614EF0A75}"/>
              </a:ext>
            </a:extLst>
          </p:cNvPr>
          <p:cNvSpPr/>
          <p:nvPr userDrawn="1"/>
        </p:nvSpPr>
        <p:spPr>
          <a:xfrm rot="10800000">
            <a:off x="1002891" y="2262087"/>
            <a:ext cx="300046" cy="60156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Left Arrow 29">
            <a:extLst>
              <a:ext uri="{FF2B5EF4-FFF2-40B4-BE49-F238E27FC236}">
                <a16:creationId xmlns:a16="http://schemas.microsoft.com/office/drawing/2014/main" id="{60BD6C4E-54E7-7936-4190-02359067D50A}"/>
              </a:ext>
            </a:extLst>
          </p:cNvPr>
          <p:cNvSpPr/>
          <p:nvPr userDrawn="1"/>
        </p:nvSpPr>
        <p:spPr>
          <a:xfrm rot="10800000" flipH="1">
            <a:off x="10871190" y="2395068"/>
            <a:ext cx="300046" cy="60156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 descr="A picture containing sketch, drawing, child art, line art&#10;&#10;Description automatically generated">
            <a:extLst>
              <a:ext uri="{FF2B5EF4-FFF2-40B4-BE49-F238E27FC236}">
                <a16:creationId xmlns:a16="http://schemas.microsoft.com/office/drawing/2014/main" id="{1EBD4546-C362-F88F-75F0-EF54FCF9E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21833" y="15433"/>
            <a:ext cx="857658" cy="6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ads - Rea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65006"/>
            <a:ext cx="10515600" cy="43956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THE PROMPT WITH THE QUESTION REMOVED]</a:t>
            </a:r>
          </a:p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122622" y="-1122611"/>
            <a:ext cx="379203" cy="2624445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19713"/>
            <a:ext cx="26244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Three Reads – 1</a:t>
            </a:r>
            <a:r>
              <a:rPr lang="en-US" b="1" baseline="30000">
                <a:solidFill>
                  <a:schemeClr val="bg1"/>
                </a:solidFill>
                <a:latin typeface="Avenir Book" panose="02000503020000020003" pitchFamily="2" charset="0"/>
              </a:rPr>
              <a:t>st</a:t>
            </a: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 Read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00DA8F-FA96-BF01-77B3-A8C399F5F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56386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C6F352-1AD8-42D9-6823-093FECE20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5577547"/>
            <a:ext cx="5641975" cy="381712"/>
          </a:xfrm>
          <a:solidFill>
            <a:schemeClr val="bg1">
              <a:lumMod val="85000"/>
            </a:schemeClr>
          </a:solidFill>
        </p:spPr>
        <p:txBody>
          <a:bodyPr/>
          <a:lstStyle>
            <a:lvl2pPr marL="0" indent="0" algn="ctr">
              <a:buNone/>
              <a:tabLst/>
              <a:defRPr/>
            </a:lvl2pPr>
          </a:lstStyle>
          <a:p>
            <a:pPr lvl="1"/>
            <a:r>
              <a:rPr lang="en-US"/>
              <a:t>What is this situation about?</a:t>
            </a:r>
          </a:p>
        </p:txBody>
      </p:sp>
      <p:sp>
        <p:nvSpPr>
          <p:cNvPr id="9" name="Google Shape;507;p46">
            <a:extLst>
              <a:ext uri="{FF2B5EF4-FFF2-40B4-BE49-F238E27FC236}">
                <a16:creationId xmlns:a16="http://schemas.microsoft.com/office/drawing/2014/main" id="{54059445-828D-2549-B6FB-AA3BE40B0648}"/>
              </a:ext>
            </a:extLst>
          </p:cNvPr>
          <p:cNvSpPr/>
          <p:nvPr userDrawn="1"/>
        </p:nvSpPr>
        <p:spPr>
          <a:xfrm>
            <a:off x="11496582" y="179778"/>
            <a:ext cx="459443" cy="3314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ads - Rea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4B49-DBA4-AF57-B460-9E049EAE1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059" y="648159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122622" y="-1122611"/>
            <a:ext cx="379203" cy="2624445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19713"/>
            <a:ext cx="262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Three Reads – 2</a:t>
            </a:r>
            <a:r>
              <a:rPr lang="en-US" b="1" baseline="30000">
                <a:solidFill>
                  <a:schemeClr val="bg1"/>
                </a:solidFill>
                <a:latin typeface="Avenir Book" panose="02000503020000020003" pitchFamily="2" charset="0"/>
              </a:rPr>
              <a:t>nd</a:t>
            </a: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 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CD0D-078C-D3BB-E112-90CDB1752F30}"/>
              </a:ext>
            </a:extLst>
          </p:cNvPr>
          <p:cNvSpPr txBox="1"/>
          <p:nvPr userDrawn="1"/>
        </p:nvSpPr>
        <p:spPr>
          <a:xfrm>
            <a:off x="1980243" y="5623988"/>
            <a:ext cx="82315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enir Book" panose="02000503020000020003" pitchFamily="2" charset="0"/>
              </a:rPr>
              <a:t>What are the quantities that can be counted or measured?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14EB75-7361-5F2C-C77F-F682B66EDE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65006"/>
            <a:ext cx="10515600" cy="393950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THE PROMPT WITH THE QUESTION REMOVED]</a:t>
            </a:r>
          </a:p>
          <a:p>
            <a:pPr lvl="0"/>
            <a:endParaRPr lang="en-US"/>
          </a:p>
        </p:txBody>
      </p:sp>
      <p:sp>
        <p:nvSpPr>
          <p:cNvPr id="9" name="Google Shape;507;p46">
            <a:extLst>
              <a:ext uri="{FF2B5EF4-FFF2-40B4-BE49-F238E27FC236}">
                <a16:creationId xmlns:a16="http://schemas.microsoft.com/office/drawing/2014/main" id="{352AECFE-D1DB-544A-B909-4B47EB8DFC69}"/>
              </a:ext>
            </a:extLst>
          </p:cNvPr>
          <p:cNvSpPr/>
          <p:nvPr userDrawn="1"/>
        </p:nvSpPr>
        <p:spPr>
          <a:xfrm>
            <a:off x="11496582" y="179778"/>
            <a:ext cx="459443" cy="3314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ads - Rea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122622" y="-1122611"/>
            <a:ext cx="379203" cy="2624445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19713"/>
            <a:ext cx="262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Three Reads – 3</a:t>
            </a:r>
            <a:r>
              <a:rPr lang="en-US" b="1" baseline="30000">
                <a:solidFill>
                  <a:schemeClr val="bg1"/>
                </a:solidFill>
                <a:latin typeface="Avenir Book" panose="02000503020000020003" pitchFamily="2" charset="0"/>
              </a:rPr>
              <a:t>rd</a:t>
            </a: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 Read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7ABA5-82FE-95EC-D013-7647F9E1A4B5}"/>
              </a:ext>
            </a:extLst>
          </p:cNvPr>
          <p:cNvSpPr txBox="1">
            <a:spLocks/>
          </p:cNvSpPr>
          <p:nvPr userDrawn="1"/>
        </p:nvSpPr>
        <p:spPr>
          <a:xfrm>
            <a:off x="743197" y="643700"/>
            <a:ext cx="10515600" cy="71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4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add name of activity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190F22-BBBD-F435-4C54-9099CA479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65006"/>
            <a:ext cx="10515600" cy="43956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THE PROMPT WITH THE QUESTION INCLUDED]</a:t>
            </a:r>
          </a:p>
          <a:p>
            <a:pPr lvl="0"/>
            <a:endParaRPr lang="en-US"/>
          </a:p>
        </p:txBody>
      </p:sp>
      <p:sp>
        <p:nvSpPr>
          <p:cNvPr id="9" name="Google Shape;507;p46">
            <a:extLst>
              <a:ext uri="{FF2B5EF4-FFF2-40B4-BE49-F238E27FC236}">
                <a16:creationId xmlns:a16="http://schemas.microsoft.com/office/drawing/2014/main" id="{CCC2C74D-4201-B44B-BDE7-33DBDFC95CE4}"/>
              </a:ext>
            </a:extLst>
          </p:cNvPr>
          <p:cNvSpPr/>
          <p:nvPr userDrawn="1"/>
        </p:nvSpPr>
        <p:spPr>
          <a:xfrm>
            <a:off x="11496582" y="179778"/>
            <a:ext cx="459443" cy="3314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and Connect (Ro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BC1F1-D70F-F570-7045-2DF9B6007A16}"/>
              </a:ext>
            </a:extLst>
          </p:cNvPr>
          <p:cNvSpPr txBox="1"/>
          <p:nvPr userDrawn="1"/>
        </p:nvSpPr>
        <p:spPr>
          <a:xfrm>
            <a:off x="1083688" y="1403941"/>
            <a:ext cx="4980740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52475" lvl="1" indent="0">
              <a:buFont typeface="Arial" panose="020B0604020202020204" pitchFamily="34" charset="0"/>
              <a:buNone/>
              <a:tabLst/>
            </a:pPr>
            <a:r>
              <a:rPr lang="en-US" sz="2400" strike="noStrike">
                <a:latin typeface="Avenir Book" panose="02000503020000020003" pitchFamily="2" charset="0"/>
              </a:rPr>
              <a:t>Prepare a display of your work.</a:t>
            </a:r>
          </a:p>
          <a:p>
            <a:pPr marL="752475" lvl="1" indent="0">
              <a:buFont typeface="Arial" panose="020B0604020202020204" pitchFamily="34" charset="0"/>
              <a:buNone/>
              <a:tabLst/>
            </a:pPr>
            <a:endParaRPr lang="en-US" sz="800" strike="noStrike">
              <a:latin typeface="Avenir Book" panose="02000503020000020003" pitchFamily="2" charset="0"/>
            </a:endParaRPr>
          </a:p>
          <a:p>
            <a:pPr marL="752475" lvl="1" indent="0">
              <a:buFont typeface="Arial" panose="020B0604020202020204" pitchFamily="34" charset="0"/>
              <a:buNone/>
              <a:tabLst/>
            </a:pPr>
            <a:r>
              <a:rPr lang="en-US" sz="2400" strike="noStrike">
                <a:latin typeface="Avenir Book" panose="02000503020000020003" pitchFamily="2" charset="0"/>
              </a:rPr>
              <a:t>Compare the work by analyzing the representations and the clarity of the explanations provided.</a:t>
            </a:r>
          </a:p>
          <a:p>
            <a:pPr marL="752475" lvl="1" indent="0">
              <a:buFont typeface="Arial" panose="020B0604020202020204" pitchFamily="34" charset="0"/>
              <a:buNone/>
              <a:tabLst/>
            </a:pPr>
            <a:endParaRPr lang="en-US" sz="800" strike="noStrike">
              <a:latin typeface="Avenir Book" panose="02000503020000020003" pitchFamily="2" charset="0"/>
            </a:endParaRPr>
          </a:p>
          <a:p>
            <a:pPr marL="752475" lvl="1" indent="0">
              <a:buFont typeface="Arial" panose="020B0604020202020204" pitchFamily="34" charset="0"/>
              <a:buNone/>
              <a:tabLst/>
            </a:pPr>
            <a:r>
              <a:rPr lang="en-US" sz="2400" strike="noStrike">
                <a:latin typeface="Avenir Book" panose="02000503020000020003" pitchFamily="2" charset="0"/>
              </a:rPr>
              <a:t>Discuss the connections you see between different pieces of work displayed.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C579E-F7C1-4FE2-DE15-53DD244F2628}"/>
              </a:ext>
            </a:extLst>
          </p:cNvPr>
          <p:cNvSpPr txBox="1"/>
          <p:nvPr userDrawn="1"/>
        </p:nvSpPr>
        <p:spPr>
          <a:xfrm>
            <a:off x="7730442" y="833726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latin typeface="Avenir Black" panose="02000503020000020003" pitchFamily="2" charset="0"/>
              </a:rPr>
              <a:t>Teacher 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A01C8-772A-037F-B597-C003A01BEBA6}"/>
              </a:ext>
            </a:extLst>
          </p:cNvPr>
          <p:cNvSpPr txBox="1"/>
          <p:nvPr userDrawn="1"/>
        </p:nvSpPr>
        <p:spPr>
          <a:xfrm>
            <a:off x="2369920" y="833726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latin typeface="Avenir Black" panose="02000503020000020003" pitchFamily="2" charset="0"/>
              </a:rPr>
              <a:t>Student Role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89CC8-9E2C-C2F3-E56B-D9636AE1C215}"/>
              </a:ext>
            </a:extLst>
          </p:cNvPr>
          <p:cNvSpPr txBox="1"/>
          <p:nvPr userDrawn="1"/>
        </p:nvSpPr>
        <p:spPr>
          <a:xfrm>
            <a:off x="6251937" y="1403941"/>
            <a:ext cx="5108576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Identify specific pieces of work to be analyzed and a focus question for students to consider.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Explain how students should rotate from one display to the next and how they should record their ideas.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trike="noStrike">
                <a:latin typeface="Avenir Book" panose="02000503020000020003" pitchFamily="2" charset="0"/>
              </a:rPr>
              <a:t>Facilitate a conversation about the connections.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strike="noStrike">
              <a:latin typeface="Avenir Book" panose="02000503020000020003" pitchFamily="2" charset="0"/>
            </a:endParaRPr>
          </a:p>
        </p:txBody>
      </p:sp>
      <p:sp>
        <p:nvSpPr>
          <p:cNvPr id="21" name="Google Shape;27;p5">
            <a:extLst>
              <a:ext uri="{FF2B5EF4-FFF2-40B4-BE49-F238E27FC236}">
                <a16:creationId xmlns:a16="http://schemas.microsoft.com/office/drawing/2014/main" id="{1FBFF31B-247F-5181-6246-CCFF43077DFD}"/>
              </a:ext>
            </a:extLst>
          </p:cNvPr>
          <p:cNvSpPr/>
          <p:nvPr userDrawn="1"/>
        </p:nvSpPr>
        <p:spPr>
          <a:xfrm rot="5400000">
            <a:off x="986649" y="-986648"/>
            <a:ext cx="396623" cy="2369923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6FDF8-B552-9F3D-5C43-C093BA725F03}"/>
              </a:ext>
            </a:extLst>
          </p:cNvPr>
          <p:cNvSpPr txBox="1"/>
          <p:nvPr userDrawn="1"/>
        </p:nvSpPr>
        <p:spPr>
          <a:xfrm>
            <a:off x="-3" y="9705"/>
            <a:ext cx="236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Compare &amp; Connect</a:t>
            </a:r>
          </a:p>
        </p:txBody>
      </p:sp>
      <p:sp>
        <p:nvSpPr>
          <p:cNvPr id="3" name="Google Shape;572;p46">
            <a:extLst>
              <a:ext uri="{FF2B5EF4-FFF2-40B4-BE49-F238E27FC236}">
                <a16:creationId xmlns:a16="http://schemas.microsoft.com/office/drawing/2014/main" id="{715AD781-9E9F-7354-4200-14B98FBBAB74}"/>
              </a:ext>
            </a:extLst>
          </p:cNvPr>
          <p:cNvSpPr/>
          <p:nvPr userDrawn="1"/>
        </p:nvSpPr>
        <p:spPr>
          <a:xfrm>
            <a:off x="11566566" y="134371"/>
            <a:ext cx="488821" cy="53104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A picture containing sketch, drawing, kitchenware, linedrawing&#10;&#10;Description automatically generated">
            <a:extLst>
              <a:ext uri="{FF2B5EF4-FFF2-40B4-BE49-F238E27FC236}">
                <a16:creationId xmlns:a16="http://schemas.microsoft.com/office/drawing/2014/main" id="{6A534E49-752B-5E94-0EAD-43B6B7A3C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6524"/>
          <a:stretch/>
        </p:blipFill>
        <p:spPr>
          <a:xfrm>
            <a:off x="831487" y="4079652"/>
            <a:ext cx="924853" cy="710041"/>
          </a:xfrm>
          <a:prstGeom prst="rect">
            <a:avLst/>
          </a:prstGeom>
        </p:spPr>
      </p:pic>
      <p:sp>
        <p:nvSpPr>
          <p:cNvPr id="4" name="Google Shape;540;p46">
            <a:extLst>
              <a:ext uri="{FF2B5EF4-FFF2-40B4-BE49-F238E27FC236}">
                <a16:creationId xmlns:a16="http://schemas.microsoft.com/office/drawing/2014/main" id="{3393C67A-01F7-3A2D-7274-A529D16A7AC8}"/>
              </a:ext>
            </a:extLst>
          </p:cNvPr>
          <p:cNvSpPr/>
          <p:nvPr userDrawn="1"/>
        </p:nvSpPr>
        <p:spPr>
          <a:xfrm>
            <a:off x="1129111" y="2778993"/>
            <a:ext cx="405620" cy="43355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52;p46">
            <a:extLst>
              <a:ext uri="{FF2B5EF4-FFF2-40B4-BE49-F238E27FC236}">
                <a16:creationId xmlns:a16="http://schemas.microsoft.com/office/drawing/2014/main" id="{765C8AA6-3B46-1159-8DAD-FC0963C39728}"/>
              </a:ext>
            </a:extLst>
          </p:cNvPr>
          <p:cNvSpPr/>
          <p:nvPr userDrawn="1"/>
        </p:nvSpPr>
        <p:spPr>
          <a:xfrm>
            <a:off x="1083688" y="1600750"/>
            <a:ext cx="496466" cy="433203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EDCF9-9E5E-AD2C-43A6-2E2480A76134}"/>
              </a:ext>
            </a:extLst>
          </p:cNvPr>
          <p:cNvCxnSpPr/>
          <p:nvPr userDrawn="1"/>
        </p:nvCxnSpPr>
        <p:spPr>
          <a:xfrm>
            <a:off x="6194426" y="1191363"/>
            <a:ext cx="0" cy="3966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31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and Conn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190F22-BBBD-F435-4C54-9099CA479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197" y="1465006"/>
            <a:ext cx="10515600" cy="43956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THE PROMPT WITH THE QUESTION INCLUDED]</a:t>
            </a:r>
          </a:p>
          <a:p>
            <a:pPr lvl="0"/>
            <a:endParaRPr lang="en-US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725C7497-17B3-4D6C-9D4D-84E8CD4752C2}"/>
              </a:ext>
            </a:extLst>
          </p:cNvPr>
          <p:cNvSpPr/>
          <p:nvPr userDrawn="1"/>
        </p:nvSpPr>
        <p:spPr>
          <a:xfrm rot="5400000">
            <a:off x="986649" y="-986648"/>
            <a:ext cx="396623" cy="2369923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3BE20-5058-35EA-9C88-019FAFD98C8C}"/>
              </a:ext>
            </a:extLst>
          </p:cNvPr>
          <p:cNvSpPr txBox="1"/>
          <p:nvPr userDrawn="1"/>
        </p:nvSpPr>
        <p:spPr>
          <a:xfrm>
            <a:off x="-2" y="17461"/>
            <a:ext cx="236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Compare &amp; Connect</a:t>
            </a:r>
          </a:p>
        </p:txBody>
      </p:sp>
      <p:sp>
        <p:nvSpPr>
          <p:cNvPr id="9" name="Google Shape;572;p46">
            <a:extLst>
              <a:ext uri="{FF2B5EF4-FFF2-40B4-BE49-F238E27FC236}">
                <a16:creationId xmlns:a16="http://schemas.microsoft.com/office/drawing/2014/main" id="{6A219FCC-5903-FD9F-B38D-F78BA23829ED}"/>
              </a:ext>
            </a:extLst>
          </p:cNvPr>
          <p:cNvSpPr/>
          <p:nvPr userDrawn="1"/>
        </p:nvSpPr>
        <p:spPr>
          <a:xfrm>
            <a:off x="11566566" y="134371"/>
            <a:ext cx="488821" cy="53104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C5D84B-6C88-BAE4-8B1C-54ADCF6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99" y="645751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4E2D8-87DA-DFA8-7CAB-48A1F4C7A79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42999" y="5592163"/>
            <a:ext cx="10515600" cy="620086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[Insert a thinking question for the students to consider]</a:t>
            </a:r>
          </a:p>
        </p:txBody>
      </p:sp>
    </p:spTree>
    <p:extLst>
      <p:ext uri="{BB962C8B-B14F-4D97-AF65-F5344CB8AC3E}">
        <p14:creationId xmlns:p14="http://schemas.microsoft.com/office/powerpoint/2010/main" val="93756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hematical Community No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19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A49DC-6585-815C-FCED-779ABD843E27}"/>
              </a:ext>
            </a:extLst>
          </p:cNvPr>
          <p:cNvGrpSpPr/>
          <p:nvPr userDrawn="1"/>
        </p:nvGrpSpPr>
        <p:grpSpPr>
          <a:xfrm>
            <a:off x="1767447" y="693724"/>
            <a:ext cx="8926285" cy="859536"/>
            <a:chOff x="8138886" y="968650"/>
            <a:chExt cx="2079176" cy="541066"/>
          </a:xfrm>
          <a:solidFill>
            <a:schemeClr val="tx1"/>
          </a:solidFill>
        </p:grpSpPr>
        <p:sp>
          <p:nvSpPr>
            <p:cNvPr id="7" name="Google Shape;27;p5">
              <a:extLst>
                <a:ext uri="{FF2B5EF4-FFF2-40B4-BE49-F238E27FC236}">
                  <a16:creationId xmlns:a16="http://schemas.microsoft.com/office/drawing/2014/main" id="{5CA97143-0CF8-2E85-5154-F9088FC2CB58}"/>
                </a:ext>
              </a:extLst>
            </p:cNvPr>
            <p:cNvSpPr/>
            <p:nvPr userDrawn="1"/>
          </p:nvSpPr>
          <p:spPr>
            <a:xfrm rot="5400000">
              <a:off x="9098441" y="390096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;p5">
              <a:extLst>
                <a:ext uri="{FF2B5EF4-FFF2-40B4-BE49-F238E27FC236}">
                  <a16:creationId xmlns:a16="http://schemas.microsoft.com/office/drawing/2014/main" id="{C12D9079-04CE-4C84-3A3E-C5F2FE128A88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6C491C-42F1-6228-DC03-E2333F502FD1}"/>
              </a:ext>
            </a:extLst>
          </p:cNvPr>
          <p:cNvSpPr txBox="1"/>
          <p:nvPr userDrawn="1"/>
        </p:nvSpPr>
        <p:spPr>
          <a:xfrm>
            <a:off x="1382818" y="805467"/>
            <a:ext cx="969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>
                <a:solidFill>
                  <a:schemeClr val="bg1"/>
                </a:solidFill>
                <a:latin typeface="Avenir Black" panose="02000503020000020003" pitchFamily="2" charset="0"/>
              </a:rPr>
              <a:t>Mathematical Community Norms</a:t>
            </a:r>
          </a:p>
        </p:txBody>
      </p:sp>
      <p:pic>
        <p:nvPicPr>
          <p:cNvPr id="3074" name="Picture 2" descr="Our Team - Healthy Emporium">
            <a:extLst>
              <a:ext uri="{FF2B5EF4-FFF2-40B4-BE49-F238E27FC236}">
                <a16:creationId xmlns:a16="http://schemas.microsoft.com/office/drawing/2014/main" id="{111E9594-172E-FF7B-8284-97C8CEADD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9801">
            <a:off x="11239987" y="102332"/>
            <a:ext cx="859535" cy="859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63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21" name="Google Shape;27;p5">
            <a:extLst>
              <a:ext uri="{FF2B5EF4-FFF2-40B4-BE49-F238E27FC236}">
                <a16:creationId xmlns:a16="http://schemas.microsoft.com/office/drawing/2014/main" id="{1FBFF31B-247F-5181-6246-CCFF43077DFD}"/>
              </a:ext>
            </a:extLst>
          </p:cNvPr>
          <p:cNvSpPr/>
          <p:nvPr userDrawn="1"/>
        </p:nvSpPr>
        <p:spPr>
          <a:xfrm rot="5400000">
            <a:off x="754767" y="-754766"/>
            <a:ext cx="365760" cy="1875296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8C06CE1-823B-E8F7-E811-DB5416C0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AD03883-8FE2-903E-A858-A99DD5B028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2950" y="1851025"/>
            <a:ext cx="10515600" cy="413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30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21" name="Google Shape;27;p5">
            <a:extLst>
              <a:ext uri="{FF2B5EF4-FFF2-40B4-BE49-F238E27FC236}">
                <a16:creationId xmlns:a16="http://schemas.microsoft.com/office/drawing/2014/main" id="{1FBFF31B-247F-5181-6246-CCFF43077DFD}"/>
              </a:ext>
            </a:extLst>
          </p:cNvPr>
          <p:cNvSpPr/>
          <p:nvPr userDrawn="1"/>
        </p:nvSpPr>
        <p:spPr>
          <a:xfrm rot="5400000">
            <a:off x="1002080" y="-1002079"/>
            <a:ext cx="365760" cy="2369923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AD03883-8FE2-903E-A858-A99DD5B028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2950" y="1851025"/>
            <a:ext cx="10515600" cy="413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013D6-1E71-09F2-D1A5-0239C82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19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48AAA-8456-4B80-E8AD-89A025B4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21" name="Google Shape;27;p5">
            <a:extLst>
              <a:ext uri="{FF2B5EF4-FFF2-40B4-BE49-F238E27FC236}">
                <a16:creationId xmlns:a16="http://schemas.microsoft.com/office/drawing/2014/main" id="{1FBFF31B-247F-5181-6246-CCFF43077DFD}"/>
              </a:ext>
            </a:extLst>
          </p:cNvPr>
          <p:cNvSpPr/>
          <p:nvPr userDrawn="1"/>
        </p:nvSpPr>
        <p:spPr>
          <a:xfrm rot="5400000">
            <a:off x="1834896" y="-1837943"/>
            <a:ext cx="365760" cy="4041648"/>
          </a:xfrm>
          <a:prstGeom prst="round2SameRect">
            <a:avLst>
              <a:gd name="adj1" fmla="val 42974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8C06CE1-823B-E8F7-E811-DB5416C0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AD03883-8FE2-903E-A858-A99DD5B028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2950" y="1851025"/>
            <a:ext cx="10515600" cy="413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326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19A55-BC52-1BC3-37CB-A98AA9A48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</p:spTree>
    <p:extLst>
      <p:ext uri="{BB962C8B-B14F-4D97-AF65-F5344CB8AC3E}">
        <p14:creationId xmlns:p14="http://schemas.microsoft.com/office/powerpoint/2010/main" val="397475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50" y="2607591"/>
            <a:ext cx="6463903" cy="230233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A49DC-6585-815C-FCED-779ABD843E27}"/>
              </a:ext>
            </a:extLst>
          </p:cNvPr>
          <p:cNvGrpSpPr/>
          <p:nvPr userDrawn="1"/>
        </p:nvGrpSpPr>
        <p:grpSpPr>
          <a:xfrm>
            <a:off x="1799771" y="693726"/>
            <a:ext cx="8926285" cy="859536"/>
            <a:chOff x="8138886" y="968650"/>
            <a:chExt cx="2079176" cy="541066"/>
          </a:xfrm>
          <a:solidFill>
            <a:schemeClr val="tx1"/>
          </a:solidFill>
        </p:grpSpPr>
        <p:sp>
          <p:nvSpPr>
            <p:cNvPr id="7" name="Google Shape;27;p5">
              <a:extLst>
                <a:ext uri="{FF2B5EF4-FFF2-40B4-BE49-F238E27FC236}">
                  <a16:creationId xmlns:a16="http://schemas.microsoft.com/office/drawing/2014/main" id="{5CA97143-0CF8-2E85-5154-F9088FC2CB58}"/>
                </a:ext>
              </a:extLst>
            </p:cNvPr>
            <p:cNvSpPr/>
            <p:nvPr userDrawn="1"/>
          </p:nvSpPr>
          <p:spPr>
            <a:xfrm rot="5400000">
              <a:off x="9098441" y="390096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;p5">
              <a:extLst>
                <a:ext uri="{FF2B5EF4-FFF2-40B4-BE49-F238E27FC236}">
                  <a16:creationId xmlns:a16="http://schemas.microsoft.com/office/drawing/2014/main" id="{C12D9079-04CE-4C84-3A3E-C5F2FE128A88}"/>
                </a:ext>
              </a:extLst>
            </p:cNvPr>
            <p:cNvSpPr/>
            <p:nvPr userDrawn="1"/>
          </p:nvSpPr>
          <p:spPr>
            <a:xfrm rot="16200000">
              <a:off x="8717441" y="390095"/>
              <a:ext cx="541065" cy="1698176"/>
            </a:xfrm>
            <a:prstGeom prst="round2SameRect">
              <a:avLst>
                <a:gd name="adj1" fmla="val 46487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6C491C-42F1-6228-DC03-E2333F502FD1}"/>
              </a:ext>
            </a:extLst>
          </p:cNvPr>
          <p:cNvSpPr txBox="1"/>
          <p:nvPr userDrawn="1"/>
        </p:nvSpPr>
        <p:spPr>
          <a:xfrm>
            <a:off x="1382818" y="793592"/>
            <a:ext cx="969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>
                <a:solidFill>
                  <a:schemeClr val="bg1"/>
                </a:solidFill>
                <a:latin typeface="Avenir Black" panose="02000503020000020003" pitchFamily="2" charset="0"/>
              </a:rPr>
              <a:t>Learning Focus</a:t>
            </a:r>
          </a:p>
        </p:txBody>
      </p:sp>
      <p:sp>
        <p:nvSpPr>
          <p:cNvPr id="8" name="Google Shape;523;p46">
            <a:extLst>
              <a:ext uri="{FF2B5EF4-FFF2-40B4-BE49-F238E27FC236}">
                <a16:creationId xmlns:a16="http://schemas.microsoft.com/office/drawing/2014/main" id="{EC0BD02B-731C-36D2-F8EF-31D51E8ED305}"/>
              </a:ext>
            </a:extLst>
          </p:cNvPr>
          <p:cNvSpPr/>
          <p:nvPr userDrawn="1"/>
        </p:nvSpPr>
        <p:spPr>
          <a:xfrm>
            <a:off x="11618395" y="86064"/>
            <a:ext cx="497348" cy="53813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4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mp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93" y="147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566770" y="-566766"/>
            <a:ext cx="386505" cy="1520043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15125"/>
            <a:ext cx="15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Jump Start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518CF-2833-FA90-97CC-1D7455A5C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93" y="681037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pic>
        <p:nvPicPr>
          <p:cNvPr id="2" name="Picture 1" descr="A drawing of a person holding a rope&#10;&#10;Description automatically generated with low confidence">
            <a:extLst>
              <a:ext uri="{FF2B5EF4-FFF2-40B4-BE49-F238E27FC236}">
                <a16:creationId xmlns:a16="http://schemas.microsoft.com/office/drawing/2014/main" id="{F1E2F05B-8B5E-A186-7786-2142564AE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4366" y="39528"/>
            <a:ext cx="511647" cy="7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51177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424933" y="-410808"/>
            <a:ext cx="369332" cy="1219198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9832" y="4293"/>
            <a:ext cx="93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Launch</a:t>
            </a:r>
          </a:p>
        </p:txBody>
      </p:sp>
      <p:sp>
        <p:nvSpPr>
          <p:cNvPr id="4" name="Google Shape;555;p46">
            <a:extLst>
              <a:ext uri="{FF2B5EF4-FFF2-40B4-BE49-F238E27FC236}">
                <a16:creationId xmlns:a16="http://schemas.microsoft.com/office/drawing/2014/main" id="{46A22BFC-4CD4-2A09-3D1D-5B5EE2558E59}"/>
              </a:ext>
            </a:extLst>
          </p:cNvPr>
          <p:cNvSpPr/>
          <p:nvPr userDrawn="1"/>
        </p:nvSpPr>
        <p:spPr>
          <a:xfrm>
            <a:off x="11621729" y="105318"/>
            <a:ext cx="460037" cy="49444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A5190-B3FD-1C2C-5C4F-53DDD31C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322" y="706732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</p:spTree>
    <p:extLst>
      <p:ext uri="{BB962C8B-B14F-4D97-AF65-F5344CB8AC3E}">
        <p14:creationId xmlns:p14="http://schemas.microsoft.com/office/powerpoint/2010/main" val="8635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Think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97" y="14860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1218434" y="-1218430"/>
            <a:ext cx="413214" cy="2850079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0" y="2422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Independent Think Time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2E4ED5-4271-8872-441E-F27FE449B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81037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pic>
        <p:nvPicPr>
          <p:cNvPr id="2" name="Picture 1" descr="A black and white drawing of a thought bubble&#10;&#10;Description automatically generated with medium confidence">
            <a:extLst>
              <a:ext uri="{FF2B5EF4-FFF2-40B4-BE49-F238E27FC236}">
                <a16:creationId xmlns:a16="http://schemas.microsoft.com/office/drawing/2014/main" id="{A6715DBE-60CB-E35E-6F00-22EDFD70F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1431898" y="66069"/>
            <a:ext cx="707258" cy="5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97" y="14994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327782" y="-327778"/>
            <a:ext cx="413215" cy="1068777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1" y="2194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Explore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DE8DD8-35D6-5642-8AF4-DD4F7C14D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694470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pic>
        <p:nvPicPr>
          <p:cNvPr id="6" name="Picture 5" descr="A picture containing sketch, drawing, kitchenware, linedrawing&#10;&#10;Description automatically generated">
            <a:extLst>
              <a:ext uri="{FF2B5EF4-FFF2-40B4-BE49-F238E27FC236}">
                <a16:creationId xmlns:a16="http://schemas.microsoft.com/office/drawing/2014/main" id="{82E8F612-14D8-B710-D35A-DB9A07CC8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524"/>
          <a:stretch/>
        </p:blipFill>
        <p:spPr>
          <a:xfrm>
            <a:off x="11258797" y="0"/>
            <a:ext cx="924853" cy="7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3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339-97E9-BEE0-4607-C8D955DA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9" y="152734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94BA-26BA-6421-D4EB-5A061BE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● Lesson #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5CA97143-0CF8-2E85-5154-F9088FC2CB58}"/>
              </a:ext>
            </a:extLst>
          </p:cNvPr>
          <p:cNvSpPr/>
          <p:nvPr userDrawn="1"/>
        </p:nvSpPr>
        <p:spPr>
          <a:xfrm rot="5400000">
            <a:off x="375286" y="-375280"/>
            <a:ext cx="377586" cy="1128155"/>
          </a:xfrm>
          <a:prstGeom prst="round2SameRect">
            <a:avLst>
              <a:gd name="adj1" fmla="val 46487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F790-B462-A184-68C7-E047F6349EAA}"/>
              </a:ext>
            </a:extLst>
          </p:cNvPr>
          <p:cNvSpPr txBox="1"/>
          <p:nvPr userDrawn="1"/>
        </p:nvSpPr>
        <p:spPr>
          <a:xfrm>
            <a:off x="35626" y="8259"/>
            <a:ext cx="1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Discuss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17D708-FD4F-9962-4218-F8211C165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7" y="722301"/>
            <a:ext cx="10515600" cy="71004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name of activity</a:t>
            </a:r>
          </a:p>
        </p:txBody>
      </p:sp>
      <p:pic>
        <p:nvPicPr>
          <p:cNvPr id="10" name="Picture 9" descr="A picture containing sketch, drawing, line art, linedrawing&#10;&#10;Description automatically generated">
            <a:extLst>
              <a:ext uri="{FF2B5EF4-FFF2-40B4-BE49-F238E27FC236}">
                <a16:creationId xmlns:a16="http://schemas.microsoft.com/office/drawing/2014/main" id="{5FEBBA4A-FBBF-630F-D8D7-FF7256837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3339" y="25368"/>
            <a:ext cx="972659" cy="7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1;p7">
            <a:extLst>
              <a:ext uri="{FF2B5EF4-FFF2-40B4-BE49-F238E27FC236}">
                <a16:creationId xmlns:a16="http://schemas.microsoft.com/office/drawing/2014/main" id="{AF90E022-C9E3-CC7B-925F-16678709A0E9}"/>
              </a:ext>
            </a:extLst>
          </p:cNvPr>
          <p:cNvPicPr preferRelativeResize="0"/>
          <p:nvPr userDrawn="1"/>
        </p:nvPicPr>
        <p:blipFill rotWithShape="1">
          <a:blip r:embed="rId35">
            <a:alphaModFix/>
          </a:blip>
          <a:srcRect/>
          <a:stretch/>
        </p:blipFill>
        <p:spPr>
          <a:xfrm>
            <a:off x="0" y="-1"/>
            <a:ext cx="12192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09908-1779-12E4-D23A-FFEB4A0F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7" y="524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20974-3611-C4DC-C63F-89DBF9107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82661-37EF-9EE3-A764-D748F9F3B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797979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Unit 1 ● Lesson #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E4DE43D-B385-0FF6-D070-0BE1369B4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14758" t="13107" r="9841" b="5930"/>
          <a:stretch/>
        </p:blipFill>
        <p:spPr>
          <a:xfrm>
            <a:off x="11447812" y="6359280"/>
            <a:ext cx="702279" cy="49872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A53C946-8694-007D-3BA6-B50753D995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96253" y="6292517"/>
            <a:ext cx="1080099" cy="6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2" r:id="rId2"/>
    <p:sldLayoutId id="2147483650" r:id="rId3"/>
    <p:sldLayoutId id="2147483667" r:id="rId4"/>
    <p:sldLayoutId id="2147483677" r:id="rId5"/>
    <p:sldLayoutId id="2147483662" r:id="rId6"/>
    <p:sldLayoutId id="2147483668" r:id="rId7"/>
    <p:sldLayoutId id="2147483678" r:id="rId8"/>
    <p:sldLayoutId id="2147483679" r:id="rId9"/>
    <p:sldLayoutId id="2147483680" r:id="rId10"/>
    <p:sldLayoutId id="2147483673" r:id="rId11"/>
    <p:sldLayoutId id="2147483676" r:id="rId12"/>
    <p:sldLayoutId id="2147483674" r:id="rId13"/>
    <p:sldLayoutId id="2147483697" r:id="rId14"/>
    <p:sldLayoutId id="2147483683" r:id="rId15"/>
    <p:sldLayoutId id="2147483684" r:id="rId16"/>
    <p:sldLayoutId id="2147483699" r:id="rId17"/>
    <p:sldLayoutId id="2147483690" r:id="rId18"/>
    <p:sldLayoutId id="2147483705" r:id="rId19"/>
    <p:sldLayoutId id="2147483653" r:id="rId20"/>
    <p:sldLayoutId id="2147483693" r:id="rId21"/>
    <p:sldLayoutId id="2147483691" r:id="rId22"/>
    <p:sldLayoutId id="2147483692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8" r:id="rId29"/>
    <p:sldLayoutId id="2147483706" r:id="rId30"/>
    <p:sldLayoutId id="2147483708" r:id="rId31"/>
    <p:sldLayoutId id="2147483709" r:id="rId32"/>
    <p:sldLayoutId id="2147483707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DE48-CA74-2A4A-A920-8A5507E06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2:</a:t>
            </a:r>
            <a:br>
              <a:rPr lang="en-US"/>
            </a:br>
            <a:r>
              <a:rPr lang="en-US"/>
              <a:t>Transformers: More Than Meets the y’s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D92B5-B86A-EE40-9F06-C19DE6B18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Structures of Quadratic Expressions</a:t>
            </a:r>
          </a:p>
        </p:txBody>
      </p:sp>
    </p:spTree>
    <p:extLst>
      <p:ext uri="{BB962C8B-B14F-4D97-AF65-F5344CB8AC3E}">
        <p14:creationId xmlns:p14="http://schemas.microsoft.com/office/powerpoint/2010/main" val="30100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74672-0D31-4FEF-A7D2-D817F988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latin typeface="Avenir Book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>
                <a:effectLst/>
                <a:latin typeface="Avenir Book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9A4ADFE-CE96-426C-99EF-FA4BECFD39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488317"/>
                  </p:ext>
                </p:extLst>
              </p:nvPr>
            </p:nvGraphicFramePr>
            <p:xfrm>
              <a:off x="4356179" y="1848813"/>
              <a:ext cx="327974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9870">
                      <a:extLst>
                        <a:ext uri="{9D8B030D-6E8A-4147-A177-3AD203B41FA5}">
                          <a16:colId xmlns:a16="http://schemas.microsoft.com/office/drawing/2014/main" val="2312198090"/>
                        </a:ext>
                      </a:extLst>
                    </a:gridCol>
                    <a:gridCol w="1639870">
                      <a:extLst>
                        <a:ext uri="{9D8B030D-6E8A-4147-A177-3AD203B41FA5}">
                          <a16:colId xmlns:a16="http://schemas.microsoft.com/office/drawing/2014/main" val="10116685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>
                            <a:latin typeface="Avenir Book" panose="020005030200000200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latin typeface="Avenir Book" panose="020005030200000200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045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6889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667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6997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3963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3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3152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300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306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02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9A4ADFE-CE96-426C-99EF-FA4BECFD39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488317"/>
                  </p:ext>
                </p:extLst>
              </p:nvPr>
            </p:nvGraphicFramePr>
            <p:xfrm>
              <a:off x="4356179" y="1848813"/>
              <a:ext cx="327974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9870">
                      <a:extLst>
                        <a:ext uri="{9D8B030D-6E8A-4147-A177-3AD203B41FA5}">
                          <a16:colId xmlns:a16="http://schemas.microsoft.com/office/drawing/2014/main" val="2312198090"/>
                        </a:ext>
                      </a:extLst>
                    </a:gridCol>
                    <a:gridCol w="1639870">
                      <a:extLst>
                        <a:ext uri="{9D8B030D-6E8A-4147-A177-3AD203B41FA5}">
                          <a16:colId xmlns:a16="http://schemas.microsoft.com/office/drawing/2014/main" val="10116685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1639" r="-10111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3" t="-1639" r="-1487" b="-9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2045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6889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667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6997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3963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3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3152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300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306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Avenir Book" panose="02000503020000020003"/>
                            </a:rPr>
                            <a:t>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0292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594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74672-0D31-4FEF-A7D2-D817F988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latin typeface="Avenir Book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>
                <a:effectLst/>
                <a:latin typeface="Avenir Book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26CC3-3B58-4DA8-9DD4-1C33AEC3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8609" y="1527344"/>
            <a:ext cx="4754880" cy="43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4672-0D31-4FEF-A7D2-D817F988D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 each equation without using technology. Be sure to have the exact vertex and at least two correct points on either side of the line of symmetry.</a:t>
                </a: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>
                  <a:effectLst/>
                  <a:latin typeface="Avenir Book" panose="02000503020000020003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en-US">
                  <a:effectLst/>
                  <a:latin typeface="Avenir Book" panose="02000503020000020003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 startAt="6"/>
                </a:pPr>
                <a:r>
                  <a:rPr lang="en-US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>
                  <a:effectLst/>
                  <a:latin typeface="Avenir Book" panose="02000503020000020003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Font typeface="+mj-lt"/>
                  <a:buAutoNum type="arabicPeriod" startAt="6"/>
                </a:pPr>
                <a:endPara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800">
                  <a:effectLst/>
                  <a:latin typeface="Avenir Book" panose="02000503020000020003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4672-0D31-4FEF-A7D2-D817F988D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70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184223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4672-0D31-4FEF-A7D2-D817F988D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9. Given: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>
                  <a:effectLst/>
                  <a:latin typeface="Avenir Book" panose="02000503020000020003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marR="0" lvl="1" indent="-2857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US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What point is the vertex of the parabola?</a:t>
                </a:r>
              </a:p>
              <a:p>
                <a:pPr marL="742950" marR="0" lvl="1" indent="-2857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US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What is the equation of the line of symmetry?</a:t>
                </a:r>
              </a:p>
              <a:p>
                <a:pPr marL="742950" marR="0" lvl="1" indent="-2857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US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How can you tell if the parabola opens up or down?</a:t>
                </a:r>
              </a:p>
              <a:p>
                <a:pPr marL="742950" marR="0" lvl="1" indent="-2857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US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How do you identify the vertical stretch?</a:t>
                </a:r>
              </a:p>
              <a:p>
                <a:pPr marL="0" marR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Font typeface="+mj-lt"/>
                  <a:buAutoNum type="arabicPeriod" startAt="6"/>
                </a:pPr>
                <a:endPara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800">
                  <a:effectLst/>
                  <a:latin typeface="Avenir Book" panose="02000503020000020003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4672-0D31-4FEF-A7D2-D817F988D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108788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74672-0D31-4FEF-A7D2-D817F988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n-US" sz="2800">
                <a:effectLst/>
                <a:latin typeface="Avenir Book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Does it matter in which order transformations are done? Explain why         or why not.</a:t>
            </a:r>
          </a:p>
          <a:p>
            <a:pPr marL="514350" marR="0" indent="-51435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 startAt="6"/>
            </a:pP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>
              <a:effectLst/>
              <a:latin typeface="Avenir Book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70585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C3F8AE-340B-4B29-B881-EB180124D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Think about applying the transformations to the parent function   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en-US">
                  <a:effectLst/>
                  <a:latin typeface="Avenir Book" panose="02000503020000020003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What point makes sense to use as an anchor point on this function?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What do you think is the equation of the function with a horizontal shift left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How does the horizontal shift on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work like the horizontal shift on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C3F8AE-340B-4B29-B881-EB180124D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35419-1BE8-4C7B-BAF4-738B60AA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</p:spTree>
    <p:extLst>
      <p:ext uri="{BB962C8B-B14F-4D97-AF65-F5344CB8AC3E}">
        <p14:creationId xmlns:p14="http://schemas.microsoft.com/office/powerpoint/2010/main" val="183426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8FA6B-B115-4631-93D3-B0CB932CD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558430"/>
              </p:ext>
            </p:extLst>
          </p:nvPr>
        </p:nvGraphicFramePr>
        <p:xfrm>
          <a:off x="1327473" y="2560321"/>
          <a:ext cx="9537054" cy="1440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8527">
                  <a:extLst>
                    <a:ext uri="{9D8B030D-6E8A-4147-A177-3AD203B41FA5}">
                      <a16:colId xmlns:a16="http://schemas.microsoft.com/office/drawing/2014/main" val="3171469195"/>
                    </a:ext>
                  </a:extLst>
                </a:gridCol>
                <a:gridCol w="4768527">
                  <a:extLst>
                    <a:ext uri="{9D8B030D-6E8A-4147-A177-3AD203B41FA5}">
                      <a16:colId xmlns:a16="http://schemas.microsoft.com/office/drawing/2014/main" val="3398422328"/>
                    </a:ext>
                  </a:extLst>
                </a:gridCol>
              </a:tblGrid>
              <a:tr h="70865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effectLst/>
                          <a:latin typeface="Avenir Book" panose="02000503020000020003"/>
                        </a:rPr>
                        <a:t>Vertex: __________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effectLst/>
                          <a:latin typeface="Avenir Book" panose="02000503020000020003"/>
                        </a:rPr>
                        <a:t>Line of symmetry: ________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effectLst/>
                          <a:latin typeface="Avenir Book" panose="02000503020000020003"/>
                        </a:rPr>
                        <a:t>Vertical stretch: _______</a:t>
                      </a:r>
                      <a:endParaRPr lang="en-US" sz="28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effectLst/>
                          <a:latin typeface="Avenir Book" panose="02000503020000020003"/>
                        </a:rPr>
                        <a:t>Opens upward: _______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effectLst/>
                          <a:latin typeface="Avenir Book" panose="02000503020000020003"/>
                        </a:rPr>
                        <a:t>Opens downward: ______</a:t>
                      </a:r>
                      <a:endParaRPr lang="en-US" sz="28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/>
                </a:tc>
                <a:extLst>
                  <a:ext uri="{0D108BD9-81ED-4DB2-BD59-A6C34878D82A}">
                    <a16:rowId xmlns:a16="http://schemas.microsoft.com/office/drawing/2014/main" val="298880359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E4BB7-0B08-49E3-920B-FB70397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F08630-957D-4BAC-9013-A4308986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390" y="1850716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Vertex form of a quadratic equation: _______________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08564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E4BB7-0B08-49E3-920B-FB70397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670DE51-3787-4A6F-932F-F173A4F13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2554" y="1808857"/>
                <a:ext cx="10106891" cy="38626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Quick-graph method for graphing quadratics:</a:t>
                </a:r>
              </a:p>
              <a:p>
                <a:pPr marL="342900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670DE51-3787-4A6F-932F-F173A4F13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2554" y="1808857"/>
                <a:ext cx="10106891" cy="3862656"/>
              </a:xfrm>
              <a:blipFill>
                <a:blip r:embed="rId2"/>
                <a:stretch>
                  <a:fillRect l="-1206" t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4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496D7A-0607-4F96-A325-B69D89877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>
                    <a:latin typeface="Avenir Book" panose="02000503020000020003"/>
                  </a:rPr>
                  <a:t>Graph each of the following quadratic functions. Be sure to have at least three accurate points on either side of the line of symmetry.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496D7A-0607-4F96-A325-B69D89877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0" t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74645-FE49-478F-81F6-A4F3EFF2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23EBDBF9-31D0-4B30-ACD5-805F37109F89}"/>
              </a:ext>
            </a:extLst>
          </p:cNvPr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76109" y="2691829"/>
            <a:ext cx="3032278" cy="313074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45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496D7A-0607-4F96-A325-B69D89877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>
                    <a:latin typeface="Avenir Book" panose="02000503020000020003"/>
                  </a:rPr>
                  <a:t>Graph each of the following quadratic functions. Be sure to have at least three accurate points on either side of the line of symmetry.</a:t>
                </a:r>
              </a:p>
              <a:p>
                <a:pPr marL="0" indent="0">
                  <a:buNone/>
                </a:pPr>
                <a:r>
                  <a:rPr lang="en-US" b="0"/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496D7A-0607-4F96-A325-B69D89877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0" t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74645-FE49-478F-81F6-A4F3EFF2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23EBDBF9-31D0-4B30-ACD5-805F37109F89}"/>
              </a:ext>
            </a:extLst>
          </p:cNvPr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76109" y="2691829"/>
            <a:ext cx="3032278" cy="313074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11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1F6697-DDB1-43FF-815E-0B29921BEC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/>
                  <a:t>Write equations for functions that are transformations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Find efficient methods for graphing transformations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1F6697-DDB1-43FF-815E-0B29921BE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65" t="-6593" r="-3536" b="-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9E0B4-1DB4-43B5-B732-7C01362A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</p:spTree>
    <p:extLst>
      <p:ext uri="{BB962C8B-B14F-4D97-AF65-F5344CB8AC3E}">
        <p14:creationId xmlns:p14="http://schemas.microsoft.com/office/powerpoint/2010/main" val="367527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956978-19D1-46E9-8E2E-4DD03D9A6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standard form for a quadratic equation is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In each of the following equations, identify the values for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41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AutoNum type="arabicPeriod"/>
                </a:pPr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en-US" sz="2800">
                  <a:effectLst/>
                  <a:latin typeface="Avenir Book" panose="02000503020000020003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956978-19D1-46E9-8E2E-4DD03D9A6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5" t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C7871-03BC-442A-9392-135759FF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</p:spTree>
    <p:extLst>
      <p:ext uri="{BB962C8B-B14F-4D97-AF65-F5344CB8AC3E}">
        <p14:creationId xmlns:p14="http://schemas.microsoft.com/office/powerpoint/2010/main" val="4238684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956978-19D1-46E9-8E2E-4DD03D9A6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Use the table to identify the vertex, the equation for the line of symmetry, and state the number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-intercept(s) the parabola will have, if any. State whether the vertex will be a minimum or a maximum</a:t>
                </a:r>
                <a:r>
                  <a:rPr lang="en-US" sz="28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AutoNum type="alphaLcPeriod"/>
                </a:pPr>
                <a:r>
                  <a:rPr lang="en-US"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ertex</a:t>
                </a:r>
                <a:r>
                  <a:rPr lang="en-US"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>
                  <a:effectLst/>
                  <a:latin typeface="Avenir Book" panose="02000503020000020003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AutoNum type="alphaLcPeriod"/>
                </a:pPr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 of symmetry:</a:t>
                </a: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AutoNum type="alphaLcPeriod"/>
                </a:pPr>
                <a:r>
                  <a:rPr lang="en-US" sz="2800">
                    <a:effectLst/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X-int(s):</a:t>
                </a:r>
              </a:p>
              <a:p>
                <a:pPr marL="514350" marR="0" indent="-514350">
                  <a:lnSpc>
                    <a:spcPct val="115000"/>
                  </a:lnSpc>
                  <a:spcBef>
                    <a:spcPts val="900"/>
                  </a:spcBef>
                  <a:spcAft>
                    <a:spcPts val="900"/>
                  </a:spcAft>
                  <a:buAutoNum type="alphaLcPeriod"/>
                </a:pPr>
                <a:r>
                  <a:rPr lang="en-US">
                    <a:latin typeface="Avenir Book" panose="02000503020000020003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 or maximum?</a:t>
                </a:r>
                <a:endParaRPr lang="en-US" sz="2800">
                  <a:effectLst/>
                  <a:latin typeface="Avenir Book" panose="02000503020000020003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956978-19D1-46E9-8E2E-4DD03D9A6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C7871-03BC-442A-9392-135759FF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F19F8B-53FF-4954-A0C4-751E65A913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1263784"/>
                  </p:ext>
                </p:extLst>
              </p:nvPr>
            </p:nvGraphicFramePr>
            <p:xfrm>
              <a:off x="6770670" y="2681554"/>
              <a:ext cx="4221922" cy="322608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10961">
                      <a:extLst>
                        <a:ext uri="{9D8B030D-6E8A-4147-A177-3AD203B41FA5}">
                          <a16:colId xmlns:a16="http://schemas.microsoft.com/office/drawing/2014/main" val="164773653"/>
                        </a:ext>
                      </a:extLst>
                    </a:gridCol>
                    <a:gridCol w="2110961">
                      <a:extLst>
                        <a:ext uri="{9D8B030D-6E8A-4147-A177-3AD203B41FA5}">
                          <a16:colId xmlns:a16="http://schemas.microsoft.com/office/drawing/2014/main" val="1502174936"/>
                        </a:ext>
                      </a:extLst>
                    </a:gridCol>
                  </a:tblGrid>
                  <a:tr h="4259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16154021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6111389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22036439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8647692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96362032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8441930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42482065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122498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F19F8B-53FF-4954-A0C4-751E65A913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1263784"/>
                  </p:ext>
                </p:extLst>
              </p:nvPr>
            </p:nvGraphicFramePr>
            <p:xfrm>
              <a:off x="6770670" y="2681554"/>
              <a:ext cx="4221922" cy="322608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10961">
                      <a:extLst>
                        <a:ext uri="{9D8B030D-6E8A-4147-A177-3AD203B41FA5}">
                          <a16:colId xmlns:a16="http://schemas.microsoft.com/office/drawing/2014/main" val="164773653"/>
                        </a:ext>
                      </a:extLst>
                    </a:gridCol>
                    <a:gridCol w="2110961">
                      <a:extLst>
                        <a:ext uri="{9D8B030D-6E8A-4147-A177-3AD203B41FA5}">
                          <a16:colId xmlns:a16="http://schemas.microsoft.com/office/drawing/2014/main" val="1502174936"/>
                        </a:ext>
                      </a:extLst>
                    </a:gridCol>
                  </a:tblGrid>
                  <a:tr h="4259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1429" r="-100576" b="-6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1429" r="-576" b="-66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154021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107576" r="-100576" b="-6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107576" r="-576" b="-6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111389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207576" r="-100576" b="-5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207576" r="-576" b="-5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036439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307576" r="-100576" b="-4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307576" r="-576" b="-4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647692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413846" r="-100576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413846" r="-576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362032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506061" r="-100576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506061" r="-576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441930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606061" r="-100576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606061" r="-576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482065"/>
                      </a:ext>
                    </a:extLst>
                  </a:tr>
                  <a:tr h="40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8" t="-706061" r="-100576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288" t="-706061" r="-576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22498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116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80E64-ABB7-4384-A6D0-3B8AC10A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8693" y="1794506"/>
            <a:ext cx="2392680" cy="222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A4FD2-04F8-4C6A-AD90-F70E395A49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0294" y="1794506"/>
            <a:ext cx="2137538" cy="20581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61816-DBE4-4B9C-9032-4C15F3CE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2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Without using technology, match each of the equations with the graph of the function. Be careful; there are more graphs than equations!</a:t>
            </a:r>
          </a:p>
          <a:p>
            <a:pPr marL="0" indent="0">
              <a:buNone/>
            </a:pPr>
            <a:r>
              <a:rPr lang="en-US" sz="2000" dirty="0"/>
              <a:t>1.                                   2.                                    3. </a:t>
            </a:r>
          </a:p>
          <a:p>
            <a:pPr marL="0" indent="0">
              <a:buNone/>
            </a:pPr>
            <a:r>
              <a:rPr lang="en-US" sz="2000" dirty="0"/>
              <a:t>               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</a:t>
            </a:r>
          </a:p>
          <a:p>
            <a:pPr marL="0" indent="0">
              <a:buNone/>
            </a:pPr>
            <a:r>
              <a:rPr lang="en-US" sz="2000" dirty="0"/>
              <a:t>                 4.                                      5.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9C77D-C781-416C-A6E0-DA94187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30E585-691C-4218-9B6E-8C382181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3" y="640362"/>
            <a:ext cx="10515600" cy="710041"/>
          </a:xfrm>
        </p:spPr>
        <p:txBody>
          <a:bodyPr/>
          <a:lstStyle/>
          <a:p>
            <a:r>
              <a:rPr lang="en-US"/>
              <a:t>Transformers: More Than Meets the y’s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1EDE7-C942-428B-8E27-F03DF2284A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4941" y="1812349"/>
            <a:ext cx="2449229" cy="2228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B5656-FEB1-4822-83C8-3BCB6DA1CB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9063" y="3919993"/>
            <a:ext cx="2449230" cy="2256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A32EB-E2AE-4FB2-A214-9E3D7A48381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4720" y="3956957"/>
            <a:ext cx="2388989" cy="2183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1B0B46-0060-4480-9E88-0A94AC1553AC}"/>
                  </a:ext>
                </a:extLst>
              </p:cNvPr>
              <p:cNvSpPr txBox="1"/>
              <p:nvPr/>
            </p:nvSpPr>
            <p:spPr>
              <a:xfrm>
                <a:off x="9058071" y="2325360"/>
                <a:ext cx="2296783" cy="2723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000" b="0"/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/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/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1B0B46-0060-4480-9E88-0A94AC155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071" y="2325360"/>
                <a:ext cx="2296783" cy="2723118"/>
              </a:xfrm>
              <a:prstGeom prst="rect">
                <a:avLst/>
              </a:prstGeom>
              <a:blipFill>
                <a:blip r:embed="rId7"/>
                <a:stretch>
                  <a:fillRect l="-2653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1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15B8A6-3B3E-4A56-9FB7-595C50632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In the previous lesson, you learned about transformations of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. In this lesson, you will be writing equations and graphing functions that have more than one transformation. It will be a lot easier if you know a few points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that we can use for comparisons. We’ll call them anchor points.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15B8A6-3B3E-4A56-9FB7-595C50632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3FD2D-25F1-4612-9B9C-58375597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6D261-31AD-4D38-80D5-FBD1A32E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130195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1CDA848-1145-4BE0-90C5-0D04CCE18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Identify each anchor point on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						Anchor Points:						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1CDA848-1145-4BE0-90C5-0D04CCE18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417FF-CBE7-4B00-AC0E-C2F864D1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06C2B-1648-41B2-A880-02607FE6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600B3-09FC-4508-887D-385CDACD2D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8547" y="2046534"/>
            <a:ext cx="4600575" cy="363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796DD0-12C7-4D06-A95F-EE88EFC6F7E3}"/>
                  </a:ext>
                </a:extLst>
              </p:cNvPr>
              <p:cNvSpPr txBox="1"/>
              <p:nvPr/>
            </p:nvSpPr>
            <p:spPr>
              <a:xfrm>
                <a:off x="6330315" y="2481465"/>
                <a:ext cx="4473138" cy="325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latin typeface="Avenir Book" panose="02000503020000020003"/>
                  </a:rPr>
                  <a:t>Vertex (_____, _____)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latin typeface="Avenir Book" panose="02000503020000020003"/>
                  </a:rPr>
                  <a:t>(1, _____) and (-1, _____)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latin typeface="Avenir Book" panose="02000503020000020003"/>
                  </a:rPr>
                  <a:t>(2, _____) and (-2, _____)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latin typeface="Avenir Book" panose="02000503020000020003"/>
                  </a:rPr>
                  <a:t>(3, _____) and (-3, _____)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latin typeface="Avenir Book" panose="02000503020000020003"/>
                  </a:rPr>
                  <a:t>Line of Symmetry: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=_____</m:t>
                    </m:r>
                  </m:oMath>
                </a14:m>
                <a:endParaRPr lang="en-US" sz="2800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796DD0-12C7-4D06-A95F-EE88EFC6F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315" y="2481465"/>
                <a:ext cx="4473138" cy="3254032"/>
              </a:xfrm>
              <a:prstGeom prst="rect">
                <a:avLst/>
              </a:prstGeom>
              <a:blipFill>
                <a:blip r:embed="rId4"/>
                <a:stretch>
                  <a:fillRect l="-2452" b="-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00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C7F158-93A2-4E82-B1BD-7CFACBB1C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Independently, begin working on Problem #2.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FE470-70BC-445C-8D90-9FF2B5A7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7F483-3099-46EA-9777-82357A59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29109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30124-EA4F-4F09-9624-D6F22E20F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Write the equation for each problem below. Use a second representation to check your equation.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38C7B-3A93-4E22-8632-3725D00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720369-17DA-49BB-B105-FB6057C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193512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4672-0D31-4FEF-A7D2-D817F988D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 startAt="2"/>
                </a:pPr>
                <a:r>
                  <a:rPr lang="en-US" sz="28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The area of a square with side length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the side length is decreased by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area is multiplied by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then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>
                    <a:effectLst/>
                    <a:latin typeface="Avenir Book" panose="02000503020000020003"/>
                    <a:ea typeface="Calibri" panose="020F0502020204030204" pitchFamily="34" charset="0"/>
                    <a:cs typeface="Times New Roman" panose="02020603050405020304" pitchFamily="18" charset="0"/>
                  </a:rPr>
                  <a:t> square units are added to the area.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4672-0D31-4FEF-A7D2-D817F988D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</p:spTree>
    <p:extLst>
      <p:ext uri="{BB962C8B-B14F-4D97-AF65-F5344CB8AC3E}">
        <p14:creationId xmlns:p14="http://schemas.microsoft.com/office/powerpoint/2010/main" val="65783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74672-0D31-4FEF-A7D2-D817F988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effectLst/>
                <a:latin typeface="Avenir Book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C39F-A281-4298-9D05-C91F926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2 ●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FC53D-2C06-4CB0-985A-AB69E38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Transformers: More Than Meets the y’s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C2309-239B-4435-B7AF-2885EE5362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2319" y="1669737"/>
            <a:ext cx="4087460" cy="40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 7 Custom Theme">
      <a:dk1>
        <a:srgbClr val="9F004C"/>
      </a:dk1>
      <a:lt1>
        <a:srgbClr val="FFFFFF"/>
      </a:lt1>
      <a:dk2>
        <a:srgbClr val="CA0056"/>
      </a:dk2>
      <a:lt2>
        <a:srgbClr val="FEFFFF"/>
      </a:lt2>
      <a:accent1>
        <a:srgbClr val="A0004D"/>
      </a:accent1>
      <a:accent2>
        <a:srgbClr val="CB0056"/>
      </a:accent2>
      <a:accent3>
        <a:srgbClr val="BF005E"/>
      </a:accent3>
      <a:accent4>
        <a:srgbClr val="E30060"/>
      </a:accent4>
      <a:accent5>
        <a:srgbClr val="AC0055"/>
      </a:accent5>
      <a:accent6>
        <a:srgbClr val="D8005B"/>
      </a:accent6>
      <a:hlink>
        <a:srgbClr val="3F78A1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641D1A-FE7E-8E49-A569-9D1FC76A39C9}">
  <we:reference id="e6890d58-51ce-4572-9272-a9ab2dd6f31e" version="1.1.0.0" store="EXCatalog" storeType="EXCatalog"/>
  <we:alternateReferences>
    <we:reference id="WA200002334" version="1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1E48FDA06D248B1EDF07E7820037D" ma:contentTypeVersion="20" ma:contentTypeDescription="Create a new document." ma:contentTypeScope="" ma:versionID="d861ce926a46af1179d2b695f03b5f76">
  <xsd:schema xmlns:xsd="http://www.w3.org/2001/XMLSchema" xmlns:xs="http://www.w3.org/2001/XMLSchema" xmlns:p="http://schemas.microsoft.com/office/2006/metadata/properties" xmlns:ns2="e6b18dcd-00de-4a4b-a809-bf649cda40bd" xmlns:ns3="242144d6-166b-49e2-aa90-f25e9b00a53a" xmlns:ns4="b2c14416-9b3b-4ab9-bce7-0fcee5420287" targetNamespace="http://schemas.microsoft.com/office/2006/metadata/properties" ma:root="true" ma:fieldsID="7d87c9afb6078c255f08279b2ae24671" ns2:_="" ns3:_="" ns4:_="">
    <xsd:import namespace="e6b18dcd-00de-4a4b-a809-bf649cda40bd"/>
    <xsd:import namespace="242144d6-166b-49e2-aa90-f25e9b00a53a"/>
    <xsd:import namespace="b2c14416-9b3b-4ab9-bce7-0fcee54202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Informatio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18dcd-00de-4a4b-a809-bf649cda4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144d6-166b-49e2-aa90-f25e9b00a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nformation" ma:index="21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3bb345b-ff8f-4466-ba95-c87037a6f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14416-9b3b-4ab9-bce7-0fcee5420287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7feffb6a-3bdb-42aa-b7d6-8e71ce8816e6}" ma:internalName="TaxCatchAll" ma:showField="CatchAllData" ma:web="e6b18dcd-00de-4a4b-a809-bf649cda4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c14416-9b3b-4ab9-bce7-0fcee5420287" xsi:nil="true"/>
    <lcf76f155ced4ddcb4097134ff3c332f xmlns="242144d6-166b-49e2-aa90-f25e9b00a53a">
      <Terms xmlns="http://schemas.microsoft.com/office/infopath/2007/PartnerControls"/>
    </lcf76f155ced4ddcb4097134ff3c332f>
    <SharedWithUsers xmlns="e6b18dcd-00de-4a4b-a809-bf649cda40bd">
      <UserInfo>
        <DisplayName/>
        <AccountId xsi:nil="true"/>
        <AccountType/>
      </UserInfo>
    </SharedWithUsers>
    <MediaLengthInSeconds xmlns="242144d6-166b-49e2-aa90-f25e9b00a53a" xsi:nil="true"/>
    <Information xmlns="242144d6-166b-49e2-aa90-f25e9b00a53a" xsi:nil="true"/>
    <_dlc_DocId xmlns="e6b18dcd-00de-4a4b-a809-bf649cda40bd">KST36QS7YUKS-17149278-85004</_dlc_DocId>
    <_dlc_DocIdUrl xmlns="e6b18dcd-00de-4a4b-a809-bf649cda40bd">
      <Url>https://k12mnps.sharepoint.com/sites/014-CMGS-CI/_layouts/15/DocIdRedir.aspx?ID=KST36QS7YUKS-17149278-85004</Url>
      <Description>KST36QS7YUKS-17149278-85004</Description>
    </_dlc_DocIdUrl>
  </documentManagement>
</p:properties>
</file>

<file path=customXml/itemProps1.xml><?xml version="1.0" encoding="utf-8"?>
<ds:datastoreItem xmlns:ds="http://schemas.openxmlformats.org/officeDocument/2006/customXml" ds:itemID="{DC361FAF-1F61-443E-B4B8-B834C1BB029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3C3901-FA64-4935-81EC-6F740F634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18dcd-00de-4a4b-a809-bf649cda40bd"/>
    <ds:schemaRef ds:uri="242144d6-166b-49e2-aa90-f25e9b00a53a"/>
    <ds:schemaRef ds:uri="b2c14416-9b3b-4ab9-bce7-0fcee5420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7F20D6-AB91-47FE-91A8-E8BAF2ACB2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3CBF5E-DE76-4D71-B410-54751C1F747E}">
  <ds:schemaRefs>
    <ds:schemaRef ds:uri="http://schemas.microsoft.com/office/2006/documentManagement/types"/>
    <ds:schemaRef ds:uri="8b135edc-aa13-4e9d-bff7-e67ebb7a4006"/>
    <ds:schemaRef ds:uri="eb208772-ddc5-4f6a-b383-d2629cd7e715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242144d6-166b-49e2-aa90-f25e9b00a53a"/>
    <ds:schemaRef ds:uri="b2c14416-9b3b-4ab9-bce7-0fcee5420287"/>
    <ds:schemaRef ds:uri="e6b18dcd-00de-4a4b-a809-bf649cda40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976</Words>
  <Application>Microsoft Macintosh PowerPoint</Application>
  <PresentationFormat>Widescreen</PresentationFormat>
  <Paragraphs>141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Black</vt:lpstr>
      <vt:lpstr>Avenir Book</vt:lpstr>
      <vt:lpstr>Calibri</vt:lpstr>
      <vt:lpstr>Cambria Math</vt:lpstr>
      <vt:lpstr>Century Gothic</vt:lpstr>
      <vt:lpstr>Office Theme</vt:lpstr>
      <vt:lpstr>Lesson 2: Transformers: More Than Meets the y’s</vt:lpstr>
      <vt:lpstr>PowerPoint Presentation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Transformers: More Than Meets the y’s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Adkins, Shelley</dc:creator>
  <cp:lastModifiedBy>Letterman, Terry L</cp:lastModifiedBy>
  <cp:revision>11</cp:revision>
  <dcterms:created xsi:type="dcterms:W3CDTF">2023-05-09T17:17:08Z</dcterms:created>
  <dcterms:modified xsi:type="dcterms:W3CDTF">2024-08-17T03:17:59Z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0x010100E2B1E48FDA06D248B1EDF07E7820037D</vt:lpwstr>
  </property>
  <property fmtid="{D5CDD505-2E9C-101B-9397-08002B2CF9AE}" pid="3" name="MediaServiceImageTags">
    <vt:lpwstr/>
  </property>
  <property fmtid="{D5CDD505-2E9C-101B-9397-08002B2CF9AE}" pid="4" name="_dlc_DocIdItemGuid">
    <vt:lpwstr>6ff68d66-b068-4ed6-9653-42e639381753</vt:lpwstr>
  </property>
  <property fmtid="{D5CDD505-2E9C-101B-9397-08002B2CF9AE}" pid="5" name="Order">
    <vt:r8>2399800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dlc_DocId">
    <vt:lpwstr>JYCHRTE472SJ-879839975-23998</vt:lpwstr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_dlc_DocIdUrl">
    <vt:lpwstr>https://k12mnps.sharepoint.com/sites/014-TEMG-TEAM-CIMathDepartment/_layouts/15/DocIdRedir.aspx?ID=JYCHRTE472SJ-879839975-23998, JYCHRTE472SJ-879839975-23998</vt:lpwstr>
  </property>
  <property fmtid="{D5CDD505-2E9C-101B-9397-08002B2CF9AE}" pid="14" name="_SourceUrl">
    <vt:lpwstr/>
  </property>
  <property fmtid="{D5CDD505-2E9C-101B-9397-08002B2CF9AE}" pid="15" name="_SharedFileIndex">
    <vt:lpwstr/>
  </property>
</Properties>
</file>