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27.png" ContentType="image/png; charset=utf-8"/>
  <Override PartName="/ppt/media/image28.png" ContentType="image/png; charset=utf-8"/>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8"/>
  </p:notesMasterIdLst>
  <p:handoutMasterIdLst>
    <p:handoutMasterId r:id="rId29"/>
  </p:handoutMasterIdLst>
  <p:sldIdLst>
    <p:sldId id="303" r:id="rId6"/>
    <p:sldId id="304"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66" r:id="rId24"/>
    <p:sldId id="321" r:id="rId25"/>
    <p:sldId id="322" r:id="rId26"/>
    <p:sldId id="32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788EC1-5115-531B-7AFC-A3BE28217CE0}" name="Gluck Jr., Scott A" initials="GJSA" userId="S::SAGluck@mnps.org::f24d3eef-8238-4c89-aa2e-a907220dc44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9037"/>
    <a:srgbClr val="7979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19"/>
    <p:restoredTop sz="94512" autoAdjust="0"/>
  </p:normalViewPr>
  <p:slideViewPr>
    <p:cSldViewPr snapToGrid="0">
      <p:cViewPr varScale="1">
        <p:scale>
          <a:sx n="71" d="100"/>
          <a:sy n="71" d="100"/>
        </p:scale>
        <p:origin x="168"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5D7EF6-029E-368C-CAD3-B7976E73E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DF422E6-18B6-7E00-943A-24F969574A8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8C927E-A799-B342-90C8-2613D001DF6E}" type="datetimeFigureOut">
              <a:rPr lang="en-US" smtClean="0"/>
              <a:t>8/16/24</a:t>
            </a:fld>
            <a:endParaRPr lang="en-US"/>
          </a:p>
        </p:txBody>
      </p:sp>
      <p:sp>
        <p:nvSpPr>
          <p:cNvPr id="4" name="Footer Placeholder 3">
            <a:extLst>
              <a:ext uri="{FF2B5EF4-FFF2-40B4-BE49-F238E27FC236}">
                <a16:creationId xmlns:a16="http://schemas.microsoft.com/office/drawing/2014/main" id="{54BD662D-4B49-9047-B5BE-F7A6413210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45E3C4-8302-25EA-5F03-9F6BE686F5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2E2312-CF86-3140-B2F8-3676419F1186}" type="slidenum">
              <a:rPr lang="en-US" smtClean="0"/>
              <a:t>‹#›</a:t>
            </a:fld>
            <a:endParaRPr lang="en-US"/>
          </a:p>
        </p:txBody>
      </p:sp>
    </p:spTree>
    <p:extLst>
      <p:ext uri="{BB962C8B-B14F-4D97-AF65-F5344CB8AC3E}">
        <p14:creationId xmlns:p14="http://schemas.microsoft.com/office/powerpoint/2010/main" val="2843279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E46A4B-93AA-B240-A808-D827F2031FA6}" type="datetimeFigureOut">
              <a:rPr lang="en-US" smtClean="0"/>
              <a:t>8/16/24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DE567B-26F2-5E41-8C06-D807A423BD17}" type="slidenum">
              <a:rPr lang="en-US" smtClean="0"/>
              <a:t>‹#›</a:t>
            </a:fld>
            <a:endParaRPr lang="en-US"/>
          </a:p>
        </p:txBody>
      </p:sp>
    </p:spTree>
    <p:extLst>
      <p:ext uri="{BB962C8B-B14F-4D97-AF65-F5344CB8AC3E}">
        <p14:creationId xmlns:p14="http://schemas.microsoft.com/office/powerpoint/2010/main" val="25657634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7.png"/><Relationship Id="rId11" Type="http://schemas.microsoft.com/office/2007/relationships/hdphoto" Target="../media/hdphoto9.wdp"/><Relationship Id="rId5" Type="http://schemas.microsoft.com/office/2007/relationships/hdphoto" Target="../media/hdphoto6.wdp"/><Relationship Id="rId10" Type="http://schemas.openxmlformats.org/officeDocument/2006/relationships/image" Target="../media/image19.png"/><Relationship Id="rId4" Type="http://schemas.openxmlformats.org/officeDocument/2006/relationships/image" Target="../media/image16.png"/><Relationship Id="rId9" Type="http://schemas.microsoft.com/office/2007/relationships/hdphoto" Target="../media/hdphoto8.wdp"/></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Master" Target="../slideMasters/slideMaster1.xml"/><Relationship Id="rId5" Type="http://schemas.microsoft.com/office/2007/relationships/hdphoto" Target="../media/hdphoto10.wdp"/><Relationship Id="rId4" Type="http://schemas.openxmlformats.org/officeDocument/2006/relationships/image" Target="../media/image2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1.xml"/><Relationship Id="rId4" Type="http://schemas.microsoft.com/office/2007/relationships/hdphoto" Target="../media/hdphoto11.wdp"/></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4.png"/><Relationship Id="rId7" Type="http://schemas.microsoft.com/office/2007/relationships/hdphoto" Target="../media/hdphoto10.wdp"/><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9.png"/><Relationship Id="rId4" Type="http://schemas.microsoft.com/office/2007/relationships/hdphoto" Target="../media/hdphoto12.wdp"/><Relationship Id="rId9" Type="http://schemas.microsoft.com/office/2007/relationships/hdphoto" Target="../media/hdphoto13.wdp"/></Relationships>
</file>

<file path=ppt/slideLayouts/_rels/slideLayout22.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D6C7443-FFC0-CF67-B8D5-7EE84B611AE6}"/>
              </a:ext>
            </a:extLst>
          </p:cNvPr>
          <p:cNvGrpSpPr/>
          <p:nvPr userDrawn="1"/>
        </p:nvGrpSpPr>
        <p:grpSpPr>
          <a:xfrm>
            <a:off x="1665288" y="642620"/>
            <a:ext cx="8926285" cy="640080"/>
            <a:chOff x="8138886" y="968650"/>
            <a:chExt cx="2079176" cy="541065"/>
          </a:xfrm>
          <a:solidFill>
            <a:schemeClr val="tx1"/>
          </a:solidFill>
        </p:grpSpPr>
        <p:sp>
          <p:nvSpPr>
            <p:cNvPr id="5" name="Google Shape;27;p5">
              <a:extLst>
                <a:ext uri="{FF2B5EF4-FFF2-40B4-BE49-F238E27FC236}">
                  <a16:creationId xmlns:a16="http://schemas.microsoft.com/office/drawing/2014/main" id="{8A910EB9-82B9-EB0A-977E-57C5DCBFBD64}"/>
                </a:ext>
              </a:extLst>
            </p:cNvPr>
            <p:cNvSpPr/>
            <p:nvPr userDrawn="1"/>
          </p:nvSpPr>
          <p:spPr>
            <a:xfrm rot="5400000">
              <a:off x="9095574" y="387228"/>
              <a:ext cx="541065" cy="1703910"/>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p5">
              <a:extLst>
                <a:ext uri="{FF2B5EF4-FFF2-40B4-BE49-F238E27FC236}">
                  <a16:creationId xmlns:a16="http://schemas.microsoft.com/office/drawing/2014/main" id="{1FDCC0BA-0B39-EA6B-0901-ED0F28CCD2D4}"/>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A459B376-1374-42C0-D546-24842AC6CBFD}"/>
              </a:ext>
            </a:extLst>
          </p:cNvPr>
          <p:cNvSpPr txBox="1"/>
          <p:nvPr userDrawn="1"/>
        </p:nvSpPr>
        <p:spPr>
          <a:xfrm>
            <a:off x="1456983" y="618516"/>
            <a:ext cx="9695545" cy="640080"/>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Table of Contents</a:t>
            </a:r>
          </a:p>
        </p:txBody>
      </p:sp>
      <p:sp>
        <p:nvSpPr>
          <p:cNvPr id="15" name="Text Placeholder 14">
            <a:extLst>
              <a:ext uri="{FF2B5EF4-FFF2-40B4-BE49-F238E27FC236}">
                <a16:creationId xmlns:a16="http://schemas.microsoft.com/office/drawing/2014/main" id="{EB87D878-C888-523C-374B-D9BE61AAADD8}"/>
              </a:ext>
            </a:extLst>
          </p:cNvPr>
          <p:cNvSpPr>
            <a:spLocks noGrp="1"/>
          </p:cNvSpPr>
          <p:nvPr userDrawn="1">
            <p:ph type="body" sz="quarter" idx="11"/>
          </p:nvPr>
        </p:nvSpPr>
        <p:spPr>
          <a:xfrm>
            <a:off x="1665288" y="1282700"/>
            <a:ext cx="9278937"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9141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ady for More?(Option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775504"/>
            <a:ext cx="10515600" cy="50712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770359" y="-770354"/>
            <a:ext cx="383088" cy="1923804"/>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20134"/>
            <a:ext cx="1888179" cy="369332"/>
          </a:xfrm>
          <a:prstGeom prst="rect">
            <a:avLst/>
          </a:prstGeom>
          <a:noFill/>
        </p:spPr>
        <p:txBody>
          <a:bodyPr wrap="square" rtlCol="0">
            <a:spAutoFit/>
          </a:bodyPr>
          <a:lstStyle/>
          <a:p>
            <a:r>
              <a:rPr lang="en-US" b="1">
                <a:solidFill>
                  <a:schemeClr val="bg1"/>
                </a:solidFill>
                <a:latin typeface="Avenir Book" panose="02000503020000020003" pitchFamily="2" charset="0"/>
              </a:rPr>
              <a:t>Ready for More?</a:t>
            </a:r>
          </a:p>
        </p:txBody>
      </p:sp>
      <p:sp>
        <p:nvSpPr>
          <p:cNvPr id="6" name="Google Shape;533;p46">
            <a:extLst>
              <a:ext uri="{FF2B5EF4-FFF2-40B4-BE49-F238E27FC236}">
                <a16:creationId xmlns:a16="http://schemas.microsoft.com/office/drawing/2014/main" id="{ECEF9EBE-AE7B-3E52-B5E1-BD9E64A9FA6E}"/>
              </a:ext>
            </a:extLst>
          </p:cNvPr>
          <p:cNvSpPr/>
          <p:nvPr userDrawn="1"/>
        </p:nvSpPr>
        <p:spPr>
          <a:xfrm>
            <a:off x="11642947" y="106759"/>
            <a:ext cx="425967" cy="454214"/>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5788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keaway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246908" y="1825625"/>
            <a:ext cx="10106891" cy="3862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5252"/>
            <a:chOff x="8138886" y="968650"/>
            <a:chExt cx="2079176" cy="541066"/>
          </a:xfrm>
          <a:solidFill>
            <a:schemeClr val="tx1"/>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798060"/>
            <a:ext cx="9695545"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Takeaways</a:t>
            </a:r>
          </a:p>
        </p:txBody>
      </p:sp>
      <p:pic>
        <p:nvPicPr>
          <p:cNvPr id="4" name="Picture 3" descr="A drawing of a light bulb on a piece of paper&#10;&#10;Description automatically generated with medium confidence">
            <a:extLst>
              <a:ext uri="{FF2B5EF4-FFF2-40B4-BE49-F238E27FC236}">
                <a16:creationId xmlns:a16="http://schemas.microsoft.com/office/drawing/2014/main" id="{4BAE7BDD-567B-4B8F-9116-3CD7603EAE11}"/>
              </a:ext>
            </a:extLst>
          </p:cNvPr>
          <p:cNvPicPr>
            <a:picLocks noChangeAspect="1"/>
          </p:cNvPicPr>
          <p:nvPr userDrawn="1"/>
        </p:nvPicPr>
        <p:blipFill rotWithShape="1">
          <a:blip r:embed="rId2">
            <a:duotone>
              <a:schemeClr val="accent4">
                <a:shade val="45000"/>
                <a:satMod val="135000"/>
              </a:schemeClr>
              <a:prstClr val="white"/>
            </a:duotone>
          </a:blip>
          <a:srcRect t="3247" r="13039"/>
          <a:stretch/>
        </p:blipFill>
        <p:spPr>
          <a:xfrm>
            <a:off x="11433475" y="-1"/>
            <a:ext cx="684731" cy="860125"/>
          </a:xfrm>
          <a:prstGeom prst="rect">
            <a:avLst/>
          </a:prstGeom>
        </p:spPr>
      </p:pic>
    </p:spTree>
    <p:extLst>
      <p:ext uri="{BB962C8B-B14F-4D97-AF65-F5344CB8AC3E}">
        <p14:creationId xmlns:p14="http://schemas.microsoft.com/office/powerpoint/2010/main" val="1880556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it Ticke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353786" y="1825625"/>
            <a:ext cx="10000013" cy="3910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tx1"/>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2588279" y="796145"/>
            <a:ext cx="6981371"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Exit Ticket</a:t>
            </a:r>
          </a:p>
        </p:txBody>
      </p:sp>
      <p:pic>
        <p:nvPicPr>
          <p:cNvPr id="2" name="Picture 1">
            <a:extLst>
              <a:ext uri="{FF2B5EF4-FFF2-40B4-BE49-F238E27FC236}">
                <a16:creationId xmlns:a16="http://schemas.microsoft.com/office/drawing/2014/main" id="{C381BADF-B3B3-6CCB-D13B-641309D4D98A}"/>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336163" y="72654"/>
            <a:ext cx="546100" cy="660400"/>
          </a:xfrm>
          <a:prstGeom prst="rect">
            <a:avLst/>
          </a:prstGeom>
        </p:spPr>
      </p:pic>
      <p:sp>
        <p:nvSpPr>
          <p:cNvPr id="6" name="Google Shape;517;p46">
            <a:extLst>
              <a:ext uri="{FF2B5EF4-FFF2-40B4-BE49-F238E27FC236}">
                <a16:creationId xmlns:a16="http://schemas.microsoft.com/office/drawing/2014/main" id="{A28FD891-5D97-337C-E115-7A9EEBCD762D}"/>
              </a:ext>
            </a:extLst>
          </p:cNvPr>
          <p:cNvSpPr/>
          <p:nvPr userDrawn="1"/>
        </p:nvSpPr>
        <p:spPr>
          <a:xfrm rot="1347164">
            <a:off x="11680383" y="126011"/>
            <a:ext cx="403761" cy="438999"/>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7863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triev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199408" y="1825625"/>
            <a:ext cx="10153402" cy="38032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tx1"/>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2683823" y="805467"/>
            <a:ext cx="7053943"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Retrieval</a:t>
            </a:r>
          </a:p>
        </p:txBody>
      </p:sp>
      <p:pic>
        <p:nvPicPr>
          <p:cNvPr id="4" name="Picture 3" descr="A drawing of a paper with a arrow&#10;&#10;Description automatically generated with low confidence">
            <a:extLst>
              <a:ext uri="{FF2B5EF4-FFF2-40B4-BE49-F238E27FC236}">
                <a16:creationId xmlns:a16="http://schemas.microsoft.com/office/drawing/2014/main" id="{0656F060-231D-788B-882B-02D47700186B}"/>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480683" y="-1"/>
            <a:ext cx="714524" cy="811409"/>
          </a:xfrm>
          <a:prstGeom prst="rect">
            <a:avLst/>
          </a:prstGeom>
        </p:spPr>
      </p:pic>
    </p:spTree>
    <p:extLst>
      <p:ext uri="{BB962C8B-B14F-4D97-AF65-F5344CB8AC3E}">
        <p14:creationId xmlns:p14="http://schemas.microsoft.com/office/powerpoint/2010/main" val="1891031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rategies for Getting Unstuc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tx1"/>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799769" y="810314"/>
            <a:ext cx="8775865"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Strategies for Getting Unstuck</a:t>
            </a:r>
          </a:p>
        </p:txBody>
      </p:sp>
      <p:sp>
        <p:nvSpPr>
          <p:cNvPr id="3" name="TextBox 2">
            <a:extLst>
              <a:ext uri="{FF2B5EF4-FFF2-40B4-BE49-F238E27FC236}">
                <a16:creationId xmlns:a16="http://schemas.microsoft.com/office/drawing/2014/main" id="{B98B985E-92F9-18E6-D9F6-F23483B46CD8}"/>
              </a:ext>
            </a:extLst>
          </p:cNvPr>
          <p:cNvSpPr txBox="1"/>
          <p:nvPr userDrawn="1"/>
        </p:nvSpPr>
        <p:spPr>
          <a:xfrm>
            <a:off x="1401186" y="1833960"/>
            <a:ext cx="2523503" cy="1200329"/>
          </a:xfrm>
          <a:prstGeom prst="rect">
            <a:avLst/>
          </a:prstGeom>
          <a:noFill/>
        </p:spPr>
        <p:txBody>
          <a:bodyPr wrap="square" rtlCol="0">
            <a:spAutoFit/>
          </a:bodyPr>
          <a:lstStyle/>
          <a:p>
            <a:pPr algn="ctr"/>
            <a:r>
              <a:rPr lang="en-US"/>
              <a:t>Try the problem with friendlier numbers to determine a strategy. </a:t>
            </a:r>
          </a:p>
          <a:p>
            <a:pPr algn="ctr"/>
            <a:r>
              <a:rPr lang="en-US"/>
              <a:t>to use.</a:t>
            </a:r>
          </a:p>
        </p:txBody>
      </p:sp>
      <p:sp>
        <p:nvSpPr>
          <p:cNvPr id="14" name="TextBox 13">
            <a:extLst>
              <a:ext uri="{FF2B5EF4-FFF2-40B4-BE49-F238E27FC236}">
                <a16:creationId xmlns:a16="http://schemas.microsoft.com/office/drawing/2014/main" id="{59A441F9-CDB3-F493-CF6D-E35CF93FFE60}"/>
              </a:ext>
            </a:extLst>
          </p:cNvPr>
          <p:cNvSpPr txBox="1"/>
          <p:nvPr userDrawn="1"/>
        </p:nvSpPr>
        <p:spPr>
          <a:xfrm>
            <a:off x="1401186" y="3878983"/>
            <a:ext cx="2523503" cy="646331"/>
          </a:xfrm>
          <a:prstGeom prst="rect">
            <a:avLst/>
          </a:prstGeom>
          <a:noFill/>
        </p:spPr>
        <p:txBody>
          <a:bodyPr wrap="square" rtlCol="0">
            <a:spAutoFit/>
          </a:bodyPr>
          <a:lstStyle/>
          <a:p>
            <a:pPr algn="ctr"/>
            <a:r>
              <a:rPr lang="en-US"/>
              <a:t>Say the problem in my own words.</a:t>
            </a:r>
          </a:p>
        </p:txBody>
      </p:sp>
      <p:sp>
        <p:nvSpPr>
          <p:cNvPr id="15" name="TextBox 14">
            <a:extLst>
              <a:ext uri="{FF2B5EF4-FFF2-40B4-BE49-F238E27FC236}">
                <a16:creationId xmlns:a16="http://schemas.microsoft.com/office/drawing/2014/main" id="{B5311071-8C2C-5405-6496-C7384C39E85D}"/>
              </a:ext>
            </a:extLst>
          </p:cNvPr>
          <p:cNvSpPr txBox="1"/>
          <p:nvPr userDrawn="1"/>
        </p:nvSpPr>
        <p:spPr>
          <a:xfrm>
            <a:off x="8379332" y="1833960"/>
            <a:ext cx="2591506" cy="923330"/>
          </a:xfrm>
          <a:prstGeom prst="rect">
            <a:avLst/>
          </a:prstGeom>
          <a:noFill/>
        </p:spPr>
        <p:txBody>
          <a:bodyPr wrap="square" rtlCol="0">
            <a:spAutoFit/>
          </a:bodyPr>
          <a:lstStyle/>
          <a:p>
            <a:pPr algn="ctr"/>
            <a:r>
              <a:rPr lang="en-US"/>
              <a:t>Think of a similar problem I know how to solve.</a:t>
            </a:r>
          </a:p>
        </p:txBody>
      </p:sp>
      <p:sp>
        <p:nvSpPr>
          <p:cNvPr id="16" name="TextBox 15">
            <a:extLst>
              <a:ext uri="{FF2B5EF4-FFF2-40B4-BE49-F238E27FC236}">
                <a16:creationId xmlns:a16="http://schemas.microsoft.com/office/drawing/2014/main" id="{B86C27D1-D478-FC1B-863F-8C6C7635F418}"/>
              </a:ext>
            </a:extLst>
          </p:cNvPr>
          <p:cNvSpPr txBox="1"/>
          <p:nvPr userDrawn="1"/>
        </p:nvSpPr>
        <p:spPr>
          <a:xfrm>
            <a:off x="4842330" y="3878983"/>
            <a:ext cx="2690742" cy="646331"/>
          </a:xfrm>
          <a:prstGeom prst="rect">
            <a:avLst/>
          </a:prstGeom>
          <a:noFill/>
        </p:spPr>
        <p:txBody>
          <a:bodyPr wrap="square" rtlCol="0">
            <a:spAutoFit/>
          </a:bodyPr>
          <a:lstStyle/>
          <a:p>
            <a:pPr algn="ctr"/>
            <a:r>
              <a:rPr lang="en-US"/>
              <a:t>Visualize the problem in my head.</a:t>
            </a:r>
          </a:p>
        </p:txBody>
      </p:sp>
      <p:sp>
        <p:nvSpPr>
          <p:cNvPr id="17" name="TextBox 16">
            <a:extLst>
              <a:ext uri="{FF2B5EF4-FFF2-40B4-BE49-F238E27FC236}">
                <a16:creationId xmlns:a16="http://schemas.microsoft.com/office/drawing/2014/main" id="{C7508CCC-2ED5-B498-28BB-0DD78CC9FD10}"/>
              </a:ext>
            </a:extLst>
          </p:cNvPr>
          <p:cNvSpPr txBox="1"/>
          <p:nvPr userDrawn="1"/>
        </p:nvSpPr>
        <p:spPr>
          <a:xfrm>
            <a:off x="4785338" y="1892215"/>
            <a:ext cx="2621323" cy="646331"/>
          </a:xfrm>
          <a:prstGeom prst="rect">
            <a:avLst/>
          </a:prstGeom>
          <a:noFill/>
        </p:spPr>
        <p:txBody>
          <a:bodyPr wrap="square" rtlCol="0">
            <a:spAutoFit/>
          </a:bodyPr>
          <a:lstStyle/>
          <a:p>
            <a:pPr algn="ctr"/>
            <a:r>
              <a:rPr lang="en-US"/>
              <a:t>Use manipulatives or draw a math picture.</a:t>
            </a:r>
          </a:p>
        </p:txBody>
      </p:sp>
      <p:sp>
        <p:nvSpPr>
          <p:cNvPr id="18" name="TextBox 17">
            <a:extLst>
              <a:ext uri="{FF2B5EF4-FFF2-40B4-BE49-F238E27FC236}">
                <a16:creationId xmlns:a16="http://schemas.microsoft.com/office/drawing/2014/main" id="{4706FA1F-33DA-B21D-7AB2-748B7B5919FA}"/>
              </a:ext>
            </a:extLst>
          </p:cNvPr>
          <p:cNvSpPr txBox="1"/>
          <p:nvPr userDrawn="1"/>
        </p:nvSpPr>
        <p:spPr>
          <a:xfrm>
            <a:off x="8450713" y="3878982"/>
            <a:ext cx="2413369" cy="646331"/>
          </a:xfrm>
          <a:prstGeom prst="rect">
            <a:avLst/>
          </a:prstGeom>
          <a:noFill/>
        </p:spPr>
        <p:txBody>
          <a:bodyPr wrap="square" rtlCol="0">
            <a:spAutoFit/>
          </a:bodyPr>
          <a:lstStyle/>
          <a:p>
            <a:pPr algn="ctr"/>
            <a:r>
              <a:rPr lang="en-US"/>
              <a:t>Try a different solution path.</a:t>
            </a:r>
          </a:p>
        </p:txBody>
      </p:sp>
      <p:pic>
        <p:nvPicPr>
          <p:cNvPr id="20" name="Picture 19" descr="A black and white drawing of a thought bubble&#10;&#10;Description automatically generated with medium confidence">
            <a:extLst>
              <a:ext uri="{FF2B5EF4-FFF2-40B4-BE49-F238E27FC236}">
                <a16:creationId xmlns:a16="http://schemas.microsoft.com/office/drawing/2014/main" id="{0E614DB3-2CC4-1D4B-5757-B40DFC46A306}"/>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flipH="1">
            <a:off x="5667400" y="4611400"/>
            <a:ext cx="1040601" cy="832481"/>
          </a:xfrm>
          <a:prstGeom prst="rect">
            <a:avLst/>
          </a:prstGeom>
        </p:spPr>
      </p:pic>
      <p:pic>
        <p:nvPicPr>
          <p:cNvPr id="21" name="Picture 20" descr="A black and white drawing of a speech bubble&#10;&#10;Description automatically generated with low confidence">
            <a:extLst>
              <a:ext uri="{FF2B5EF4-FFF2-40B4-BE49-F238E27FC236}">
                <a16:creationId xmlns:a16="http://schemas.microsoft.com/office/drawing/2014/main" id="{87D59816-561C-388B-CB6A-858CDC2B0F1F}"/>
              </a:ext>
            </a:extLst>
          </p:cNvPr>
          <p:cNvPicPr>
            <a:picLocks noChangeAspect="1"/>
          </p:cNvPicPr>
          <p:nvPr userDrawn="1"/>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209132" y="4612657"/>
            <a:ext cx="907610" cy="889638"/>
          </a:xfrm>
          <a:prstGeom prst="rect">
            <a:avLst/>
          </a:prstGeom>
        </p:spPr>
      </p:pic>
      <p:sp>
        <p:nvSpPr>
          <p:cNvPr id="22" name="Google Shape;501;p46">
            <a:extLst>
              <a:ext uri="{FF2B5EF4-FFF2-40B4-BE49-F238E27FC236}">
                <a16:creationId xmlns:a16="http://schemas.microsoft.com/office/drawing/2014/main" id="{C5944903-678C-75D3-8012-328E6A40DAFE}"/>
              </a:ext>
            </a:extLst>
          </p:cNvPr>
          <p:cNvSpPr/>
          <p:nvPr userDrawn="1"/>
        </p:nvSpPr>
        <p:spPr>
          <a:xfrm>
            <a:off x="9258659" y="4658117"/>
            <a:ext cx="832850" cy="889637"/>
          </a:xfrm>
          <a:custGeom>
            <a:avLst/>
            <a:gdLst/>
            <a:ahLst/>
            <a:cxnLst/>
            <a:rect l="l" t="t" r="r" b="b"/>
            <a:pathLst>
              <a:path w="16279" h="18810" extrusionOk="0">
                <a:moveTo>
                  <a:pt x="8297" y="536"/>
                </a:moveTo>
                <a:lnTo>
                  <a:pt x="8078" y="658"/>
                </a:lnTo>
                <a:lnTo>
                  <a:pt x="7859" y="780"/>
                </a:lnTo>
                <a:lnTo>
                  <a:pt x="7567" y="974"/>
                </a:lnTo>
                <a:lnTo>
                  <a:pt x="7665" y="804"/>
                </a:lnTo>
                <a:lnTo>
                  <a:pt x="7786" y="682"/>
                </a:lnTo>
                <a:lnTo>
                  <a:pt x="7884" y="609"/>
                </a:lnTo>
                <a:lnTo>
                  <a:pt x="7981" y="585"/>
                </a:lnTo>
                <a:lnTo>
                  <a:pt x="8078" y="561"/>
                </a:lnTo>
                <a:lnTo>
                  <a:pt x="8200" y="536"/>
                </a:lnTo>
                <a:close/>
                <a:moveTo>
                  <a:pt x="8687" y="731"/>
                </a:moveTo>
                <a:lnTo>
                  <a:pt x="8760" y="828"/>
                </a:lnTo>
                <a:lnTo>
                  <a:pt x="8808" y="950"/>
                </a:lnTo>
                <a:lnTo>
                  <a:pt x="8760" y="974"/>
                </a:lnTo>
                <a:lnTo>
                  <a:pt x="8541" y="1072"/>
                </a:lnTo>
                <a:lnTo>
                  <a:pt x="8346" y="1169"/>
                </a:lnTo>
                <a:lnTo>
                  <a:pt x="7957" y="1412"/>
                </a:lnTo>
                <a:lnTo>
                  <a:pt x="7689" y="1583"/>
                </a:lnTo>
                <a:lnTo>
                  <a:pt x="7543" y="1680"/>
                </a:lnTo>
                <a:lnTo>
                  <a:pt x="7397" y="1777"/>
                </a:lnTo>
                <a:lnTo>
                  <a:pt x="7421" y="1534"/>
                </a:lnTo>
                <a:lnTo>
                  <a:pt x="7446" y="1315"/>
                </a:lnTo>
                <a:lnTo>
                  <a:pt x="8054" y="999"/>
                </a:lnTo>
                <a:lnTo>
                  <a:pt x="8370" y="853"/>
                </a:lnTo>
                <a:lnTo>
                  <a:pt x="8687" y="731"/>
                </a:lnTo>
                <a:close/>
                <a:moveTo>
                  <a:pt x="8881" y="1364"/>
                </a:moveTo>
                <a:lnTo>
                  <a:pt x="8881" y="1583"/>
                </a:lnTo>
                <a:lnTo>
                  <a:pt x="8687" y="1656"/>
                </a:lnTo>
                <a:lnTo>
                  <a:pt x="8492" y="1753"/>
                </a:lnTo>
                <a:lnTo>
                  <a:pt x="8249" y="1875"/>
                </a:lnTo>
                <a:lnTo>
                  <a:pt x="8005" y="2021"/>
                </a:lnTo>
                <a:lnTo>
                  <a:pt x="7957" y="2069"/>
                </a:lnTo>
                <a:lnTo>
                  <a:pt x="7932" y="2142"/>
                </a:lnTo>
                <a:lnTo>
                  <a:pt x="7786" y="2142"/>
                </a:lnTo>
                <a:lnTo>
                  <a:pt x="7373" y="2118"/>
                </a:lnTo>
                <a:lnTo>
                  <a:pt x="7373" y="2069"/>
                </a:lnTo>
                <a:lnTo>
                  <a:pt x="7470" y="2069"/>
                </a:lnTo>
                <a:lnTo>
                  <a:pt x="7567" y="2045"/>
                </a:lnTo>
                <a:lnTo>
                  <a:pt x="7738" y="1972"/>
                </a:lnTo>
                <a:lnTo>
                  <a:pt x="8054" y="1777"/>
                </a:lnTo>
                <a:lnTo>
                  <a:pt x="8881" y="1364"/>
                </a:lnTo>
                <a:close/>
                <a:moveTo>
                  <a:pt x="8857" y="2021"/>
                </a:moveTo>
                <a:lnTo>
                  <a:pt x="8857" y="2191"/>
                </a:lnTo>
                <a:lnTo>
                  <a:pt x="8541" y="2167"/>
                </a:lnTo>
                <a:lnTo>
                  <a:pt x="8857" y="2021"/>
                </a:lnTo>
                <a:close/>
                <a:moveTo>
                  <a:pt x="5937" y="2556"/>
                </a:moveTo>
                <a:lnTo>
                  <a:pt x="6765" y="2580"/>
                </a:lnTo>
                <a:lnTo>
                  <a:pt x="7592" y="2629"/>
                </a:lnTo>
                <a:lnTo>
                  <a:pt x="9173" y="2677"/>
                </a:lnTo>
                <a:lnTo>
                  <a:pt x="9976" y="2702"/>
                </a:lnTo>
                <a:lnTo>
                  <a:pt x="10755" y="2726"/>
                </a:lnTo>
                <a:lnTo>
                  <a:pt x="11582" y="2702"/>
                </a:lnTo>
                <a:lnTo>
                  <a:pt x="12385" y="2677"/>
                </a:lnTo>
                <a:lnTo>
                  <a:pt x="13213" y="2629"/>
                </a:lnTo>
                <a:lnTo>
                  <a:pt x="14016" y="2605"/>
                </a:lnTo>
                <a:lnTo>
                  <a:pt x="14064" y="2605"/>
                </a:lnTo>
                <a:lnTo>
                  <a:pt x="14235" y="2750"/>
                </a:lnTo>
                <a:lnTo>
                  <a:pt x="14405" y="2872"/>
                </a:lnTo>
                <a:lnTo>
                  <a:pt x="15038" y="3432"/>
                </a:lnTo>
                <a:lnTo>
                  <a:pt x="15329" y="3724"/>
                </a:lnTo>
                <a:lnTo>
                  <a:pt x="15597" y="4040"/>
                </a:lnTo>
                <a:lnTo>
                  <a:pt x="15694" y="4235"/>
                </a:lnTo>
                <a:lnTo>
                  <a:pt x="15792" y="4405"/>
                </a:lnTo>
                <a:lnTo>
                  <a:pt x="15694" y="4551"/>
                </a:lnTo>
                <a:lnTo>
                  <a:pt x="15573" y="4673"/>
                </a:lnTo>
                <a:lnTo>
                  <a:pt x="15402" y="4843"/>
                </a:lnTo>
                <a:lnTo>
                  <a:pt x="15232" y="4989"/>
                </a:lnTo>
                <a:lnTo>
                  <a:pt x="14843" y="5281"/>
                </a:lnTo>
                <a:lnTo>
                  <a:pt x="14454" y="5549"/>
                </a:lnTo>
                <a:lnTo>
                  <a:pt x="14235" y="5719"/>
                </a:lnTo>
                <a:lnTo>
                  <a:pt x="14064" y="5889"/>
                </a:lnTo>
                <a:lnTo>
                  <a:pt x="13286" y="5865"/>
                </a:lnTo>
                <a:lnTo>
                  <a:pt x="12507" y="5841"/>
                </a:lnTo>
                <a:lnTo>
                  <a:pt x="10974" y="5841"/>
                </a:lnTo>
                <a:lnTo>
                  <a:pt x="7859" y="5889"/>
                </a:lnTo>
                <a:lnTo>
                  <a:pt x="4623" y="5938"/>
                </a:lnTo>
                <a:lnTo>
                  <a:pt x="2385" y="5938"/>
                </a:lnTo>
                <a:lnTo>
                  <a:pt x="2117" y="5962"/>
                </a:lnTo>
                <a:lnTo>
                  <a:pt x="1874" y="6011"/>
                </a:lnTo>
                <a:lnTo>
                  <a:pt x="1849" y="5889"/>
                </a:lnTo>
                <a:lnTo>
                  <a:pt x="1849" y="5768"/>
                </a:lnTo>
                <a:lnTo>
                  <a:pt x="1801" y="5524"/>
                </a:lnTo>
                <a:lnTo>
                  <a:pt x="1655" y="4332"/>
                </a:lnTo>
                <a:lnTo>
                  <a:pt x="1606" y="3724"/>
                </a:lnTo>
                <a:lnTo>
                  <a:pt x="1557" y="3091"/>
                </a:lnTo>
                <a:lnTo>
                  <a:pt x="1557" y="2848"/>
                </a:lnTo>
                <a:lnTo>
                  <a:pt x="1533" y="2580"/>
                </a:lnTo>
                <a:lnTo>
                  <a:pt x="1874" y="2629"/>
                </a:lnTo>
                <a:lnTo>
                  <a:pt x="2214" y="2653"/>
                </a:lnTo>
                <a:lnTo>
                  <a:pt x="2920" y="2653"/>
                </a:lnTo>
                <a:lnTo>
                  <a:pt x="3626" y="2629"/>
                </a:lnTo>
                <a:lnTo>
                  <a:pt x="4283" y="2580"/>
                </a:lnTo>
                <a:lnTo>
                  <a:pt x="5110" y="2556"/>
                </a:lnTo>
                <a:close/>
                <a:moveTo>
                  <a:pt x="8468" y="6352"/>
                </a:moveTo>
                <a:lnTo>
                  <a:pt x="8200" y="6449"/>
                </a:lnTo>
                <a:lnTo>
                  <a:pt x="7835" y="6644"/>
                </a:lnTo>
                <a:lnTo>
                  <a:pt x="7665" y="6765"/>
                </a:lnTo>
                <a:lnTo>
                  <a:pt x="7494" y="6887"/>
                </a:lnTo>
                <a:lnTo>
                  <a:pt x="7470" y="6619"/>
                </a:lnTo>
                <a:lnTo>
                  <a:pt x="7421" y="6352"/>
                </a:lnTo>
                <a:close/>
                <a:moveTo>
                  <a:pt x="8735" y="6644"/>
                </a:moveTo>
                <a:lnTo>
                  <a:pt x="8735" y="6692"/>
                </a:lnTo>
                <a:lnTo>
                  <a:pt x="8735" y="6960"/>
                </a:lnTo>
                <a:lnTo>
                  <a:pt x="8103" y="6936"/>
                </a:lnTo>
                <a:lnTo>
                  <a:pt x="8030" y="6936"/>
                </a:lnTo>
                <a:lnTo>
                  <a:pt x="8200" y="6863"/>
                </a:lnTo>
                <a:lnTo>
                  <a:pt x="8735" y="6644"/>
                </a:lnTo>
                <a:close/>
                <a:moveTo>
                  <a:pt x="3942" y="7301"/>
                </a:moveTo>
                <a:lnTo>
                  <a:pt x="4331" y="7325"/>
                </a:lnTo>
                <a:lnTo>
                  <a:pt x="5061" y="7374"/>
                </a:lnTo>
                <a:lnTo>
                  <a:pt x="5864" y="7422"/>
                </a:lnTo>
                <a:lnTo>
                  <a:pt x="6667" y="7447"/>
                </a:lnTo>
                <a:lnTo>
                  <a:pt x="8297" y="7471"/>
                </a:lnTo>
                <a:lnTo>
                  <a:pt x="8833" y="7495"/>
                </a:lnTo>
                <a:lnTo>
                  <a:pt x="8930" y="7520"/>
                </a:lnTo>
                <a:lnTo>
                  <a:pt x="9052" y="7495"/>
                </a:lnTo>
                <a:lnTo>
                  <a:pt x="11607" y="7593"/>
                </a:lnTo>
                <a:lnTo>
                  <a:pt x="12361" y="7617"/>
                </a:lnTo>
                <a:lnTo>
                  <a:pt x="13115" y="7593"/>
                </a:lnTo>
                <a:lnTo>
                  <a:pt x="13870" y="7568"/>
                </a:lnTo>
                <a:lnTo>
                  <a:pt x="14624" y="7568"/>
                </a:lnTo>
                <a:lnTo>
                  <a:pt x="14600" y="7739"/>
                </a:lnTo>
                <a:lnTo>
                  <a:pt x="14575" y="7933"/>
                </a:lnTo>
                <a:lnTo>
                  <a:pt x="14575" y="8298"/>
                </a:lnTo>
                <a:lnTo>
                  <a:pt x="14624" y="8980"/>
                </a:lnTo>
                <a:lnTo>
                  <a:pt x="14697" y="9539"/>
                </a:lnTo>
                <a:lnTo>
                  <a:pt x="14746" y="10123"/>
                </a:lnTo>
                <a:lnTo>
                  <a:pt x="14770" y="10391"/>
                </a:lnTo>
                <a:lnTo>
                  <a:pt x="14794" y="10659"/>
                </a:lnTo>
                <a:lnTo>
                  <a:pt x="13310" y="10707"/>
                </a:lnTo>
                <a:lnTo>
                  <a:pt x="11826" y="10780"/>
                </a:lnTo>
                <a:lnTo>
                  <a:pt x="10341" y="10829"/>
                </a:lnTo>
                <a:lnTo>
                  <a:pt x="9587" y="10853"/>
                </a:lnTo>
                <a:lnTo>
                  <a:pt x="8833" y="10829"/>
                </a:lnTo>
                <a:lnTo>
                  <a:pt x="7178" y="10780"/>
                </a:lnTo>
                <a:lnTo>
                  <a:pt x="6327" y="10780"/>
                </a:lnTo>
                <a:lnTo>
                  <a:pt x="5499" y="10804"/>
                </a:lnTo>
                <a:lnTo>
                  <a:pt x="4088" y="10853"/>
                </a:lnTo>
                <a:lnTo>
                  <a:pt x="3358" y="10902"/>
                </a:lnTo>
                <a:lnTo>
                  <a:pt x="3017" y="10926"/>
                </a:lnTo>
                <a:lnTo>
                  <a:pt x="2677" y="10999"/>
                </a:lnTo>
                <a:lnTo>
                  <a:pt x="2677" y="10926"/>
                </a:lnTo>
                <a:lnTo>
                  <a:pt x="2652" y="10853"/>
                </a:lnTo>
                <a:lnTo>
                  <a:pt x="2604" y="10804"/>
                </a:lnTo>
                <a:lnTo>
                  <a:pt x="2531" y="10756"/>
                </a:lnTo>
                <a:lnTo>
                  <a:pt x="2239" y="10586"/>
                </a:lnTo>
                <a:lnTo>
                  <a:pt x="1947" y="10391"/>
                </a:lnTo>
                <a:lnTo>
                  <a:pt x="1411" y="10002"/>
                </a:lnTo>
                <a:lnTo>
                  <a:pt x="1168" y="9807"/>
                </a:lnTo>
                <a:lnTo>
                  <a:pt x="925" y="9612"/>
                </a:lnTo>
                <a:lnTo>
                  <a:pt x="681" y="9393"/>
                </a:lnTo>
                <a:lnTo>
                  <a:pt x="438" y="9199"/>
                </a:lnTo>
                <a:lnTo>
                  <a:pt x="633" y="9028"/>
                </a:lnTo>
                <a:lnTo>
                  <a:pt x="1338" y="8396"/>
                </a:lnTo>
                <a:lnTo>
                  <a:pt x="1703" y="8104"/>
                </a:lnTo>
                <a:lnTo>
                  <a:pt x="2068" y="7812"/>
                </a:lnTo>
                <a:lnTo>
                  <a:pt x="2336" y="7641"/>
                </a:lnTo>
                <a:lnTo>
                  <a:pt x="2458" y="7568"/>
                </a:lnTo>
                <a:lnTo>
                  <a:pt x="2579" y="7447"/>
                </a:lnTo>
                <a:lnTo>
                  <a:pt x="2604" y="7374"/>
                </a:lnTo>
                <a:lnTo>
                  <a:pt x="2847" y="7374"/>
                </a:lnTo>
                <a:lnTo>
                  <a:pt x="3115" y="7349"/>
                </a:lnTo>
                <a:lnTo>
                  <a:pt x="3577" y="7301"/>
                </a:lnTo>
                <a:close/>
                <a:moveTo>
                  <a:pt x="7446" y="11242"/>
                </a:moveTo>
                <a:lnTo>
                  <a:pt x="8541" y="11291"/>
                </a:lnTo>
                <a:lnTo>
                  <a:pt x="8395" y="11364"/>
                </a:lnTo>
                <a:lnTo>
                  <a:pt x="8249" y="11461"/>
                </a:lnTo>
                <a:lnTo>
                  <a:pt x="7981" y="11632"/>
                </a:lnTo>
                <a:lnTo>
                  <a:pt x="7567" y="11851"/>
                </a:lnTo>
                <a:lnTo>
                  <a:pt x="7519" y="11534"/>
                </a:lnTo>
                <a:lnTo>
                  <a:pt x="7494" y="11388"/>
                </a:lnTo>
                <a:lnTo>
                  <a:pt x="7446" y="11242"/>
                </a:lnTo>
                <a:close/>
                <a:moveTo>
                  <a:pt x="8784" y="11632"/>
                </a:moveTo>
                <a:lnTo>
                  <a:pt x="8735" y="12094"/>
                </a:lnTo>
                <a:lnTo>
                  <a:pt x="8541" y="12167"/>
                </a:lnTo>
                <a:lnTo>
                  <a:pt x="8370" y="12264"/>
                </a:lnTo>
                <a:lnTo>
                  <a:pt x="8005" y="12459"/>
                </a:lnTo>
                <a:lnTo>
                  <a:pt x="7762" y="12581"/>
                </a:lnTo>
                <a:lnTo>
                  <a:pt x="7640" y="12678"/>
                </a:lnTo>
                <a:lnTo>
                  <a:pt x="7543" y="12751"/>
                </a:lnTo>
                <a:lnTo>
                  <a:pt x="7543" y="12678"/>
                </a:lnTo>
                <a:lnTo>
                  <a:pt x="7567" y="12216"/>
                </a:lnTo>
                <a:lnTo>
                  <a:pt x="7713" y="12167"/>
                </a:lnTo>
                <a:lnTo>
                  <a:pt x="7859" y="12118"/>
                </a:lnTo>
                <a:lnTo>
                  <a:pt x="8103" y="11997"/>
                </a:lnTo>
                <a:lnTo>
                  <a:pt x="8443" y="11826"/>
                </a:lnTo>
                <a:lnTo>
                  <a:pt x="8614" y="11729"/>
                </a:lnTo>
                <a:lnTo>
                  <a:pt x="8784" y="11632"/>
                </a:lnTo>
                <a:close/>
                <a:moveTo>
                  <a:pt x="8735" y="12581"/>
                </a:moveTo>
                <a:lnTo>
                  <a:pt x="8735" y="13189"/>
                </a:lnTo>
                <a:lnTo>
                  <a:pt x="8662" y="13165"/>
                </a:lnTo>
                <a:lnTo>
                  <a:pt x="8565" y="13165"/>
                </a:lnTo>
                <a:lnTo>
                  <a:pt x="8468" y="13189"/>
                </a:lnTo>
                <a:lnTo>
                  <a:pt x="8249" y="13262"/>
                </a:lnTo>
                <a:lnTo>
                  <a:pt x="8054" y="13384"/>
                </a:lnTo>
                <a:lnTo>
                  <a:pt x="7859" y="13481"/>
                </a:lnTo>
                <a:lnTo>
                  <a:pt x="7665" y="13627"/>
                </a:lnTo>
                <a:lnTo>
                  <a:pt x="7446" y="13797"/>
                </a:lnTo>
                <a:lnTo>
                  <a:pt x="7494" y="13140"/>
                </a:lnTo>
                <a:lnTo>
                  <a:pt x="7665" y="13116"/>
                </a:lnTo>
                <a:lnTo>
                  <a:pt x="7835" y="13043"/>
                </a:lnTo>
                <a:lnTo>
                  <a:pt x="8151" y="12873"/>
                </a:lnTo>
                <a:lnTo>
                  <a:pt x="8735" y="12581"/>
                </a:lnTo>
                <a:close/>
                <a:moveTo>
                  <a:pt x="8735" y="13578"/>
                </a:moveTo>
                <a:lnTo>
                  <a:pt x="8735" y="14138"/>
                </a:lnTo>
                <a:lnTo>
                  <a:pt x="8541" y="14211"/>
                </a:lnTo>
                <a:lnTo>
                  <a:pt x="8346" y="14284"/>
                </a:lnTo>
                <a:lnTo>
                  <a:pt x="7981" y="14454"/>
                </a:lnTo>
                <a:lnTo>
                  <a:pt x="7689" y="14576"/>
                </a:lnTo>
                <a:lnTo>
                  <a:pt x="7543" y="14673"/>
                </a:lnTo>
                <a:lnTo>
                  <a:pt x="7421" y="14746"/>
                </a:lnTo>
                <a:lnTo>
                  <a:pt x="7421" y="14454"/>
                </a:lnTo>
                <a:lnTo>
                  <a:pt x="7421" y="14138"/>
                </a:lnTo>
                <a:lnTo>
                  <a:pt x="7567" y="14089"/>
                </a:lnTo>
                <a:lnTo>
                  <a:pt x="7738" y="14016"/>
                </a:lnTo>
                <a:lnTo>
                  <a:pt x="8005" y="13870"/>
                </a:lnTo>
                <a:lnTo>
                  <a:pt x="8176" y="13773"/>
                </a:lnTo>
                <a:lnTo>
                  <a:pt x="8370" y="13724"/>
                </a:lnTo>
                <a:lnTo>
                  <a:pt x="8735" y="13578"/>
                </a:lnTo>
                <a:close/>
                <a:moveTo>
                  <a:pt x="8735" y="14625"/>
                </a:moveTo>
                <a:lnTo>
                  <a:pt x="8735" y="15014"/>
                </a:lnTo>
                <a:lnTo>
                  <a:pt x="8687" y="15038"/>
                </a:lnTo>
                <a:lnTo>
                  <a:pt x="7908" y="15501"/>
                </a:lnTo>
                <a:lnTo>
                  <a:pt x="7689" y="15598"/>
                </a:lnTo>
                <a:lnTo>
                  <a:pt x="7446" y="15720"/>
                </a:lnTo>
                <a:lnTo>
                  <a:pt x="7421" y="15087"/>
                </a:lnTo>
                <a:lnTo>
                  <a:pt x="7592" y="15063"/>
                </a:lnTo>
                <a:lnTo>
                  <a:pt x="7738" y="15014"/>
                </a:lnTo>
                <a:lnTo>
                  <a:pt x="8054" y="14892"/>
                </a:lnTo>
                <a:lnTo>
                  <a:pt x="8735" y="14625"/>
                </a:lnTo>
                <a:close/>
                <a:moveTo>
                  <a:pt x="8711" y="15452"/>
                </a:moveTo>
                <a:lnTo>
                  <a:pt x="8711" y="16231"/>
                </a:lnTo>
                <a:lnTo>
                  <a:pt x="8419" y="16328"/>
                </a:lnTo>
                <a:lnTo>
                  <a:pt x="8151" y="16425"/>
                </a:lnTo>
                <a:lnTo>
                  <a:pt x="7811" y="16523"/>
                </a:lnTo>
                <a:lnTo>
                  <a:pt x="7494" y="16620"/>
                </a:lnTo>
                <a:lnTo>
                  <a:pt x="7470" y="16012"/>
                </a:lnTo>
                <a:lnTo>
                  <a:pt x="7567" y="16012"/>
                </a:lnTo>
                <a:lnTo>
                  <a:pt x="7689" y="15963"/>
                </a:lnTo>
                <a:lnTo>
                  <a:pt x="7908" y="15890"/>
                </a:lnTo>
                <a:lnTo>
                  <a:pt x="8322" y="15671"/>
                </a:lnTo>
                <a:lnTo>
                  <a:pt x="8711" y="15452"/>
                </a:lnTo>
                <a:close/>
                <a:moveTo>
                  <a:pt x="8687" y="16717"/>
                </a:moveTo>
                <a:lnTo>
                  <a:pt x="8687" y="17082"/>
                </a:lnTo>
                <a:lnTo>
                  <a:pt x="8687" y="17107"/>
                </a:lnTo>
                <a:lnTo>
                  <a:pt x="8346" y="17228"/>
                </a:lnTo>
                <a:lnTo>
                  <a:pt x="8005" y="17399"/>
                </a:lnTo>
                <a:lnTo>
                  <a:pt x="7543" y="17593"/>
                </a:lnTo>
                <a:lnTo>
                  <a:pt x="7519" y="17009"/>
                </a:lnTo>
                <a:lnTo>
                  <a:pt x="7689" y="17009"/>
                </a:lnTo>
                <a:lnTo>
                  <a:pt x="7859" y="16961"/>
                </a:lnTo>
                <a:lnTo>
                  <a:pt x="8176" y="16888"/>
                </a:lnTo>
                <a:lnTo>
                  <a:pt x="8687" y="16717"/>
                </a:lnTo>
                <a:close/>
                <a:moveTo>
                  <a:pt x="8687" y="17545"/>
                </a:moveTo>
                <a:lnTo>
                  <a:pt x="8687" y="18250"/>
                </a:lnTo>
                <a:lnTo>
                  <a:pt x="8370" y="18275"/>
                </a:lnTo>
                <a:lnTo>
                  <a:pt x="8054" y="18299"/>
                </a:lnTo>
                <a:lnTo>
                  <a:pt x="7835" y="18323"/>
                </a:lnTo>
                <a:lnTo>
                  <a:pt x="7592" y="18348"/>
                </a:lnTo>
                <a:lnTo>
                  <a:pt x="7543" y="18372"/>
                </a:lnTo>
                <a:lnTo>
                  <a:pt x="7543" y="18031"/>
                </a:lnTo>
                <a:lnTo>
                  <a:pt x="7689" y="17983"/>
                </a:lnTo>
                <a:lnTo>
                  <a:pt x="7811" y="17934"/>
                </a:lnTo>
                <a:lnTo>
                  <a:pt x="8078" y="17812"/>
                </a:lnTo>
                <a:lnTo>
                  <a:pt x="8687" y="17545"/>
                </a:lnTo>
                <a:close/>
                <a:moveTo>
                  <a:pt x="8078" y="1"/>
                </a:moveTo>
                <a:lnTo>
                  <a:pt x="7884" y="25"/>
                </a:lnTo>
                <a:lnTo>
                  <a:pt x="7713" y="74"/>
                </a:lnTo>
                <a:lnTo>
                  <a:pt x="7567" y="171"/>
                </a:lnTo>
                <a:lnTo>
                  <a:pt x="7446" y="269"/>
                </a:lnTo>
                <a:lnTo>
                  <a:pt x="7324" y="390"/>
                </a:lnTo>
                <a:lnTo>
                  <a:pt x="7227" y="536"/>
                </a:lnTo>
                <a:lnTo>
                  <a:pt x="7154" y="682"/>
                </a:lnTo>
                <a:lnTo>
                  <a:pt x="7081" y="853"/>
                </a:lnTo>
                <a:lnTo>
                  <a:pt x="7032" y="1023"/>
                </a:lnTo>
                <a:lnTo>
                  <a:pt x="6959" y="1388"/>
                </a:lnTo>
                <a:lnTo>
                  <a:pt x="6935" y="1753"/>
                </a:lnTo>
                <a:lnTo>
                  <a:pt x="6959" y="2118"/>
                </a:lnTo>
                <a:lnTo>
                  <a:pt x="6959" y="2118"/>
                </a:lnTo>
                <a:lnTo>
                  <a:pt x="5816" y="2094"/>
                </a:lnTo>
                <a:lnTo>
                  <a:pt x="4672" y="2094"/>
                </a:lnTo>
                <a:lnTo>
                  <a:pt x="2993" y="2167"/>
                </a:lnTo>
                <a:lnTo>
                  <a:pt x="1801" y="2167"/>
                </a:lnTo>
                <a:lnTo>
                  <a:pt x="1387" y="2191"/>
                </a:lnTo>
                <a:lnTo>
                  <a:pt x="1338" y="2191"/>
                </a:lnTo>
                <a:lnTo>
                  <a:pt x="1290" y="2215"/>
                </a:lnTo>
                <a:lnTo>
                  <a:pt x="1290" y="2240"/>
                </a:lnTo>
                <a:lnTo>
                  <a:pt x="1217" y="2288"/>
                </a:lnTo>
                <a:lnTo>
                  <a:pt x="1192" y="2361"/>
                </a:lnTo>
                <a:lnTo>
                  <a:pt x="1119" y="2556"/>
                </a:lnTo>
                <a:lnTo>
                  <a:pt x="1071" y="2775"/>
                </a:lnTo>
                <a:lnTo>
                  <a:pt x="1046" y="3018"/>
                </a:lnTo>
                <a:lnTo>
                  <a:pt x="1046" y="3261"/>
                </a:lnTo>
                <a:lnTo>
                  <a:pt x="1071" y="3748"/>
                </a:lnTo>
                <a:lnTo>
                  <a:pt x="1119" y="4162"/>
                </a:lnTo>
                <a:lnTo>
                  <a:pt x="1168" y="4770"/>
                </a:lnTo>
                <a:lnTo>
                  <a:pt x="1241" y="5378"/>
                </a:lnTo>
                <a:lnTo>
                  <a:pt x="1265" y="5622"/>
                </a:lnTo>
                <a:lnTo>
                  <a:pt x="1290" y="5889"/>
                </a:lnTo>
                <a:lnTo>
                  <a:pt x="1314" y="6011"/>
                </a:lnTo>
                <a:lnTo>
                  <a:pt x="1338" y="6133"/>
                </a:lnTo>
                <a:lnTo>
                  <a:pt x="1411" y="6230"/>
                </a:lnTo>
                <a:lnTo>
                  <a:pt x="1484" y="6303"/>
                </a:lnTo>
                <a:lnTo>
                  <a:pt x="1557" y="6352"/>
                </a:lnTo>
                <a:lnTo>
                  <a:pt x="1630" y="6352"/>
                </a:lnTo>
                <a:lnTo>
                  <a:pt x="1703" y="6327"/>
                </a:lnTo>
                <a:lnTo>
                  <a:pt x="1776" y="6279"/>
                </a:lnTo>
                <a:lnTo>
                  <a:pt x="1801" y="6254"/>
                </a:lnTo>
                <a:lnTo>
                  <a:pt x="2020" y="6303"/>
                </a:lnTo>
                <a:lnTo>
                  <a:pt x="2239" y="6327"/>
                </a:lnTo>
                <a:lnTo>
                  <a:pt x="2701" y="6352"/>
                </a:lnTo>
                <a:lnTo>
                  <a:pt x="4429" y="6376"/>
                </a:lnTo>
                <a:lnTo>
                  <a:pt x="6959" y="6352"/>
                </a:lnTo>
                <a:lnTo>
                  <a:pt x="6984" y="6595"/>
                </a:lnTo>
                <a:lnTo>
                  <a:pt x="7008" y="6911"/>
                </a:lnTo>
                <a:lnTo>
                  <a:pt x="5962" y="6887"/>
                </a:lnTo>
                <a:lnTo>
                  <a:pt x="4891" y="6838"/>
                </a:lnTo>
                <a:lnTo>
                  <a:pt x="4161" y="6814"/>
                </a:lnTo>
                <a:lnTo>
                  <a:pt x="3163" y="6814"/>
                </a:lnTo>
                <a:lnTo>
                  <a:pt x="2896" y="6863"/>
                </a:lnTo>
                <a:lnTo>
                  <a:pt x="2628" y="6936"/>
                </a:lnTo>
                <a:lnTo>
                  <a:pt x="2506" y="6984"/>
                </a:lnTo>
                <a:lnTo>
                  <a:pt x="2409" y="7057"/>
                </a:lnTo>
                <a:lnTo>
                  <a:pt x="2360" y="7033"/>
                </a:lnTo>
                <a:lnTo>
                  <a:pt x="2263" y="7033"/>
                </a:lnTo>
                <a:lnTo>
                  <a:pt x="2190" y="7057"/>
                </a:lnTo>
                <a:lnTo>
                  <a:pt x="1995" y="7130"/>
                </a:lnTo>
                <a:lnTo>
                  <a:pt x="1825" y="7228"/>
                </a:lnTo>
                <a:lnTo>
                  <a:pt x="1630" y="7374"/>
                </a:lnTo>
                <a:lnTo>
                  <a:pt x="1290" y="7666"/>
                </a:lnTo>
                <a:lnTo>
                  <a:pt x="1022" y="7933"/>
                </a:lnTo>
                <a:lnTo>
                  <a:pt x="681" y="8250"/>
                </a:lnTo>
                <a:lnTo>
                  <a:pt x="365" y="8590"/>
                </a:lnTo>
                <a:lnTo>
                  <a:pt x="243" y="8712"/>
                </a:lnTo>
                <a:lnTo>
                  <a:pt x="122" y="8858"/>
                </a:lnTo>
                <a:lnTo>
                  <a:pt x="24" y="9004"/>
                </a:lnTo>
                <a:lnTo>
                  <a:pt x="0" y="9077"/>
                </a:lnTo>
                <a:lnTo>
                  <a:pt x="0" y="9174"/>
                </a:lnTo>
                <a:lnTo>
                  <a:pt x="0" y="9199"/>
                </a:lnTo>
                <a:lnTo>
                  <a:pt x="0" y="9247"/>
                </a:lnTo>
                <a:lnTo>
                  <a:pt x="0" y="9320"/>
                </a:lnTo>
                <a:lnTo>
                  <a:pt x="73" y="9466"/>
                </a:lnTo>
                <a:lnTo>
                  <a:pt x="170" y="9612"/>
                </a:lnTo>
                <a:lnTo>
                  <a:pt x="292" y="9758"/>
                </a:lnTo>
                <a:lnTo>
                  <a:pt x="414" y="9904"/>
                </a:lnTo>
                <a:lnTo>
                  <a:pt x="681" y="10148"/>
                </a:lnTo>
                <a:lnTo>
                  <a:pt x="949" y="10367"/>
                </a:lnTo>
                <a:lnTo>
                  <a:pt x="1265" y="10610"/>
                </a:lnTo>
                <a:lnTo>
                  <a:pt x="1582" y="10829"/>
                </a:lnTo>
                <a:lnTo>
                  <a:pt x="1922" y="11048"/>
                </a:lnTo>
                <a:lnTo>
                  <a:pt x="2239" y="11242"/>
                </a:lnTo>
                <a:lnTo>
                  <a:pt x="2312" y="11267"/>
                </a:lnTo>
                <a:lnTo>
                  <a:pt x="2385" y="11267"/>
                </a:lnTo>
                <a:lnTo>
                  <a:pt x="2750" y="11340"/>
                </a:lnTo>
                <a:lnTo>
                  <a:pt x="3139" y="11388"/>
                </a:lnTo>
                <a:lnTo>
                  <a:pt x="3528" y="11388"/>
                </a:lnTo>
                <a:lnTo>
                  <a:pt x="3918" y="11364"/>
                </a:lnTo>
                <a:lnTo>
                  <a:pt x="4721" y="11315"/>
                </a:lnTo>
                <a:lnTo>
                  <a:pt x="5499" y="11267"/>
                </a:lnTo>
                <a:lnTo>
                  <a:pt x="6278" y="11242"/>
                </a:lnTo>
                <a:lnTo>
                  <a:pt x="7081" y="11242"/>
                </a:lnTo>
                <a:lnTo>
                  <a:pt x="7081" y="11607"/>
                </a:lnTo>
                <a:lnTo>
                  <a:pt x="7081" y="11972"/>
                </a:lnTo>
                <a:lnTo>
                  <a:pt x="7081" y="12313"/>
                </a:lnTo>
                <a:lnTo>
                  <a:pt x="7057" y="12678"/>
                </a:lnTo>
                <a:lnTo>
                  <a:pt x="6984" y="13578"/>
                </a:lnTo>
                <a:lnTo>
                  <a:pt x="6935" y="14016"/>
                </a:lnTo>
                <a:lnTo>
                  <a:pt x="6911" y="14454"/>
                </a:lnTo>
                <a:lnTo>
                  <a:pt x="6911" y="15476"/>
                </a:lnTo>
                <a:lnTo>
                  <a:pt x="6959" y="16498"/>
                </a:lnTo>
                <a:lnTo>
                  <a:pt x="7057" y="18542"/>
                </a:lnTo>
                <a:lnTo>
                  <a:pt x="7057" y="18615"/>
                </a:lnTo>
                <a:lnTo>
                  <a:pt x="7081" y="18688"/>
                </a:lnTo>
                <a:lnTo>
                  <a:pt x="7130" y="18737"/>
                </a:lnTo>
                <a:lnTo>
                  <a:pt x="7203" y="18761"/>
                </a:lnTo>
                <a:lnTo>
                  <a:pt x="7251" y="18786"/>
                </a:lnTo>
                <a:lnTo>
                  <a:pt x="7324" y="18786"/>
                </a:lnTo>
                <a:lnTo>
                  <a:pt x="7373" y="18761"/>
                </a:lnTo>
                <a:lnTo>
                  <a:pt x="7446" y="18737"/>
                </a:lnTo>
                <a:lnTo>
                  <a:pt x="7519" y="18786"/>
                </a:lnTo>
                <a:lnTo>
                  <a:pt x="7640" y="18810"/>
                </a:lnTo>
                <a:lnTo>
                  <a:pt x="8662" y="18810"/>
                </a:lnTo>
                <a:lnTo>
                  <a:pt x="8954" y="18786"/>
                </a:lnTo>
                <a:lnTo>
                  <a:pt x="9003" y="18786"/>
                </a:lnTo>
                <a:lnTo>
                  <a:pt x="9076" y="18761"/>
                </a:lnTo>
                <a:lnTo>
                  <a:pt x="9149" y="18664"/>
                </a:lnTo>
                <a:lnTo>
                  <a:pt x="9198" y="18542"/>
                </a:lnTo>
                <a:lnTo>
                  <a:pt x="9198" y="18421"/>
                </a:lnTo>
                <a:lnTo>
                  <a:pt x="9198" y="18323"/>
                </a:lnTo>
                <a:lnTo>
                  <a:pt x="9222" y="16547"/>
                </a:lnTo>
                <a:lnTo>
                  <a:pt x="9246" y="14771"/>
                </a:lnTo>
                <a:lnTo>
                  <a:pt x="9271" y="12946"/>
                </a:lnTo>
                <a:lnTo>
                  <a:pt x="9295" y="12118"/>
                </a:lnTo>
                <a:lnTo>
                  <a:pt x="9271" y="11729"/>
                </a:lnTo>
                <a:lnTo>
                  <a:pt x="9246" y="11315"/>
                </a:lnTo>
                <a:lnTo>
                  <a:pt x="10682" y="11315"/>
                </a:lnTo>
                <a:lnTo>
                  <a:pt x="12142" y="11267"/>
                </a:lnTo>
                <a:lnTo>
                  <a:pt x="13578" y="11194"/>
                </a:lnTo>
                <a:lnTo>
                  <a:pt x="14283" y="11169"/>
                </a:lnTo>
                <a:lnTo>
                  <a:pt x="15013" y="11169"/>
                </a:lnTo>
                <a:lnTo>
                  <a:pt x="15135" y="11145"/>
                </a:lnTo>
                <a:lnTo>
                  <a:pt x="15208" y="11072"/>
                </a:lnTo>
                <a:lnTo>
                  <a:pt x="15257" y="10999"/>
                </a:lnTo>
                <a:lnTo>
                  <a:pt x="15257" y="10902"/>
                </a:lnTo>
                <a:lnTo>
                  <a:pt x="15305" y="10731"/>
                </a:lnTo>
                <a:lnTo>
                  <a:pt x="15305" y="10586"/>
                </a:lnTo>
                <a:lnTo>
                  <a:pt x="15281" y="10245"/>
                </a:lnTo>
                <a:lnTo>
                  <a:pt x="15135" y="9126"/>
                </a:lnTo>
                <a:lnTo>
                  <a:pt x="15086" y="8615"/>
                </a:lnTo>
                <a:lnTo>
                  <a:pt x="15086" y="8104"/>
                </a:lnTo>
                <a:lnTo>
                  <a:pt x="15086" y="7933"/>
                </a:lnTo>
                <a:lnTo>
                  <a:pt x="15111" y="7739"/>
                </a:lnTo>
                <a:lnTo>
                  <a:pt x="15135" y="7568"/>
                </a:lnTo>
                <a:lnTo>
                  <a:pt x="15135" y="7374"/>
                </a:lnTo>
                <a:lnTo>
                  <a:pt x="15135" y="7276"/>
                </a:lnTo>
                <a:lnTo>
                  <a:pt x="15111" y="7179"/>
                </a:lnTo>
                <a:lnTo>
                  <a:pt x="15086" y="7130"/>
                </a:lnTo>
                <a:lnTo>
                  <a:pt x="15038" y="7106"/>
                </a:lnTo>
                <a:lnTo>
                  <a:pt x="14965" y="7057"/>
                </a:lnTo>
                <a:lnTo>
                  <a:pt x="14892" y="7033"/>
                </a:lnTo>
                <a:lnTo>
                  <a:pt x="14064" y="7033"/>
                </a:lnTo>
                <a:lnTo>
                  <a:pt x="13237" y="7057"/>
                </a:lnTo>
                <a:lnTo>
                  <a:pt x="12434" y="7082"/>
                </a:lnTo>
                <a:lnTo>
                  <a:pt x="11607" y="7082"/>
                </a:lnTo>
                <a:lnTo>
                  <a:pt x="9246" y="6984"/>
                </a:lnTo>
                <a:lnTo>
                  <a:pt x="9246" y="6765"/>
                </a:lnTo>
                <a:lnTo>
                  <a:pt x="9246" y="6571"/>
                </a:lnTo>
                <a:lnTo>
                  <a:pt x="9198" y="6352"/>
                </a:lnTo>
                <a:lnTo>
                  <a:pt x="9222" y="6327"/>
                </a:lnTo>
                <a:lnTo>
                  <a:pt x="10925" y="6303"/>
                </a:lnTo>
                <a:lnTo>
                  <a:pt x="12556" y="6303"/>
                </a:lnTo>
                <a:lnTo>
                  <a:pt x="14186" y="6376"/>
                </a:lnTo>
                <a:lnTo>
                  <a:pt x="14259" y="6376"/>
                </a:lnTo>
                <a:lnTo>
                  <a:pt x="14308" y="6352"/>
                </a:lnTo>
                <a:lnTo>
                  <a:pt x="14381" y="6279"/>
                </a:lnTo>
                <a:lnTo>
                  <a:pt x="14405" y="6206"/>
                </a:lnTo>
                <a:lnTo>
                  <a:pt x="14405" y="6108"/>
                </a:lnTo>
                <a:lnTo>
                  <a:pt x="14575" y="5962"/>
                </a:lnTo>
                <a:lnTo>
                  <a:pt x="14940" y="5670"/>
                </a:lnTo>
                <a:lnTo>
                  <a:pt x="15329" y="5427"/>
                </a:lnTo>
                <a:lnTo>
                  <a:pt x="15597" y="5232"/>
                </a:lnTo>
                <a:lnTo>
                  <a:pt x="15913" y="4965"/>
                </a:lnTo>
                <a:lnTo>
                  <a:pt x="16059" y="4819"/>
                </a:lnTo>
                <a:lnTo>
                  <a:pt x="16181" y="4673"/>
                </a:lnTo>
                <a:lnTo>
                  <a:pt x="16254" y="4502"/>
                </a:lnTo>
                <a:lnTo>
                  <a:pt x="16254" y="4429"/>
                </a:lnTo>
                <a:lnTo>
                  <a:pt x="16254" y="4356"/>
                </a:lnTo>
                <a:lnTo>
                  <a:pt x="16278" y="4283"/>
                </a:lnTo>
                <a:lnTo>
                  <a:pt x="16278" y="4210"/>
                </a:lnTo>
                <a:lnTo>
                  <a:pt x="16230" y="4064"/>
                </a:lnTo>
                <a:lnTo>
                  <a:pt x="16132" y="3894"/>
                </a:lnTo>
                <a:lnTo>
                  <a:pt x="16011" y="3724"/>
                </a:lnTo>
                <a:lnTo>
                  <a:pt x="15743" y="3432"/>
                </a:lnTo>
                <a:lnTo>
                  <a:pt x="15524" y="3213"/>
                </a:lnTo>
                <a:lnTo>
                  <a:pt x="15135" y="2848"/>
                </a:lnTo>
                <a:lnTo>
                  <a:pt x="14746" y="2532"/>
                </a:lnTo>
                <a:lnTo>
                  <a:pt x="14478" y="2288"/>
                </a:lnTo>
                <a:lnTo>
                  <a:pt x="14308" y="2215"/>
                </a:lnTo>
                <a:lnTo>
                  <a:pt x="14235" y="2167"/>
                </a:lnTo>
                <a:lnTo>
                  <a:pt x="14162" y="2167"/>
                </a:lnTo>
                <a:lnTo>
                  <a:pt x="14089" y="2118"/>
                </a:lnTo>
                <a:lnTo>
                  <a:pt x="14016" y="2118"/>
                </a:lnTo>
                <a:lnTo>
                  <a:pt x="13237" y="2142"/>
                </a:lnTo>
                <a:lnTo>
                  <a:pt x="12483" y="2167"/>
                </a:lnTo>
                <a:lnTo>
                  <a:pt x="11704" y="2215"/>
                </a:lnTo>
                <a:lnTo>
                  <a:pt x="10950" y="2240"/>
                </a:lnTo>
                <a:lnTo>
                  <a:pt x="10171" y="2240"/>
                </a:lnTo>
                <a:lnTo>
                  <a:pt x="9392" y="2215"/>
                </a:lnTo>
                <a:lnTo>
                  <a:pt x="9441" y="2069"/>
                </a:lnTo>
                <a:lnTo>
                  <a:pt x="9465" y="1899"/>
                </a:lnTo>
                <a:lnTo>
                  <a:pt x="9465" y="1558"/>
                </a:lnTo>
                <a:lnTo>
                  <a:pt x="9417" y="1218"/>
                </a:lnTo>
                <a:lnTo>
                  <a:pt x="9368" y="950"/>
                </a:lnTo>
                <a:lnTo>
                  <a:pt x="9295" y="755"/>
                </a:lnTo>
                <a:lnTo>
                  <a:pt x="9222" y="561"/>
                </a:lnTo>
                <a:lnTo>
                  <a:pt x="9125" y="415"/>
                </a:lnTo>
                <a:lnTo>
                  <a:pt x="8979" y="293"/>
                </a:lnTo>
                <a:lnTo>
                  <a:pt x="8833" y="196"/>
                </a:lnTo>
                <a:lnTo>
                  <a:pt x="8662" y="98"/>
                </a:lnTo>
                <a:lnTo>
                  <a:pt x="8492" y="50"/>
                </a:lnTo>
                <a:lnTo>
                  <a:pt x="829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34;p46">
            <a:extLst>
              <a:ext uri="{FF2B5EF4-FFF2-40B4-BE49-F238E27FC236}">
                <a16:creationId xmlns:a16="http://schemas.microsoft.com/office/drawing/2014/main" id="{8703F231-5EC9-27C8-B6A3-A3F78D6716CB}"/>
              </a:ext>
            </a:extLst>
          </p:cNvPr>
          <p:cNvSpPr/>
          <p:nvPr userDrawn="1"/>
        </p:nvSpPr>
        <p:spPr>
          <a:xfrm>
            <a:off x="9339095" y="2788693"/>
            <a:ext cx="646084" cy="747732"/>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 name="Picture 24" descr="A picture containing graphics, font, graphic design, design&#10;&#10;Description automatically generated">
            <a:extLst>
              <a:ext uri="{FF2B5EF4-FFF2-40B4-BE49-F238E27FC236}">
                <a16:creationId xmlns:a16="http://schemas.microsoft.com/office/drawing/2014/main" id="{5BED2535-F70B-7866-A64D-C5E7DDD0BAC0}"/>
              </a:ext>
            </a:extLst>
          </p:cNvPr>
          <p:cNvPicPr>
            <a:picLocks noChangeAspect="1"/>
          </p:cNvPicPr>
          <p:nvPr userDrawn="1"/>
        </p:nvPicPr>
        <p:blipFill>
          <a:blip r:embed="rId6">
            <a:duotone>
              <a:schemeClr val="accent4">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1807580" y="2715129"/>
            <a:ext cx="1738056" cy="887345"/>
          </a:xfrm>
          <a:prstGeom prst="rect">
            <a:avLst/>
          </a:prstGeom>
        </p:spPr>
      </p:pic>
      <p:pic>
        <p:nvPicPr>
          <p:cNvPr id="31" name="Picture 30" descr="A picture containing sketch, screenshot, design&#10;&#10;Description automatically generated">
            <a:extLst>
              <a:ext uri="{FF2B5EF4-FFF2-40B4-BE49-F238E27FC236}">
                <a16:creationId xmlns:a16="http://schemas.microsoft.com/office/drawing/2014/main" id="{963702E0-646F-8E9C-2F64-10C398D47B04}"/>
              </a:ext>
            </a:extLst>
          </p:cNvPr>
          <p:cNvPicPr>
            <a:picLocks noChangeAspect="1"/>
          </p:cNvPicPr>
          <p:nvPr userDrawn="1"/>
        </p:nvPicPr>
        <p:blipFill rotWithShape="1">
          <a:blip r:embed="rId8">
            <a:duotone>
              <a:schemeClr val="accent4">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Lst>
          </a:blip>
          <a:srcRect t="1" r="5172" b="2046"/>
          <a:stretch/>
        </p:blipFill>
        <p:spPr>
          <a:xfrm rot="4625387">
            <a:off x="5227521" y="2658804"/>
            <a:ext cx="761008" cy="825404"/>
          </a:xfrm>
          <a:prstGeom prst="rect">
            <a:avLst/>
          </a:prstGeom>
        </p:spPr>
      </p:pic>
      <p:pic>
        <p:nvPicPr>
          <p:cNvPr id="33" name="Picture 32" descr="A drawing of a triangle&#10;&#10;Description automatically generated with medium confidence">
            <a:extLst>
              <a:ext uri="{FF2B5EF4-FFF2-40B4-BE49-F238E27FC236}">
                <a16:creationId xmlns:a16="http://schemas.microsoft.com/office/drawing/2014/main" id="{452DAF0C-1D97-CB33-A490-ECA42936D1A3}"/>
              </a:ext>
            </a:extLst>
          </p:cNvPr>
          <p:cNvPicPr>
            <a:picLocks noChangeAspect="1"/>
          </p:cNvPicPr>
          <p:nvPr userDrawn="1"/>
        </p:nvPicPr>
        <p:blipFill>
          <a:blip r:embed="rId10">
            <a:duotone>
              <a:schemeClr val="accent4">
                <a:shade val="45000"/>
                <a:satMod val="135000"/>
              </a:schemeClr>
              <a:prstClr val="white"/>
            </a:duotone>
            <a:extLst>
              <a:ext uri="{BEBA8EAE-BF5A-486C-A8C5-ECC9F3942E4B}">
                <a14:imgProps xmlns:a14="http://schemas.microsoft.com/office/drawing/2010/main">
                  <a14:imgLayer r:embed="rId11">
                    <a14:imgEffect>
                      <a14:sharpenSoften amount="50000"/>
                    </a14:imgEffect>
                  </a14:imgLayer>
                </a14:imgProps>
              </a:ext>
            </a:extLst>
          </a:blip>
          <a:stretch>
            <a:fillRect/>
          </a:stretch>
        </p:blipFill>
        <p:spPr>
          <a:xfrm>
            <a:off x="6217196" y="2631749"/>
            <a:ext cx="723900" cy="800100"/>
          </a:xfrm>
          <a:prstGeom prst="rect">
            <a:avLst/>
          </a:prstGeom>
        </p:spPr>
      </p:pic>
    </p:spTree>
    <p:extLst>
      <p:ext uri="{BB962C8B-B14F-4D97-AF65-F5344CB8AC3E}">
        <p14:creationId xmlns:p14="http://schemas.microsoft.com/office/powerpoint/2010/main" val="2530536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onger and Clearer: First Draft">
    <p:spTree>
      <p:nvGrpSpPr>
        <p:cNvPr id="1" name=""/>
        <p:cNvGrpSpPr/>
        <p:nvPr/>
      </p:nvGrpSpPr>
      <p:grpSpPr>
        <a:xfrm>
          <a:off x="0" y="0"/>
          <a:ext cx="0" cy="0"/>
          <a:chOff x="0" y="0"/>
          <a:chExt cx="0" cy="0"/>
        </a:xfrm>
      </p:grpSpPr>
      <p:sp>
        <p:nvSpPr>
          <p:cNvPr id="6" name="Google Shape;27;p5">
            <a:extLst>
              <a:ext uri="{FF2B5EF4-FFF2-40B4-BE49-F238E27FC236}">
                <a16:creationId xmlns:a16="http://schemas.microsoft.com/office/drawing/2014/main" id="{97D7E938-CF8D-61BA-587A-732FD255E5AF}"/>
              </a:ext>
            </a:extLst>
          </p:cNvPr>
          <p:cNvSpPr/>
          <p:nvPr userDrawn="1"/>
        </p:nvSpPr>
        <p:spPr>
          <a:xfrm rot="5400000">
            <a:off x="1506485" y="-1506473"/>
            <a:ext cx="369332" cy="3382298"/>
          </a:xfrm>
          <a:prstGeom prst="round2SameRect">
            <a:avLst>
              <a:gd name="adj1" fmla="val 41145"/>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0"/>
            <a:ext cx="10515600" cy="4351338"/>
          </a:xfrm>
        </p:spPr>
        <p:txBody>
          <a:bodyPr/>
          <a:lstStyle/>
          <a:p>
            <a:pPr lvl="0"/>
            <a:r>
              <a:rPr lang="en-US"/>
              <a:t>[INSERT THOUGHT PROVOCKING QUESTION OR PROMPT FOR STUDENTS TO INDEPENDENTLY WRITE ABOUT]</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881"/>
            <a:ext cx="3468916"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First Draft</a:t>
            </a:r>
          </a:p>
        </p:txBody>
      </p:sp>
      <p:sp>
        <p:nvSpPr>
          <p:cNvPr id="4" name="Title 1">
            <a:extLst>
              <a:ext uri="{FF2B5EF4-FFF2-40B4-BE49-F238E27FC236}">
                <a16:creationId xmlns:a16="http://schemas.microsoft.com/office/drawing/2014/main" id="{9D44AA5A-163C-3988-932D-910C9F4A120D}"/>
              </a:ext>
            </a:extLst>
          </p:cNvPr>
          <p:cNvSpPr>
            <a:spLocks noGrp="1"/>
          </p:cNvSpPr>
          <p:nvPr>
            <p:ph type="title" hasCustomPrompt="1"/>
          </p:nvPr>
        </p:nvSpPr>
        <p:spPr>
          <a:xfrm>
            <a:off x="743197" y="678541"/>
            <a:ext cx="10515600" cy="710041"/>
          </a:xfrm>
        </p:spPr>
        <p:txBody>
          <a:bodyPr>
            <a:normAutofit/>
          </a:bodyPr>
          <a:lstStyle>
            <a:lvl1pPr>
              <a:defRPr sz="4000"/>
            </a:lvl1pPr>
          </a:lstStyle>
          <a:p>
            <a:r>
              <a:rPr lang="en-US"/>
              <a:t>Click to add name of activity</a:t>
            </a:r>
          </a:p>
        </p:txBody>
      </p:sp>
      <p:sp>
        <p:nvSpPr>
          <p:cNvPr id="2" name="Google Shape;517;p46">
            <a:extLst>
              <a:ext uri="{FF2B5EF4-FFF2-40B4-BE49-F238E27FC236}">
                <a16:creationId xmlns:a16="http://schemas.microsoft.com/office/drawing/2014/main" id="{EB32AC6F-10A5-4290-9C93-604CE819D876}"/>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9482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ronger and Clearer: Paired Meeting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75342"/>
            <a:ext cx="10515600"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DIRECTIONS FOR PAIRING]</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880109" y="-1880098"/>
            <a:ext cx="369333" cy="4129550"/>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12"/>
            <a:ext cx="3906984"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Paired Meetings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pic>
        <p:nvPicPr>
          <p:cNvPr id="6" name="Picture 5" descr="A picture containing sketch, drawing, kitchenware, linedrawing&#10;&#10;Description automatically generated">
            <a:extLst>
              <a:ext uri="{FF2B5EF4-FFF2-40B4-BE49-F238E27FC236}">
                <a16:creationId xmlns:a16="http://schemas.microsoft.com/office/drawing/2014/main" id="{5C33AAEC-ED24-EC1B-6E54-2259F2E92767}"/>
              </a:ext>
            </a:extLst>
          </p:cNvPr>
          <p:cNvPicPr>
            <a:picLocks noChangeAspect="1"/>
          </p:cNvPicPr>
          <p:nvPr userDrawn="1"/>
        </p:nvPicPr>
        <p:blipFill rotWithShape="1">
          <a:blip r:embed="rId2">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rcRect r="6524"/>
          <a:stretch/>
        </p:blipFill>
        <p:spPr>
          <a:xfrm>
            <a:off x="11267146" y="0"/>
            <a:ext cx="924853" cy="710041"/>
          </a:xfrm>
          <a:prstGeom prst="rect">
            <a:avLst/>
          </a:prstGeom>
        </p:spPr>
      </p:pic>
    </p:spTree>
    <p:extLst>
      <p:ext uri="{BB962C8B-B14F-4D97-AF65-F5344CB8AC3E}">
        <p14:creationId xmlns:p14="http://schemas.microsoft.com/office/powerpoint/2010/main" val="2257427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ronger and Clearer: Second Draft">
    <p:spTree>
      <p:nvGrpSpPr>
        <p:cNvPr id="1" name=""/>
        <p:cNvGrpSpPr/>
        <p:nvPr/>
      </p:nvGrpSpPr>
      <p:grpSpPr>
        <a:xfrm>
          <a:off x="0" y="0"/>
          <a:ext cx="0" cy="0"/>
          <a:chOff x="0" y="0"/>
          <a:chExt cx="0" cy="0"/>
        </a:xfrm>
      </p:grpSpPr>
      <p:sp>
        <p:nvSpPr>
          <p:cNvPr id="6" name="Google Shape;27;p5">
            <a:extLst>
              <a:ext uri="{FF2B5EF4-FFF2-40B4-BE49-F238E27FC236}">
                <a16:creationId xmlns:a16="http://schemas.microsoft.com/office/drawing/2014/main" id="{97D7E938-CF8D-61BA-587A-732FD255E5AF}"/>
              </a:ext>
            </a:extLst>
          </p:cNvPr>
          <p:cNvSpPr/>
          <p:nvPr userDrawn="1"/>
        </p:nvSpPr>
        <p:spPr>
          <a:xfrm rot="5400000">
            <a:off x="1698212" y="-1698201"/>
            <a:ext cx="369332" cy="3765753"/>
          </a:xfrm>
          <a:prstGeom prst="round2SameRect">
            <a:avLst>
              <a:gd name="adj1" fmla="val 41145"/>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0"/>
            <a:ext cx="10515600" cy="4351338"/>
          </a:xfrm>
        </p:spPr>
        <p:txBody>
          <a:bodyPr/>
          <a:lstStyle/>
          <a:p>
            <a:pPr lvl="0"/>
            <a:r>
              <a:rPr lang="en-US"/>
              <a:t>[INSERT THOUGHT PROVOCKING QUESTION OR PROMPT FOR STUDENTS TO INDEPENDENTLY WRITE ABOUT]</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766"/>
            <a:ext cx="3765755"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Second Draft</a:t>
            </a:r>
          </a:p>
        </p:txBody>
      </p:sp>
      <p:sp>
        <p:nvSpPr>
          <p:cNvPr id="4" name="Title 1">
            <a:extLst>
              <a:ext uri="{FF2B5EF4-FFF2-40B4-BE49-F238E27FC236}">
                <a16:creationId xmlns:a16="http://schemas.microsoft.com/office/drawing/2014/main" id="{9D44AA5A-163C-3988-932D-910C9F4A120D}"/>
              </a:ext>
            </a:extLst>
          </p:cNvPr>
          <p:cNvSpPr>
            <a:spLocks noGrp="1"/>
          </p:cNvSpPr>
          <p:nvPr>
            <p:ph type="title" hasCustomPrompt="1"/>
          </p:nvPr>
        </p:nvSpPr>
        <p:spPr>
          <a:xfrm>
            <a:off x="743197" y="678541"/>
            <a:ext cx="10515600" cy="710041"/>
          </a:xfrm>
        </p:spPr>
        <p:txBody>
          <a:bodyPr>
            <a:normAutofit/>
          </a:bodyPr>
          <a:lstStyle>
            <a:lvl1pPr>
              <a:defRPr sz="4000"/>
            </a:lvl1pPr>
          </a:lstStyle>
          <a:p>
            <a:r>
              <a:rPr lang="en-US"/>
              <a:t>Click to add name of activity</a:t>
            </a:r>
          </a:p>
        </p:txBody>
      </p:sp>
      <p:sp>
        <p:nvSpPr>
          <p:cNvPr id="2" name="Google Shape;517;p46">
            <a:extLst>
              <a:ext uri="{FF2B5EF4-FFF2-40B4-BE49-F238E27FC236}">
                <a16:creationId xmlns:a16="http://schemas.microsoft.com/office/drawing/2014/main" id="{EB32AC6F-10A5-4290-9C93-604CE819D876}"/>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2345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ronger and Clearer: Final Dra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1"/>
            <a:ext cx="10515600"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FINAL DIRECTIONS]</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545812" y="-1545802"/>
            <a:ext cx="369333" cy="3460956"/>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11"/>
            <a:ext cx="3313215"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Final Draft</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sp>
        <p:nvSpPr>
          <p:cNvPr id="6" name="Google Shape;517;p46">
            <a:extLst>
              <a:ext uri="{FF2B5EF4-FFF2-40B4-BE49-F238E27FC236}">
                <a16:creationId xmlns:a16="http://schemas.microsoft.com/office/drawing/2014/main" id="{FC6DB276-2C02-9731-53E0-4D3A3035FD5E}"/>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7478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llect and Display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0352E498-B958-89FC-4EC0-19C2F24D2AD0}"/>
              </a:ext>
            </a:extLst>
          </p:cNvPr>
          <p:cNvSpPr/>
          <p:nvPr userDrawn="1"/>
        </p:nvSpPr>
        <p:spPr>
          <a:xfrm rot="5400000">
            <a:off x="976502" y="-976502"/>
            <a:ext cx="389466" cy="2342470"/>
          </a:xfrm>
          <a:prstGeom prst="round2SameRect">
            <a:avLst>
              <a:gd name="adj1" fmla="val 42974"/>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a:extLst>
              <a:ext uri="{FF2B5EF4-FFF2-40B4-BE49-F238E27FC236}">
                <a16:creationId xmlns:a16="http://schemas.microsoft.com/office/drawing/2014/main" id="{A40797FC-68B2-D51F-7408-20673AD7B71E}"/>
              </a:ext>
            </a:extLst>
          </p:cNvPr>
          <p:cNvSpPr txBox="1"/>
          <p:nvPr userDrawn="1"/>
        </p:nvSpPr>
        <p:spPr>
          <a:xfrm>
            <a:off x="0" y="23435"/>
            <a:ext cx="2313353" cy="369332"/>
          </a:xfrm>
          <a:prstGeom prst="rect">
            <a:avLst/>
          </a:prstGeom>
          <a:noFill/>
        </p:spPr>
        <p:txBody>
          <a:bodyPr wrap="square" rtlCol="0">
            <a:spAutoFit/>
          </a:bodyPr>
          <a:lstStyle/>
          <a:p>
            <a:r>
              <a:rPr lang="en-US" b="1">
                <a:solidFill>
                  <a:schemeClr val="bg1"/>
                </a:solidFill>
                <a:latin typeface="Avenir Book" panose="02000503020000020003" pitchFamily="2" charset="0"/>
              </a:rPr>
              <a:t>Collect and Display</a:t>
            </a:r>
          </a:p>
        </p:txBody>
      </p:sp>
      <p:sp>
        <p:nvSpPr>
          <p:cNvPr id="11" name="TextBox 10">
            <a:extLst>
              <a:ext uri="{FF2B5EF4-FFF2-40B4-BE49-F238E27FC236}">
                <a16:creationId xmlns:a16="http://schemas.microsoft.com/office/drawing/2014/main" id="{1C02D992-EEAE-AF88-968D-343400AD4A22}"/>
              </a:ext>
            </a:extLst>
          </p:cNvPr>
          <p:cNvSpPr txBox="1"/>
          <p:nvPr userDrawn="1"/>
        </p:nvSpPr>
        <p:spPr>
          <a:xfrm>
            <a:off x="6194426" y="1610751"/>
            <a:ext cx="5108575" cy="82391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a:p>
        </p:txBody>
      </p:sp>
      <p:pic>
        <p:nvPicPr>
          <p:cNvPr id="4" name="Picture 3" descr="A picture containing sketch, drawing, illustration&#10;&#10;Description automatically generated">
            <a:extLst>
              <a:ext uri="{FF2B5EF4-FFF2-40B4-BE49-F238E27FC236}">
                <a16:creationId xmlns:a16="http://schemas.microsoft.com/office/drawing/2014/main" id="{85B10537-E3D5-6D30-9E67-810364973CAA}"/>
              </a:ext>
            </a:extLst>
          </p:cNvPr>
          <p:cNvPicPr>
            <a:picLocks noChangeAspect="1"/>
          </p:cNvPicPr>
          <p:nvPr userDrawn="1"/>
        </p:nvPicPr>
        <p:blipFill rotWithShape="1">
          <a:blip r:embed="rId2">
            <a:duotone>
              <a:schemeClr val="accent4">
                <a:shade val="45000"/>
                <a:satMod val="135000"/>
              </a:schemeClr>
              <a:prstClr val="white"/>
            </a:duotone>
          </a:blip>
          <a:srcRect t="5962" r="8122"/>
          <a:stretch/>
        </p:blipFill>
        <p:spPr>
          <a:xfrm>
            <a:off x="11003579" y="0"/>
            <a:ext cx="1188421" cy="759158"/>
          </a:xfrm>
          <a:prstGeom prst="rect">
            <a:avLst/>
          </a:prstGeom>
        </p:spPr>
      </p:pic>
      <p:grpSp>
        <p:nvGrpSpPr>
          <p:cNvPr id="3" name="Group 2">
            <a:extLst>
              <a:ext uri="{FF2B5EF4-FFF2-40B4-BE49-F238E27FC236}">
                <a16:creationId xmlns:a16="http://schemas.microsoft.com/office/drawing/2014/main" id="{5F6BE97A-E8A2-7D8E-9F4D-20CB330E523D}"/>
              </a:ext>
            </a:extLst>
          </p:cNvPr>
          <p:cNvGrpSpPr/>
          <p:nvPr userDrawn="1"/>
        </p:nvGrpSpPr>
        <p:grpSpPr>
          <a:xfrm>
            <a:off x="888999" y="974737"/>
            <a:ext cx="10547675" cy="3966359"/>
            <a:chOff x="888999" y="916705"/>
            <a:chExt cx="10547675" cy="3966359"/>
          </a:xfrm>
        </p:grpSpPr>
        <p:sp>
          <p:nvSpPr>
            <p:cNvPr id="17" name="TextBox 16">
              <a:extLst>
                <a:ext uri="{FF2B5EF4-FFF2-40B4-BE49-F238E27FC236}">
                  <a16:creationId xmlns:a16="http://schemas.microsoft.com/office/drawing/2014/main" id="{0DB3635D-066E-AE19-3A10-97B4CE16AD7F}"/>
                </a:ext>
              </a:extLst>
            </p:cNvPr>
            <p:cNvSpPr txBox="1"/>
            <p:nvPr userDrawn="1"/>
          </p:nvSpPr>
          <p:spPr>
            <a:xfrm>
              <a:off x="1054890" y="1637016"/>
              <a:ext cx="4980740" cy="30162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800">
                  <a:latin typeface="Avenir Book" panose="02000503020000020003" pitchFamily="2" charset="0"/>
                </a:rPr>
                <a:t>Think about the task independently.</a:t>
              </a:r>
            </a:p>
            <a:p>
              <a:pPr marL="928687" lvl="1" indent="0">
                <a:buFont typeface="Arial" panose="020B0604020202020204" pitchFamily="34" charset="0"/>
                <a:buNone/>
                <a:tabLst/>
              </a:pPr>
              <a:endParaRPr lang="en-US" sz="1000">
                <a:latin typeface="Avenir Book" panose="02000503020000020003" pitchFamily="2" charset="0"/>
              </a:endParaRPr>
            </a:p>
            <a:p>
              <a:pPr marL="752475" lvl="1" indent="0">
                <a:buFont typeface="Arial" panose="020B0604020202020204" pitchFamily="34" charset="0"/>
                <a:buNone/>
                <a:tabLst/>
              </a:pPr>
              <a:r>
                <a:rPr lang="en-US" sz="2800">
                  <a:latin typeface="Avenir Book" panose="02000503020000020003" pitchFamily="2" charset="0"/>
                </a:rPr>
                <a:t>Share your thinking with a partner or small group.</a:t>
              </a:r>
            </a:p>
            <a:p>
              <a:endParaRPr lang="en-US" sz="2800"/>
            </a:p>
            <a:p>
              <a:endParaRPr lang="en-US" sz="2000"/>
            </a:p>
            <a:p>
              <a:endParaRPr lang="en-US" sz="2000"/>
            </a:p>
          </p:txBody>
        </p:sp>
        <p:sp>
          <p:nvSpPr>
            <p:cNvPr id="13" name="TextBox 12">
              <a:extLst>
                <a:ext uri="{FF2B5EF4-FFF2-40B4-BE49-F238E27FC236}">
                  <a16:creationId xmlns:a16="http://schemas.microsoft.com/office/drawing/2014/main" id="{1B1B6540-8FC9-6C3F-DB8E-6CB09CD67CEF}"/>
                </a:ext>
              </a:extLst>
            </p:cNvPr>
            <p:cNvSpPr txBox="1"/>
            <p:nvPr userDrawn="1"/>
          </p:nvSpPr>
          <p:spPr>
            <a:xfrm>
              <a:off x="7811728" y="916705"/>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5" name="TextBox 14">
              <a:extLst>
                <a:ext uri="{FF2B5EF4-FFF2-40B4-BE49-F238E27FC236}">
                  <a16:creationId xmlns:a16="http://schemas.microsoft.com/office/drawing/2014/main" id="{AEEED59D-DDB1-00AC-009A-13208D98EA35}"/>
                </a:ext>
              </a:extLst>
            </p:cNvPr>
            <p:cNvSpPr txBox="1"/>
            <p:nvPr userDrawn="1"/>
          </p:nvSpPr>
          <p:spPr>
            <a:xfrm>
              <a:off x="2447025" y="920419"/>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20" name="TextBox 19">
              <a:extLst>
                <a:ext uri="{FF2B5EF4-FFF2-40B4-BE49-F238E27FC236}">
                  <a16:creationId xmlns:a16="http://schemas.microsoft.com/office/drawing/2014/main" id="{AD1BFB7C-9321-E1D7-4029-4B7699A2A3E1}"/>
                </a:ext>
              </a:extLst>
            </p:cNvPr>
            <p:cNvSpPr txBox="1"/>
            <p:nvPr userDrawn="1"/>
          </p:nvSpPr>
          <p:spPr>
            <a:xfrm>
              <a:off x="6328098" y="1610751"/>
              <a:ext cx="5108576"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a:latin typeface="Avenir Book" panose="02000503020000020003" pitchFamily="2" charset="0"/>
                </a:rPr>
                <a:t>Circulate and listen to student talk during the small-group discussion.</a:t>
              </a:r>
            </a:p>
            <a:p>
              <a:pPr marL="285750" lvl="0" indent="-285750">
                <a:buFont typeface="Arial" panose="020B0604020202020204" pitchFamily="34" charset="0"/>
                <a:buChar char="•"/>
              </a:pPr>
              <a:r>
                <a:rPr lang="en-US" sz="2400">
                  <a:latin typeface="Avenir Book" panose="02000503020000020003" pitchFamily="2" charset="0"/>
                </a:rPr>
                <a:t>Write down words and phrases students use.</a:t>
              </a:r>
            </a:p>
            <a:p>
              <a:pPr marL="285750" lvl="0" indent="-285750">
                <a:buFont typeface="Arial" panose="020B0604020202020204" pitchFamily="34" charset="0"/>
                <a:buChar char="•"/>
              </a:pPr>
              <a:r>
                <a:rPr lang="en-US" sz="2400">
                  <a:latin typeface="Avenir Book" panose="02000503020000020003" pitchFamily="2" charset="0"/>
                </a:rPr>
                <a:t>Display and refer back to the words and phrases during the whole-class discussion.</a:t>
              </a:r>
            </a:p>
          </p:txBody>
        </p:sp>
        <p:cxnSp>
          <p:nvCxnSpPr>
            <p:cNvPr id="12" name="Straight Connector 11">
              <a:extLst>
                <a:ext uri="{FF2B5EF4-FFF2-40B4-BE49-F238E27FC236}">
                  <a16:creationId xmlns:a16="http://schemas.microsoft.com/office/drawing/2014/main" id="{191947CB-EDFE-29E8-F27F-F211C1199784}"/>
                </a:ext>
              </a:extLst>
            </p:cNvPr>
            <p:cNvCxnSpPr/>
            <p:nvPr userDrawn="1"/>
          </p:nvCxnSpPr>
          <p:spPr>
            <a:xfrm>
              <a:off x="6100789" y="916705"/>
              <a:ext cx="0" cy="3966359"/>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descr="A black and white drawing of a thought bubble&#10;&#10;Description automatically generated with medium confidence">
              <a:extLst>
                <a:ext uri="{FF2B5EF4-FFF2-40B4-BE49-F238E27FC236}">
                  <a16:creationId xmlns:a16="http://schemas.microsoft.com/office/drawing/2014/main" id="{3135F51B-38A6-C4C6-EC9C-9CD2A2F69314}"/>
                </a:ext>
              </a:extLst>
            </p:cNvPr>
            <p:cNvPicPr>
              <a:picLocks noChangeAspect="1"/>
            </p:cNvPicPr>
            <p:nvPr userDrawn="1"/>
          </p:nvPicPr>
          <p:blipFill>
            <a:blip r:embed="rId3">
              <a:duotone>
                <a:schemeClr val="accent4">
                  <a:shade val="45000"/>
                  <a:satMod val="135000"/>
                </a:schemeClr>
                <a:prstClr val="white"/>
              </a:duotone>
            </a:blip>
            <a:stretch>
              <a:fillRect/>
            </a:stretch>
          </p:blipFill>
          <p:spPr>
            <a:xfrm flipH="1">
              <a:off x="1046957" y="1814061"/>
              <a:ext cx="707258" cy="565807"/>
            </a:xfrm>
            <a:prstGeom prst="rect">
              <a:avLst/>
            </a:prstGeom>
          </p:spPr>
        </p:pic>
        <p:pic>
          <p:nvPicPr>
            <p:cNvPr id="19" name="Picture 18" descr="A picture containing sketch, drawing, kitchenware, linedrawing&#10;&#10;Description automatically generated">
              <a:extLst>
                <a:ext uri="{FF2B5EF4-FFF2-40B4-BE49-F238E27FC236}">
                  <a16:creationId xmlns:a16="http://schemas.microsoft.com/office/drawing/2014/main" id="{00D9B237-BEC8-F13D-7D6D-22A9F0AA3E85}"/>
                </a:ext>
              </a:extLst>
            </p:cNvPr>
            <p:cNvPicPr>
              <a:picLocks noChangeAspect="1"/>
            </p:cNvPicPr>
            <p:nvPr userDrawn="1"/>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Layer>
                  </a14:imgProps>
                </a:ext>
              </a:extLst>
            </a:blip>
            <a:srcRect r="6524"/>
            <a:stretch/>
          </p:blipFill>
          <p:spPr>
            <a:xfrm>
              <a:off x="888999" y="2762686"/>
              <a:ext cx="924853" cy="710041"/>
            </a:xfrm>
            <a:prstGeom prst="rect">
              <a:avLst/>
            </a:prstGeom>
          </p:spPr>
        </p:pic>
      </p:grpSp>
    </p:spTree>
    <p:extLst>
      <p:ext uri="{BB962C8B-B14F-4D97-AF65-F5344CB8AC3E}">
        <p14:creationId xmlns:p14="http://schemas.microsoft.com/office/powerpoint/2010/main" val="1775141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Lesson Title Slide HS">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6C2307D-3938-35DF-1462-D7AC80B142AB}"/>
              </a:ext>
            </a:extLst>
          </p:cNvPr>
          <p:cNvGrpSpPr/>
          <p:nvPr userDrawn="1"/>
        </p:nvGrpSpPr>
        <p:grpSpPr>
          <a:xfrm>
            <a:off x="682752" y="758125"/>
            <a:ext cx="10826496" cy="5425783"/>
            <a:chOff x="682752" y="758125"/>
            <a:chExt cx="10826496" cy="5425783"/>
          </a:xfrm>
        </p:grpSpPr>
        <p:pic>
          <p:nvPicPr>
            <p:cNvPr id="4" name="Picture 2" descr="Mathematical Symbols&quot; Images – Browse 1,531 Stock Photos, Vectors, and  Video | Adobe Stock">
              <a:extLst>
                <a:ext uri="{FF2B5EF4-FFF2-40B4-BE49-F238E27FC236}">
                  <a16:creationId xmlns:a16="http://schemas.microsoft.com/office/drawing/2014/main" id="{AC662B62-9913-12A3-0B8D-30EC88193A99}"/>
                </a:ext>
              </a:extLst>
            </p:cNvPr>
            <p:cNvPicPr>
              <a:picLocks noChangeAspect="1" noChangeArrowheads="1"/>
            </p:cNvPicPr>
            <p:nvPr userDrawn="1"/>
          </p:nvPicPr>
          <p:blipFill rotWithShape="1">
            <a:blip r:embed="rId2">
              <a:alphaModFix amt="5000"/>
              <a:extLst>
                <a:ext uri="{28A0092B-C50C-407E-A947-70E740481C1C}">
                  <a14:useLocalDpi xmlns:a14="http://schemas.microsoft.com/office/drawing/2010/main" val="0"/>
                </a:ext>
              </a:extLst>
            </a:blip>
            <a:srcRect l="-1" r="56293"/>
            <a:stretch/>
          </p:blipFill>
          <p:spPr bwMode="auto">
            <a:xfrm>
              <a:off x="8162198" y="758125"/>
              <a:ext cx="3347050" cy="541615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athematical Symbols&quot; Images – Browse 1,531 Stock Photos, Vectors, and  Video | Adobe Stock">
              <a:extLst>
                <a:ext uri="{FF2B5EF4-FFF2-40B4-BE49-F238E27FC236}">
                  <a16:creationId xmlns:a16="http://schemas.microsoft.com/office/drawing/2014/main" id="{C7C19444-8346-C76D-7499-3519403CD0EF}"/>
                </a:ext>
              </a:extLst>
            </p:cNvPr>
            <p:cNvPicPr>
              <a:picLocks noChangeAspect="1" noChangeArrowheads="1"/>
            </p:cNvPicPr>
            <p:nvPr userDrawn="1"/>
          </p:nvPicPr>
          <p:blipFill>
            <a:blip r:embed="rId2">
              <a:alphaModFix amt="5000"/>
              <a:extLst>
                <a:ext uri="{28A0092B-C50C-407E-A947-70E740481C1C}">
                  <a14:useLocalDpi xmlns:a14="http://schemas.microsoft.com/office/drawing/2010/main" val="0"/>
                </a:ext>
              </a:extLst>
            </a:blip>
            <a:srcRect/>
            <a:stretch>
              <a:fillRect/>
            </a:stretch>
          </p:blipFill>
          <p:spPr bwMode="auto">
            <a:xfrm>
              <a:off x="682752" y="767750"/>
              <a:ext cx="7657846" cy="5416158"/>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Google Shape;14;p3">
            <a:extLst>
              <a:ext uri="{FF2B5EF4-FFF2-40B4-BE49-F238E27FC236}">
                <a16:creationId xmlns:a16="http://schemas.microsoft.com/office/drawing/2014/main" id="{442105A6-32E4-4AC5-D813-90DE8DDC1B8B}"/>
              </a:ext>
            </a:extLst>
          </p:cNvPr>
          <p:cNvSpPr/>
          <p:nvPr userDrawn="1"/>
        </p:nvSpPr>
        <p:spPr>
          <a:xfrm rot="5400000">
            <a:off x="238918" y="2256692"/>
            <a:ext cx="1655764" cy="2133600"/>
          </a:xfrm>
          <a:prstGeom prst="round2SameRect">
            <a:avLst>
              <a:gd name="adj1" fmla="val 50000"/>
              <a:gd name="adj2" fmla="val 0"/>
            </a:avLst>
          </a:prstGeom>
          <a:gradFill>
            <a:gsLst>
              <a:gs pos="12000">
                <a:schemeClr val="accent2">
                  <a:lumMod val="75000"/>
                  <a:alpha val="96035"/>
                </a:schemeClr>
              </a:gs>
              <a:gs pos="97000">
                <a:schemeClr val="accent2">
                  <a:alpha val="56000"/>
                </a:schemeClr>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799257DB-9B35-7861-D947-D624984C37B6}"/>
              </a:ext>
            </a:extLst>
          </p:cNvPr>
          <p:cNvSpPr>
            <a:spLocks noGrp="1"/>
          </p:cNvSpPr>
          <p:nvPr>
            <p:ph type="ctrTitle" hasCustomPrompt="1"/>
          </p:nvPr>
        </p:nvSpPr>
        <p:spPr>
          <a:xfrm>
            <a:off x="2133600" y="1088229"/>
            <a:ext cx="9144000" cy="2387600"/>
          </a:xfrm>
        </p:spPr>
        <p:txBody>
          <a:bodyPr anchor="b">
            <a:normAutofit/>
          </a:bodyPr>
          <a:lstStyle>
            <a:lvl1pPr algn="l">
              <a:defRPr sz="5000" b="1" i="0">
                <a:latin typeface="Avenir Black" panose="02000503020000020003" pitchFamily="2" charset="0"/>
              </a:defRPr>
            </a:lvl1pPr>
          </a:lstStyle>
          <a:p>
            <a:r>
              <a:rPr lang="en-US"/>
              <a:t>Lesson #:</a:t>
            </a:r>
            <a:br>
              <a:rPr lang="en-US"/>
            </a:br>
            <a:r>
              <a:rPr lang="en-US"/>
              <a:t>Lesson Title</a:t>
            </a:r>
          </a:p>
        </p:txBody>
      </p:sp>
      <p:sp>
        <p:nvSpPr>
          <p:cNvPr id="3" name="Subtitle 2">
            <a:extLst>
              <a:ext uri="{FF2B5EF4-FFF2-40B4-BE49-F238E27FC236}">
                <a16:creationId xmlns:a16="http://schemas.microsoft.com/office/drawing/2014/main" id="{EE6E7032-7281-7B48-273D-AC23AFA2EA34}"/>
              </a:ext>
            </a:extLst>
          </p:cNvPr>
          <p:cNvSpPr>
            <a:spLocks noGrp="1"/>
          </p:cNvSpPr>
          <p:nvPr>
            <p:ph type="subTitle" idx="1" hasCustomPrompt="1"/>
          </p:nvPr>
        </p:nvSpPr>
        <p:spPr>
          <a:xfrm>
            <a:off x="2133600" y="353450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Unit Title</a:t>
            </a:r>
          </a:p>
        </p:txBody>
      </p:sp>
      <p:sp>
        <p:nvSpPr>
          <p:cNvPr id="9" name="TextBox 8">
            <a:extLst>
              <a:ext uri="{FF2B5EF4-FFF2-40B4-BE49-F238E27FC236}">
                <a16:creationId xmlns:a16="http://schemas.microsoft.com/office/drawing/2014/main" id="{D1630E8B-47DA-89D0-05BE-D788C8EA4E8B}"/>
              </a:ext>
            </a:extLst>
          </p:cNvPr>
          <p:cNvSpPr txBox="1"/>
          <p:nvPr userDrawn="1"/>
        </p:nvSpPr>
        <p:spPr>
          <a:xfrm>
            <a:off x="814224" y="2998424"/>
            <a:ext cx="1280876" cy="769441"/>
          </a:xfrm>
          <a:prstGeom prst="rect">
            <a:avLst/>
          </a:prstGeom>
          <a:noFill/>
        </p:spPr>
        <p:txBody>
          <a:bodyPr wrap="square" rtlCol="0">
            <a:spAutoFit/>
          </a:bodyPr>
          <a:lstStyle/>
          <a:p>
            <a:r>
              <a:rPr lang="en-US" sz="4400" b="1" i="0">
                <a:solidFill>
                  <a:schemeClr val="bg1"/>
                </a:solidFill>
                <a:latin typeface="Avenir Black" panose="02000503020000020003" pitchFamily="2" charset="0"/>
              </a:rPr>
              <a:t>IM2</a:t>
            </a:r>
          </a:p>
        </p:txBody>
      </p:sp>
      <p:pic>
        <p:nvPicPr>
          <p:cNvPr id="10" name="Picture 9" descr="A picture containing triangle&#10;&#10;Description automatically generated">
            <a:extLst>
              <a:ext uri="{FF2B5EF4-FFF2-40B4-BE49-F238E27FC236}">
                <a16:creationId xmlns:a16="http://schemas.microsoft.com/office/drawing/2014/main" id="{952580D0-A30F-C493-D30B-86A5C8CB8AB3}"/>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8130413" y="2108555"/>
            <a:ext cx="420370" cy="554531"/>
          </a:xfrm>
          <a:prstGeom prst="rect">
            <a:avLst/>
          </a:prstGeom>
        </p:spPr>
      </p:pic>
      <p:pic>
        <p:nvPicPr>
          <p:cNvPr id="12" name="Picture 11" descr="A symbol on a white surface&#10;&#10;Description automatically generated with low confidence">
            <a:extLst>
              <a:ext uri="{FF2B5EF4-FFF2-40B4-BE49-F238E27FC236}">
                <a16:creationId xmlns:a16="http://schemas.microsoft.com/office/drawing/2014/main" id="{33E92616-6479-A24E-07FB-0B0FFACC824B}"/>
              </a:ext>
            </a:extLst>
          </p:cNvPr>
          <p:cNvPicPr>
            <a:picLocks noChangeAspect="1"/>
          </p:cNvPicPr>
          <p:nvPr userDrawn="1"/>
        </p:nvPicPr>
        <p:blipFill>
          <a:blip r:embed="rId4">
            <a:duotone>
              <a:schemeClr val="bg2">
                <a:shade val="45000"/>
                <a:satMod val="135000"/>
              </a:schemeClr>
              <a:prstClr val="white"/>
            </a:duotone>
          </a:blip>
          <a:stretch>
            <a:fillRect/>
          </a:stretch>
        </p:blipFill>
        <p:spPr>
          <a:xfrm>
            <a:off x="8019991" y="1954065"/>
            <a:ext cx="297354" cy="289730"/>
          </a:xfrm>
          <a:prstGeom prst="rect">
            <a:avLst/>
          </a:prstGeom>
        </p:spPr>
      </p:pic>
    </p:spTree>
    <p:extLst>
      <p:ext uri="{BB962C8B-B14F-4D97-AF65-F5344CB8AC3E}">
        <p14:creationId xmlns:p14="http://schemas.microsoft.com/office/powerpoint/2010/main" val="2504440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arify, Critique, Correct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273808" y="-1273810"/>
            <a:ext cx="409337" cy="2956956"/>
          </a:xfrm>
          <a:prstGeom prst="round2SameRect">
            <a:avLst>
              <a:gd name="adj1" fmla="val 42974"/>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37191"/>
            <a:ext cx="2956957" cy="369332"/>
          </a:xfrm>
          <a:prstGeom prst="rect">
            <a:avLst/>
          </a:prstGeom>
          <a:noFill/>
        </p:spPr>
        <p:txBody>
          <a:bodyPr wrap="square" rtlCol="0">
            <a:spAutoFit/>
          </a:bodyPr>
          <a:lstStyle/>
          <a:p>
            <a:r>
              <a:rPr lang="en-US" b="1">
                <a:solidFill>
                  <a:schemeClr val="bg1"/>
                </a:solidFill>
                <a:latin typeface="Avenir Book" panose="02000503020000020003" pitchFamily="2" charset="0"/>
              </a:rPr>
              <a:t>Clarify, Critique, Correct</a:t>
            </a:r>
          </a:p>
        </p:txBody>
      </p:sp>
      <p:pic>
        <p:nvPicPr>
          <p:cNvPr id="16" name="Picture 15" descr="A picture containing sketch, pattern, design&#10;&#10;Description automatically generated">
            <a:extLst>
              <a:ext uri="{FF2B5EF4-FFF2-40B4-BE49-F238E27FC236}">
                <a16:creationId xmlns:a16="http://schemas.microsoft.com/office/drawing/2014/main" id="{809A7E0C-C06A-D6FC-D6BD-B9602911528B}"/>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131035" y="45387"/>
            <a:ext cx="1028284" cy="554379"/>
          </a:xfrm>
          <a:prstGeom prst="rect">
            <a:avLst/>
          </a:prstGeom>
        </p:spPr>
      </p:pic>
      <p:grpSp>
        <p:nvGrpSpPr>
          <p:cNvPr id="2" name="Group 1">
            <a:extLst>
              <a:ext uri="{FF2B5EF4-FFF2-40B4-BE49-F238E27FC236}">
                <a16:creationId xmlns:a16="http://schemas.microsoft.com/office/drawing/2014/main" id="{A434EEF4-F767-2916-A23A-915A98629F72}"/>
              </a:ext>
            </a:extLst>
          </p:cNvPr>
          <p:cNvGrpSpPr/>
          <p:nvPr userDrawn="1"/>
        </p:nvGrpSpPr>
        <p:grpSpPr>
          <a:xfrm>
            <a:off x="814385" y="929898"/>
            <a:ext cx="10563229" cy="4562616"/>
            <a:chOff x="885149" y="722465"/>
            <a:chExt cx="10563229" cy="4562616"/>
          </a:xfrm>
        </p:grpSpPr>
        <p:sp>
          <p:nvSpPr>
            <p:cNvPr id="10" name="TextBox 9">
              <a:extLst>
                <a:ext uri="{FF2B5EF4-FFF2-40B4-BE49-F238E27FC236}">
                  <a16:creationId xmlns:a16="http://schemas.microsoft.com/office/drawing/2014/main" id="{153BC1F1-D70F-F570-7045-2DF9B6007A16}"/>
                </a:ext>
              </a:extLst>
            </p:cNvPr>
            <p:cNvSpPr txBox="1"/>
            <p:nvPr userDrawn="1"/>
          </p:nvSpPr>
          <p:spPr>
            <a:xfrm>
              <a:off x="1206254" y="1437874"/>
              <a:ext cx="4980740" cy="384720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Analyze written work and identify errors or anything that is unclear. </a:t>
              </a:r>
            </a:p>
            <a:p>
              <a:pPr marL="752475" lvl="1" indent="0">
                <a:buFont typeface="Arial" panose="020B0604020202020204" pitchFamily="34" charset="0"/>
                <a:buNone/>
                <a:tabLst/>
              </a:pPr>
              <a:endParaRPr lang="en-US" sz="1000" strike="sng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Share your thinking with a partner or small group.</a:t>
              </a:r>
            </a:p>
            <a:p>
              <a:pPr marL="752475" lvl="1" indent="0">
                <a:buFont typeface="Arial" panose="020B0604020202020204" pitchFamily="34" charset="0"/>
                <a:buNone/>
                <a:tabLst/>
              </a:pPr>
              <a:endParaRPr lang="en-US" sz="24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Revise the work to make it more precise, clear, or complete. </a:t>
              </a:r>
              <a:endParaRPr lang="en-US" sz="1800"/>
            </a:p>
            <a:p>
              <a:endParaRPr lang="en-US" sz="1800"/>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823432" y="722465"/>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462910" y="805108"/>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339802" y="1416511"/>
              <a:ext cx="5108576"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Create and share an incorrect or incomplete piece of work.</a:t>
              </a:r>
            </a:p>
            <a:p>
              <a:pPr marL="285750" lvl="0" indent="-285750">
                <a:buFont typeface="Arial" panose="020B0604020202020204" pitchFamily="34" charset="0"/>
                <a:buChar char="•"/>
              </a:pPr>
              <a:r>
                <a:rPr lang="en-US" sz="2400" strike="noStrike">
                  <a:latin typeface="Avenir Book" panose="02000503020000020003" pitchFamily="2" charset="0"/>
                </a:rPr>
                <a:t>Allow time for students to identify errors or unclear responses and create a more precise, clear, or complete version.</a:t>
              </a:r>
            </a:p>
            <a:p>
              <a:pPr marL="285750" lvl="0" indent="-285750">
                <a:buFont typeface="Arial" panose="020B0604020202020204" pitchFamily="34" charset="0"/>
                <a:buChar char="•"/>
              </a:pPr>
              <a:r>
                <a:rPr lang="en-US" sz="2400" strike="noStrike">
                  <a:latin typeface="Avenir Book" panose="02000503020000020003" pitchFamily="2" charset="0"/>
                </a:rPr>
                <a:t>Invite students to share the improved responses they created.</a:t>
              </a:r>
            </a:p>
          </p:txBody>
        </p:sp>
        <p:pic>
          <p:nvPicPr>
            <p:cNvPr id="3" name="Picture 2" descr="A picture containing sketch, drawing, kitchenware, linedrawing&#10;&#10;Description automatically generated">
              <a:extLst>
                <a:ext uri="{FF2B5EF4-FFF2-40B4-BE49-F238E27FC236}">
                  <a16:creationId xmlns:a16="http://schemas.microsoft.com/office/drawing/2014/main" id="{19A1F2FB-CFC2-2875-C481-9C57003F096C}"/>
                </a:ext>
              </a:extLst>
            </p:cNvPr>
            <p:cNvPicPr>
              <a:picLocks noChangeAspect="1"/>
            </p:cNvPicPr>
            <p:nvPr userDrawn="1"/>
          </p:nvPicPr>
          <p:blipFill rotWithShape="1">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Layer>
                  </a14:imgProps>
                </a:ext>
              </a:extLst>
            </a:blip>
            <a:srcRect r="6524"/>
            <a:stretch/>
          </p:blipFill>
          <p:spPr>
            <a:xfrm>
              <a:off x="885149" y="2774649"/>
              <a:ext cx="924853" cy="710041"/>
            </a:xfrm>
            <a:prstGeom prst="rect">
              <a:avLst/>
            </a:prstGeom>
          </p:spPr>
        </p:pic>
        <p:sp>
          <p:nvSpPr>
            <p:cNvPr id="4" name="Google Shape;517;p46">
              <a:extLst>
                <a:ext uri="{FF2B5EF4-FFF2-40B4-BE49-F238E27FC236}">
                  <a16:creationId xmlns:a16="http://schemas.microsoft.com/office/drawing/2014/main" id="{4D62A15D-8CF4-5A97-C27C-E0A72BD6EEE1}"/>
                </a:ext>
              </a:extLst>
            </p:cNvPr>
            <p:cNvSpPr/>
            <p:nvPr userDrawn="1"/>
          </p:nvSpPr>
          <p:spPr>
            <a:xfrm>
              <a:off x="1167346" y="4130046"/>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 name="Straight Connector 4">
              <a:extLst>
                <a:ext uri="{FF2B5EF4-FFF2-40B4-BE49-F238E27FC236}">
                  <a16:creationId xmlns:a16="http://schemas.microsoft.com/office/drawing/2014/main" id="{FCD9FB08-0400-F1C8-FC52-83540804E412}"/>
                </a:ext>
              </a:extLst>
            </p:cNvPr>
            <p:cNvCxnSpPr/>
            <p:nvPr userDrawn="1"/>
          </p:nvCxnSpPr>
          <p:spPr>
            <a:xfrm>
              <a:off x="6287416" y="912394"/>
              <a:ext cx="0" cy="3966359"/>
            </a:xfrm>
            <a:prstGeom prst="line">
              <a:avLst/>
            </a:prstGeom>
          </p:spPr>
          <p:style>
            <a:lnRef idx="1">
              <a:schemeClr val="accent1"/>
            </a:lnRef>
            <a:fillRef idx="0">
              <a:schemeClr val="accent1"/>
            </a:fillRef>
            <a:effectRef idx="0">
              <a:schemeClr val="accent1"/>
            </a:effectRef>
            <a:fontRef idx="minor">
              <a:schemeClr val="tx1"/>
            </a:fontRef>
          </p:style>
        </p:cxnSp>
        <p:sp>
          <p:nvSpPr>
            <p:cNvPr id="17" name="Google Shape;540;p46">
              <a:extLst>
                <a:ext uri="{FF2B5EF4-FFF2-40B4-BE49-F238E27FC236}">
                  <a16:creationId xmlns:a16="http://schemas.microsoft.com/office/drawing/2014/main" id="{92B2DFFD-E675-FB6F-A86D-02A625BABFF1}"/>
                </a:ext>
              </a:extLst>
            </p:cNvPr>
            <p:cNvSpPr/>
            <p:nvPr userDrawn="1"/>
          </p:nvSpPr>
          <p:spPr>
            <a:xfrm>
              <a:off x="1173680" y="1792922"/>
              <a:ext cx="426345" cy="458039"/>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3433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Craft Questions (Roles)">
    <p:spTree>
      <p:nvGrpSpPr>
        <p:cNvPr id="1" name=""/>
        <p:cNvGrpSpPr/>
        <p:nvPr/>
      </p:nvGrpSpPr>
      <p:grpSpPr>
        <a:xfrm>
          <a:off x="0" y="0"/>
          <a:ext cx="0" cy="0"/>
          <a:chOff x="0" y="0"/>
          <a:chExt cx="0" cy="0"/>
        </a:xfrm>
      </p:grpSpPr>
      <p:pic>
        <p:nvPicPr>
          <p:cNvPr id="28" name="Picture 27" descr="A picture containing circle, sketch&#10;&#10;Description automatically generated">
            <a:extLst>
              <a:ext uri="{FF2B5EF4-FFF2-40B4-BE49-F238E27FC236}">
                <a16:creationId xmlns:a16="http://schemas.microsoft.com/office/drawing/2014/main" id="{5D38DFF2-6C40-686E-B910-1EB687EE7A21}"/>
              </a:ext>
            </a:extLst>
          </p:cNvPr>
          <p:cNvPicPr>
            <a:picLocks noChangeAspect="1"/>
          </p:cNvPicPr>
          <p:nvPr userDrawn="1"/>
        </p:nvPicPr>
        <p:blipFill>
          <a:blip r:embed="rId2">
            <a:duotone>
              <a:schemeClr val="accent4">
                <a:shade val="45000"/>
                <a:satMod val="135000"/>
              </a:schemeClr>
              <a:prstClr val="white"/>
            </a:duotone>
          </a:blip>
          <a:stretch>
            <a:fillRect/>
          </a:stretch>
        </p:blipFill>
        <p:spPr>
          <a:xfrm rot="18940888">
            <a:off x="975237" y="3848777"/>
            <a:ext cx="601819" cy="601819"/>
          </a:xfrm>
          <a:prstGeom prst="rect">
            <a:avLst/>
          </a:prstGeom>
        </p:spPr>
      </p:pic>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10" name="TextBox 9">
            <a:extLst>
              <a:ext uri="{FF2B5EF4-FFF2-40B4-BE49-F238E27FC236}">
                <a16:creationId xmlns:a16="http://schemas.microsoft.com/office/drawing/2014/main" id="{153BC1F1-D70F-F570-7045-2DF9B6007A16}"/>
              </a:ext>
            </a:extLst>
          </p:cNvPr>
          <p:cNvSpPr txBox="1"/>
          <p:nvPr userDrawn="1"/>
        </p:nvSpPr>
        <p:spPr>
          <a:xfrm>
            <a:off x="1069220" y="1588480"/>
            <a:ext cx="4980740" cy="329320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Think about a mathematical question that you could ask about the image or situation.</a:t>
            </a:r>
          </a:p>
          <a:p>
            <a:pPr marL="752475" lvl="1" indent="0">
              <a:buFont typeface="Arial" panose="020B0604020202020204" pitchFamily="34" charset="0"/>
              <a:buNone/>
              <a:tabLst/>
            </a:pPr>
            <a:endParaRPr lang="en-US" sz="10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Share your question with a partner or small group.</a:t>
            </a:r>
          </a:p>
          <a:p>
            <a:pPr marL="752475" lvl="1" indent="0">
              <a:buFont typeface="Arial" panose="020B0604020202020204" pitchFamily="34" charset="0"/>
              <a:buNone/>
              <a:tabLst/>
            </a:pPr>
            <a:endParaRPr lang="en-US" sz="10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Select one question to share with the class. </a:t>
            </a:r>
            <a:endParaRPr lang="en-US" sz="2000"/>
          </a:p>
          <a:p>
            <a:endParaRPr lang="en-US" sz="2000"/>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730443" y="892946"/>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369921" y="975589"/>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246813" y="1586992"/>
            <a:ext cx="5108576" cy="34163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Show an image or situation with the question removed. </a:t>
            </a:r>
          </a:p>
          <a:p>
            <a:pPr marL="285750" lvl="0" indent="-285750">
              <a:buFont typeface="Arial" panose="020B0604020202020204" pitchFamily="34" charset="0"/>
              <a:buChar char="•"/>
            </a:pPr>
            <a:r>
              <a:rPr lang="en-US" sz="2400" strike="noStrike">
                <a:latin typeface="Avenir Book" panose="02000503020000020003" pitchFamily="2" charset="0"/>
              </a:rPr>
              <a:t>Allow independent think time and partner/small group discussion time.</a:t>
            </a:r>
          </a:p>
          <a:p>
            <a:pPr marL="285750" lvl="0" indent="-285750">
              <a:buFont typeface="Arial" panose="020B0604020202020204" pitchFamily="34" charset="0"/>
              <a:buChar char="•"/>
            </a:pPr>
            <a:r>
              <a:rPr lang="en-US" sz="2400" strike="noStrike">
                <a:latin typeface="Avenir Book" panose="02000503020000020003" pitchFamily="2" charset="0"/>
              </a:rPr>
              <a:t>Ask pairs/groups to share their questions with the class. </a:t>
            </a:r>
          </a:p>
          <a:p>
            <a:pPr marL="285750" lvl="0" indent="-285750">
              <a:buFont typeface="Arial" panose="020B0604020202020204" pitchFamily="34" charset="0"/>
              <a:buChar char="•"/>
            </a:pPr>
            <a:r>
              <a:rPr lang="en-US" sz="2400" strike="noStrike">
                <a:latin typeface="Avenir Book" panose="02000503020000020003" pitchFamily="2" charset="0"/>
              </a:rPr>
              <a:t>Identify the question students will solve during the lesson. </a:t>
            </a: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37191"/>
            <a:ext cx="2290919"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pic>
        <p:nvPicPr>
          <p:cNvPr id="2" name="Picture 1" descr="A group of question marks&#10;&#10;Description automatically generated with low confidence">
            <a:extLst>
              <a:ext uri="{FF2B5EF4-FFF2-40B4-BE49-F238E27FC236}">
                <a16:creationId xmlns:a16="http://schemas.microsoft.com/office/drawing/2014/main" id="{C25199F5-58F6-4D32-A680-1A0DE169CAA8}"/>
              </a:ext>
            </a:extLst>
          </p:cNvPr>
          <p:cNvPicPr>
            <a:picLocks noChangeAspect="1"/>
          </p:cNvPicPr>
          <p:nvPr userDrawn="1"/>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1355389" y="24958"/>
            <a:ext cx="836612" cy="571970"/>
          </a:xfrm>
          <a:prstGeom prst="rect">
            <a:avLst/>
          </a:prstGeom>
        </p:spPr>
      </p:pic>
      <p:pic>
        <p:nvPicPr>
          <p:cNvPr id="3" name="Picture 2" descr="A black and white drawing of a thought bubble&#10;&#10;Description automatically generated with medium confidence">
            <a:extLst>
              <a:ext uri="{FF2B5EF4-FFF2-40B4-BE49-F238E27FC236}">
                <a16:creationId xmlns:a16="http://schemas.microsoft.com/office/drawing/2014/main" id="{A8F33420-650B-A91D-2CC6-8F8A3BAEB915}"/>
              </a:ext>
            </a:extLst>
          </p:cNvPr>
          <p:cNvPicPr>
            <a:picLocks noChangeAspect="1"/>
          </p:cNvPicPr>
          <p:nvPr userDrawn="1"/>
        </p:nvPicPr>
        <p:blipFill>
          <a:blip r:embed="rId5">
            <a:duotone>
              <a:schemeClr val="accent4">
                <a:shade val="45000"/>
                <a:satMod val="135000"/>
              </a:schemeClr>
              <a:prstClr val="white"/>
            </a:duotone>
          </a:blip>
          <a:stretch>
            <a:fillRect/>
          </a:stretch>
        </p:blipFill>
        <p:spPr>
          <a:xfrm flipH="1">
            <a:off x="940235" y="1873546"/>
            <a:ext cx="707258" cy="565807"/>
          </a:xfrm>
          <a:prstGeom prst="rect">
            <a:avLst/>
          </a:prstGeom>
        </p:spPr>
      </p:pic>
      <p:sp>
        <p:nvSpPr>
          <p:cNvPr id="6" name="Google Shape;27;p5">
            <a:extLst>
              <a:ext uri="{FF2B5EF4-FFF2-40B4-BE49-F238E27FC236}">
                <a16:creationId xmlns:a16="http://schemas.microsoft.com/office/drawing/2014/main" id="{4BD62505-5404-C07B-24E5-3620B0FFBFB5}"/>
              </a:ext>
            </a:extLst>
          </p:cNvPr>
          <p:cNvSpPr/>
          <p:nvPr userDrawn="1"/>
        </p:nvSpPr>
        <p:spPr>
          <a:xfrm rot="5400000">
            <a:off x="931615" y="-931604"/>
            <a:ext cx="369333" cy="2232561"/>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5F1DA5E4-5830-130A-E74E-B0E625FD1080}"/>
              </a:ext>
            </a:extLst>
          </p:cNvPr>
          <p:cNvSpPr txBox="1"/>
          <p:nvPr userDrawn="1"/>
        </p:nvSpPr>
        <p:spPr>
          <a:xfrm>
            <a:off x="1" y="15126"/>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pic>
        <p:nvPicPr>
          <p:cNvPr id="23" name="Picture 22" descr="A picture containing sketch, drawing, kitchenware, linedrawing&#10;&#10;Description automatically generated">
            <a:extLst>
              <a:ext uri="{FF2B5EF4-FFF2-40B4-BE49-F238E27FC236}">
                <a16:creationId xmlns:a16="http://schemas.microsoft.com/office/drawing/2014/main" id="{D8FB4467-D3E3-977C-75EF-383254E11C03}"/>
              </a:ext>
            </a:extLst>
          </p:cNvPr>
          <p:cNvPicPr>
            <a:picLocks noChangeAspect="1"/>
          </p:cNvPicPr>
          <p:nvPr userDrawn="1"/>
        </p:nvPicPr>
        <p:blipFill rotWithShape="1">
          <a:blip r:embed="rId6">
            <a:duotone>
              <a:schemeClr val="accent4">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Layer>
                </a14:imgProps>
              </a:ext>
            </a:extLst>
          </a:blip>
          <a:srcRect r="6524"/>
          <a:stretch/>
        </p:blipFill>
        <p:spPr>
          <a:xfrm>
            <a:off x="831437" y="2886137"/>
            <a:ext cx="924853" cy="710041"/>
          </a:xfrm>
          <a:prstGeom prst="rect">
            <a:avLst/>
          </a:prstGeom>
        </p:spPr>
      </p:pic>
      <p:pic>
        <p:nvPicPr>
          <p:cNvPr id="26" name="Picture 25" descr="A question mark drawn on a white background&#10;&#10;Description automatically generated with low confidence">
            <a:extLst>
              <a:ext uri="{FF2B5EF4-FFF2-40B4-BE49-F238E27FC236}">
                <a16:creationId xmlns:a16="http://schemas.microsoft.com/office/drawing/2014/main" id="{414ED823-151F-AF47-09BB-CBC94502673F}"/>
              </a:ext>
            </a:extLst>
          </p:cNvPr>
          <p:cNvPicPr>
            <a:picLocks noChangeAspect="1"/>
          </p:cNvPicPr>
          <p:nvPr userDrawn="1"/>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1147876" y="3934627"/>
            <a:ext cx="287635" cy="397981"/>
          </a:xfrm>
          <a:prstGeom prst="rect">
            <a:avLst/>
          </a:prstGeom>
        </p:spPr>
      </p:pic>
      <p:cxnSp>
        <p:nvCxnSpPr>
          <p:cNvPr id="4" name="Straight Connector 3">
            <a:extLst>
              <a:ext uri="{FF2B5EF4-FFF2-40B4-BE49-F238E27FC236}">
                <a16:creationId xmlns:a16="http://schemas.microsoft.com/office/drawing/2014/main" id="{AC330BBF-75C2-D32B-480C-9C0B6D272D87}"/>
              </a:ext>
            </a:extLst>
          </p:cNvPr>
          <p:cNvCxnSpPr/>
          <p:nvPr userDrawn="1"/>
        </p:nvCxnSpPr>
        <p:spPr>
          <a:xfrm>
            <a:off x="6194427" y="1082875"/>
            <a:ext cx="0" cy="39663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719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Craft Questions Part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82315"/>
            <a:ext cx="10610603" cy="4351338"/>
          </a:xfrm>
        </p:spPr>
        <p:txBody>
          <a:bodyPr/>
          <a:lstStyle>
            <a:lvl1pPr marL="0" indent="0">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IMAGE OR TASK WITHOUT THE QUESTION INCLUDED.]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31615" y="-931604"/>
            <a:ext cx="369333" cy="2232561"/>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15126"/>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sp>
        <p:nvSpPr>
          <p:cNvPr id="2" name="TextBox 1">
            <a:extLst>
              <a:ext uri="{FF2B5EF4-FFF2-40B4-BE49-F238E27FC236}">
                <a16:creationId xmlns:a16="http://schemas.microsoft.com/office/drawing/2014/main" id="{D2D006DF-46E2-C9C7-C097-67291D604451}"/>
              </a:ext>
            </a:extLst>
          </p:cNvPr>
          <p:cNvSpPr txBox="1"/>
          <p:nvPr userDrawn="1"/>
        </p:nvSpPr>
        <p:spPr>
          <a:xfrm>
            <a:off x="1980243" y="5602820"/>
            <a:ext cx="8231514" cy="461665"/>
          </a:xfrm>
          <a:prstGeom prst="rect">
            <a:avLst/>
          </a:prstGeom>
          <a:solidFill>
            <a:schemeClr val="bg1">
              <a:lumMod val="85000"/>
            </a:schemeClr>
          </a:solidFill>
        </p:spPr>
        <p:txBody>
          <a:bodyPr wrap="square" rtlCol="0">
            <a:spAutoFit/>
          </a:bodyPr>
          <a:lstStyle/>
          <a:p>
            <a:pPr algn="ctr"/>
            <a:r>
              <a:rPr lang="en-US" sz="2400">
                <a:latin typeface="Avenir Book" panose="02000503020000020003" pitchFamily="2" charset="0"/>
              </a:rPr>
              <a:t>What mathematical question could you ask about this?</a:t>
            </a:r>
          </a:p>
        </p:txBody>
      </p:sp>
      <p:pic>
        <p:nvPicPr>
          <p:cNvPr id="6" name="Picture 5" descr="A group of question marks&#10;&#10;Description automatically generated with low confidence">
            <a:extLst>
              <a:ext uri="{FF2B5EF4-FFF2-40B4-BE49-F238E27FC236}">
                <a16:creationId xmlns:a16="http://schemas.microsoft.com/office/drawing/2014/main" id="{2FC4D3F9-3D98-C212-5B60-DC1D5E814008}"/>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351233" y="34790"/>
            <a:ext cx="840767" cy="574810"/>
          </a:xfrm>
          <a:prstGeom prst="rect">
            <a:avLst/>
          </a:prstGeom>
        </p:spPr>
      </p:pic>
    </p:spTree>
    <p:extLst>
      <p:ext uri="{BB962C8B-B14F-4D97-AF65-F5344CB8AC3E}">
        <p14:creationId xmlns:p14="http://schemas.microsoft.com/office/powerpoint/2010/main" val="365511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Craft Questions Par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82315"/>
            <a:ext cx="10610603" cy="4351338"/>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[REVEAL THE TASK WITH THE QUESTION.]</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31615" y="-931604"/>
            <a:ext cx="369333" cy="2232561"/>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958"/>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pic>
        <p:nvPicPr>
          <p:cNvPr id="2" name="Picture 1" descr="A group of question marks&#10;&#10;Description automatically generated with low confidence">
            <a:extLst>
              <a:ext uri="{FF2B5EF4-FFF2-40B4-BE49-F238E27FC236}">
                <a16:creationId xmlns:a16="http://schemas.microsoft.com/office/drawing/2014/main" id="{550307A8-C109-8E71-3610-EBFD43A206B6}"/>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351233" y="34790"/>
            <a:ext cx="840767" cy="574810"/>
          </a:xfrm>
          <a:prstGeom prst="rect">
            <a:avLst/>
          </a:prstGeom>
        </p:spPr>
      </p:pic>
    </p:spTree>
    <p:extLst>
      <p:ext uri="{BB962C8B-B14F-4D97-AF65-F5344CB8AC3E}">
        <p14:creationId xmlns:p14="http://schemas.microsoft.com/office/powerpoint/2010/main" val="1091003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formation Gap (Instructions Only)">
    <p:spTree>
      <p:nvGrpSpPr>
        <p:cNvPr id="1" name=""/>
        <p:cNvGrpSpPr/>
        <p:nvPr/>
      </p:nvGrpSpPr>
      <p:grpSpPr>
        <a:xfrm>
          <a:off x="0" y="0"/>
          <a:ext cx="0" cy="0"/>
          <a:chOff x="0" y="0"/>
          <a:chExt cx="0" cy="0"/>
        </a:xfrm>
      </p:grpSpPr>
      <p:sp>
        <p:nvSpPr>
          <p:cNvPr id="31" name="Rounded Rectangle 30">
            <a:extLst>
              <a:ext uri="{FF2B5EF4-FFF2-40B4-BE49-F238E27FC236}">
                <a16:creationId xmlns:a16="http://schemas.microsoft.com/office/drawing/2014/main" id="{1251A77F-BA7F-90C8-D56E-F1289E17E42B}"/>
              </a:ext>
            </a:extLst>
          </p:cNvPr>
          <p:cNvSpPr/>
          <p:nvPr userDrawn="1"/>
        </p:nvSpPr>
        <p:spPr>
          <a:xfrm>
            <a:off x="1342265" y="1924071"/>
            <a:ext cx="9479765" cy="15934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1E13DB-3EC6-6F93-5AAE-6C1FB77EBAE0}"/>
              </a:ext>
            </a:extLst>
          </p:cNvPr>
          <p:cNvSpPr txBox="1"/>
          <p:nvPr userDrawn="1"/>
        </p:nvSpPr>
        <p:spPr>
          <a:xfrm>
            <a:off x="2317950" y="1443630"/>
            <a:ext cx="3433916"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Silently read the problem card.</a:t>
            </a:r>
          </a:p>
        </p:txBody>
      </p:sp>
      <p:sp>
        <p:nvSpPr>
          <p:cNvPr id="10" name="TextBox 9">
            <a:extLst>
              <a:ext uri="{FF2B5EF4-FFF2-40B4-BE49-F238E27FC236}">
                <a16:creationId xmlns:a16="http://schemas.microsoft.com/office/drawing/2014/main" id="{E3933B8B-8B17-0A3D-20C7-0F320E57CE82}"/>
              </a:ext>
            </a:extLst>
          </p:cNvPr>
          <p:cNvSpPr txBox="1"/>
          <p:nvPr userDrawn="1"/>
        </p:nvSpPr>
        <p:spPr>
          <a:xfrm>
            <a:off x="6420125" y="1441646"/>
            <a:ext cx="3433916"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Silently read the data card.</a:t>
            </a:r>
          </a:p>
        </p:txBody>
      </p:sp>
      <p:sp>
        <p:nvSpPr>
          <p:cNvPr id="2" name="Title 1">
            <a:extLst>
              <a:ext uri="{FF2B5EF4-FFF2-40B4-BE49-F238E27FC236}">
                <a16:creationId xmlns:a16="http://schemas.microsoft.com/office/drawing/2014/main" id="{CB8E4B49-DBA4-AF57-B460-9E049EAE1D28}"/>
              </a:ext>
            </a:extLst>
          </p:cNvPr>
          <p:cNvSpPr>
            <a:spLocks noGrp="1"/>
          </p:cNvSpPr>
          <p:nvPr>
            <p:ph type="title" hasCustomPrompt="1"/>
          </p:nvPr>
        </p:nvSpPr>
        <p:spPr>
          <a:xfrm>
            <a:off x="2993089" y="51285"/>
            <a:ext cx="5877779" cy="655855"/>
          </a:xfrm>
        </p:spPr>
        <p:txBody>
          <a:bodyPr>
            <a:normAutofit/>
          </a:bodyPr>
          <a:lstStyle>
            <a:lvl1pPr>
              <a:defRPr sz="3200"/>
            </a:lvl1pPr>
          </a:lstStyle>
          <a:p>
            <a:r>
              <a:rPr lang="en-US"/>
              <a:t>Click to add name of activity</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014744" y="-1014732"/>
            <a:ext cx="369332" cy="2398816"/>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19713"/>
            <a:ext cx="2398815" cy="369332"/>
          </a:xfrm>
          <a:prstGeom prst="rect">
            <a:avLst/>
          </a:prstGeom>
          <a:noFill/>
        </p:spPr>
        <p:txBody>
          <a:bodyPr wrap="square" rtlCol="0">
            <a:spAutoFit/>
          </a:bodyPr>
          <a:lstStyle/>
          <a:p>
            <a:r>
              <a:rPr lang="en-US" b="1">
                <a:solidFill>
                  <a:schemeClr val="bg1"/>
                </a:solidFill>
                <a:latin typeface="Avenir Book" panose="02000503020000020003" pitchFamily="2" charset="0"/>
              </a:rPr>
              <a:t>Info Gap Instructions</a:t>
            </a:r>
          </a:p>
        </p:txBody>
      </p:sp>
      <p:sp>
        <p:nvSpPr>
          <p:cNvPr id="16" name="TextBox 15">
            <a:extLst>
              <a:ext uri="{FF2B5EF4-FFF2-40B4-BE49-F238E27FC236}">
                <a16:creationId xmlns:a16="http://schemas.microsoft.com/office/drawing/2014/main" id="{9F4E89B2-6CA1-1A05-B83E-D974D0D0F555}"/>
              </a:ext>
            </a:extLst>
          </p:cNvPr>
          <p:cNvSpPr txBox="1"/>
          <p:nvPr userDrawn="1"/>
        </p:nvSpPr>
        <p:spPr>
          <a:xfrm>
            <a:off x="1342265" y="5629748"/>
            <a:ext cx="97801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Century Gothic" panose="020B0502020202020204" pitchFamily="34" charset="0"/>
              </a:rPr>
              <a:t>Pause here so your teacher can review your work.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Century Gothic" panose="020B0502020202020204" pitchFamily="34" charset="0"/>
              </a:rPr>
              <a:t>Ask your teacher for a new set of cards and repeat the activity, trading roles with your partner.</a:t>
            </a:r>
          </a:p>
        </p:txBody>
      </p:sp>
      <p:sp>
        <p:nvSpPr>
          <p:cNvPr id="17" name="TextBox 16">
            <a:extLst>
              <a:ext uri="{FF2B5EF4-FFF2-40B4-BE49-F238E27FC236}">
                <a16:creationId xmlns:a16="http://schemas.microsoft.com/office/drawing/2014/main" id="{E4D25FFC-3371-B5CD-D5A9-0FE309E8C4DA}"/>
              </a:ext>
            </a:extLst>
          </p:cNvPr>
          <p:cNvSpPr txBox="1"/>
          <p:nvPr userDrawn="1"/>
        </p:nvSpPr>
        <p:spPr>
          <a:xfrm>
            <a:off x="847214" y="746626"/>
            <a:ext cx="10665913" cy="507831"/>
          </a:xfrm>
          <a:prstGeom prst="rect">
            <a:avLst/>
          </a:prstGeom>
          <a:noFill/>
        </p:spPr>
        <p:txBody>
          <a:bodyPr wrap="square" rtlCol="0">
            <a:spAutoFit/>
          </a:bodyPr>
          <a:lstStyle/>
          <a:p>
            <a:pPr marL="0" indent="0">
              <a:buNone/>
            </a:pPr>
            <a:r>
              <a:rPr lang="en-US" sz="1600">
                <a:latin typeface="Century Gothic" panose="020B0502020202020204" pitchFamily="34" charset="0"/>
              </a:rPr>
              <a:t>Your teacher will give you either a problem card or data card. Do not share</a:t>
            </a:r>
            <a:r>
              <a:rPr lang="en-US" sz="1600" baseline="0">
                <a:latin typeface="Century Gothic" panose="020B0502020202020204" pitchFamily="34" charset="0"/>
              </a:rPr>
              <a:t> </a:t>
            </a:r>
            <a:r>
              <a:rPr lang="en-US" sz="1600">
                <a:latin typeface="Century Gothic" panose="020B0502020202020204" pitchFamily="34" charset="0"/>
              </a:rPr>
              <a:t>your card with your partner.</a:t>
            </a:r>
          </a:p>
          <a:p>
            <a:endParaRPr lang="en-US" sz="1100">
              <a:latin typeface="Century Gothic" panose="020B0502020202020204" pitchFamily="34" charset="0"/>
            </a:endParaRPr>
          </a:p>
        </p:txBody>
      </p:sp>
      <p:sp>
        <p:nvSpPr>
          <p:cNvPr id="3" name="TextBox 2">
            <a:extLst>
              <a:ext uri="{FF2B5EF4-FFF2-40B4-BE49-F238E27FC236}">
                <a16:creationId xmlns:a16="http://schemas.microsoft.com/office/drawing/2014/main" id="{3A749F6D-7E88-1050-E0E4-A3D31302C357}"/>
              </a:ext>
            </a:extLst>
          </p:cNvPr>
          <p:cNvSpPr txBox="1"/>
          <p:nvPr userDrawn="1"/>
        </p:nvSpPr>
        <p:spPr>
          <a:xfrm>
            <a:off x="2525101" y="1103819"/>
            <a:ext cx="3433915" cy="374571"/>
          </a:xfrm>
          <a:prstGeom prst="roundRect">
            <a:avLst/>
          </a:prstGeom>
          <a:solidFill>
            <a:schemeClr val="accent5"/>
          </a:solidFill>
        </p:spPr>
        <p:txBody>
          <a:bodyPr wrap="square" rtlCol="0">
            <a:spAutoFit/>
          </a:bodyPr>
          <a:lstStyle/>
          <a:p>
            <a:pPr algn="ctr"/>
            <a:r>
              <a:rPr lang="en-US" sz="1600" b="1">
                <a:solidFill>
                  <a:schemeClr val="bg1"/>
                </a:solidFill>
                <a:latin typeface="Century Gothic" panose="020B0502020202020204" pitchFamily="34" charset="0"/>
              </a:rPr>
              <a:t>Student with Problem Card</a:t>
            </a:r>
          </a:p>
        </p:txBody>
      </p:sp>
      <p:sp>
        <p:nvSpPr>
          <p:cNvPr id="6" name="TextBox 5">
            <a:extLst>
              <a:ext uri="{FF2B5EF4-FFF2-40B4-BE49-F238E27FC236}">
                <a16:creationId xmlns:a16="http://schemas.microsoft.com/office/drawing/2014/main" id="{E5C43495-0D50-183C-BE0A-E411E286ECDE}"/>
              </a:ext>
            </a:extLst>
          </p:cNvPr>
          <p:cNvSpPr txBox="1"/>
          <p:nvPr userDrawn="1"/>
        </p:nvSpPr>
        <p:spPr>
          <a:xfrm>
            <a:off x="6232318" y="1103819"/>
            <a:ext cx="3433915" cy="374571"/>
          </a:xfrm>
          <a:prstGeom prst="roundRect">
            <a:avLst/>
          </a:prstGeom>
          <a:solidFill>
            <a:schemeClr val="accent5"/>
          </a:solidFill>
        </p:spPr>
        <p:txBody>
          <a:bodyPr wrap="square" rtlCol="0">
            <a:spAutoFit/>
          </a:bodyPr>
          <a:lstStyle/>
          <a:p>
            <a:pPr algn="ctr"/>
            <a:r>
              <a:rPr lang="en-US" sz="1600" b="1">
                <a:solidFill>
                  <a:schemeClr val="bg1"/>
                </a:solidFill>
                <a:latin typeface="Century Gothic" panose="020B0502020202020204" pitchFamily="34" charset="0"/>
              </a:rPr>
              <a:t>Student with Data Card</a:t>
            </a:r>
          </a:p>
        </p:txBody>
      </p:sp>
      <p:sp>
        <p:nvSpPr>
          <p:cNvPr id="11" name="TextBox 10">
            <a:extLst>
              <a:ext uri="{FF2B5EF4-FFF2-40B4-BE49-F238E27FC236}">
                <a16:creationId xmlns:a16="http://schemas.microsoft.com/office/drawing/2014/main" id="{B1B222B3-E44C-8E54-01AE-2198C8B4E49E}"/>
              </a:ext>
            </a:extLst>
          </p:cNvPr>
          <p:cNvSpPr txBox="1"/>
          <p:nvPr userDrawn="1"/>
        </p:nvSpPr>
        <p:spPr>
          <a:xfrm>
            <a:off x="2525102" y="4704961"/>
            <a:ext cx="7141132" cy="578882"/>
          </a:xfrm>
          <a:prstGeom prst="roundRect">
            <a:avLst/>
          </a:prstGeom>
          <a:no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Both partners solve the problem independently. </a:t>
            </a:r>
          </a:p>
          <a:p>
            <a:pPr algn="ctr"/>
            <a:r>
              <a:rPr lang="en-US" sz="1400">
                <a:solidFill>
                  <a:schemeClr val="tx1"/>
                </a:solidFill>
                <a:latin typeface="Century Gothic" panose="020B0502020202020204" pitchFamily="34" charset="0"/>
              </a:rPr>
              <a:t>Continue to ask questions if more information is needed.</a:t>
            </a:r>
          </a:p>
        </p:txBody>
      </p:sp>
      <p:sp>
        <p:nvSpPr>
          <p:cNvPr id="20" name="TextBox 19">
            <a:extLst>
              <a:ext uri="{FF2B5EF4-FFF2-40B4-BE49-F238E27FC236}">
                <a16:creationId xmlns:a16="http://schemas.microsoft.com/office/drawing/2014/main" id="{380122F5-545C-5812-5CB3-C0E8E317834E}"/>
              </a:ext>
            </a:extLst>
          </p:cNvPr>
          <p:cNvSpPr txBox="1"/>
          <p:nvPr userDrawn="1"/>
        </p:nvSpPr>
        <p:spPr>
          <a:xfrm>
            <a:off x="2525102" y="5289229"/>
            <a:ext cx="7141132" cy="340519"/>
          </a:xfrm>
          <a:prstGeom prst="roundRect">
            <a:avLst/>
          </a:prstGeom>
          <a:solidFill>
            <a:schemeClr val="accent5"/>
          </a:solidFill>
          <a:ln>
            <a:solidFill>
              <a:schemeClr val="accent1"/>
            </a:solidFill>
          </a:ln>
        </p:spPr>
        <p:txBody>
          <a:bodyPr wrap="square" rtlCol="0">
            <a:spAutoFit/>
          </a:bodyPr>
          <a:lstStyle/>
          <a:p>
            <a:pPr algn="ctr"/>
            <a:r>
              <a:rPr lang="en-US" sz="1400" b="0">
                <a:solidFill>
                  <a:schemeClr val="bg1"/>
                </a:solidFill>
                <a:latin typeface="Century Gothic" panose="020B0502020202020204" pitchFamily="34" charset="0"/>
              </a:rPr>
              <a:t>Share the Data Card, then compare strategies and solutions</a:t>
            </a:r>
            <a:r>
              <a:rPr lang="en-US" sz="1400" b="1">
                <a:solidFill>
                  <a:schemeClr val="bg1"/>
                </a:solidFill>
                <a:latin typeface="Century Gothic" panose="020B0502020202020204" pitchFamily="34" charset="0"/>
              </a:rPr>
              <a:t>.</a:t>
            </a:r>
            <a:endParaRPr lang="en-US" sz="1400">
              <a:solidFill>
                <a:schemeClr val="bg1"/>
              </a:solidFill>
              <a:latin typeface="Century Gothic" panose="020B0502020202020204" pitchFamily="34" charset="0"/>
            </a:endParaRPr>
          </a:p>
        </p:txBody>
      </p:sp>
      <p:sp>
        <p:nvSpPr>
          <p:cNvPr id="22" name="TextBox 21">
            <a:extLst>
              <a:ext uri="{FF2B5EF4-FFF2-40B4-BE49-F238E27FC236}">
                <a16:creationId xmlns:a16="http://schemas.microsoft.com/office/drawing/2014/main" id="{CF3AC43C-16C6-DB77-A281-86C3D36998FF}"/>
              </a:ext>
            </a:extLst>
          </p:cNvPr>
          <p:cNvSpPr txBox="1"/>
          <p:nvPr userDrawn="1"/>
        </p:nvSpPr>
        <p:spPr>
          <a:xfrm>
            <a:off x="1447805" y="2023599"/>
            <a:ext cx="4484173"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“Can you tell me ________?”</a:t>
            </a:r>
          </a:p>
          <a:p>
            <a:pPr algn="ctr"/>
            <a:r>
              <a:rPr lang="en-US" sz="1400">
                <a:solidFill>
                  <a:schemeClr val="tx1"/>
                </a:solidFill>
                <a:latin typeface="Century Gothic" panose="020B0502020202020204" pitchFamily="34" charset="0"/>
              </a:rPr>
              <a:t>(Ask for a specific piece of information.)</a:t>
            </a:r>
          </a:p>
        </p:txBody>
      </p:sp>
      <p:sp>
        <p:nvSpPr>
          <p:cNvPr id="23" name="TextBox 22">
            <a:extLst>
              <a:ext uri="{FF2B5EF4-FFF2-40B4-BE49-F238E27FC236}">
                <a16:creationId xmlns:a16="http://schemas.microsoft.com/office/drawing/2014/main" id="{8AE22F48-375C-265E-D25A-25D11304865D}"/>
              </a:ext>
            </a:extLst>
          </p:cNvPr>
          <p:cNvSpPr txBox="1"/>
          <p:nvPr userDrawn="1"/>
        </p:nvSpPr>
        <p:spPr>
          <a:xfrm>
            <a:off x="6232318" y="2142602"/>
            <a:ext cx="4484174"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“Why do you need to know _______?” </a:t>
            </a:r>
          </a:p>
          <a:p>
            <a:pPr algn="ctr"/>
            <a:r>
              <a:rPr lang="en-US" sz="1400">
                <a:solidFill>
                  <a:schemeClr val="tx1"/>
                </a:solidFill>
                <a:latin typeface="Century Gothic" panose="020B0502020202020204" pitchFamily="34" charset="0"/>
              </a:rPr>
              <a:t>(Repeat the information requested)</a:t>
            </a:r>
          </a:p>
        </p:txBody>
      </p:sp>
      <p:sp>
        <p:nvSpPr>
          <p:cNvPr id="24" name="TextBox 23">
            <a:extLst>
              <a:ext uri="{FF2B5EF4-FFF2-40B4-BE49-F238E27FC236}">
                <a16:creationId xmlns:a16="http://schemas.microsoft.com/office/drawing/2014/main" id="{BB2EF2CC-C30E-AE01-D937-6872C20836D2}"/>
              </a:ext>
            </a:extLst>
          </p:cNvPr>
          <p:cNvSpPr txBox="1"/>
          <p:nvPr userDrawn="1"/>
        </p:nvSpPr>
        <p:spPr>
          <a:xfrm>
            <a:off x="1447804" y="2695850"/>
            <a:ext cx="4484173" cy="340519"/>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“I need to know ____ because…”</a:t>
            </a:r>
          </a:p>
        </p:txBody>
      </p:sp>
      <p:sp>
        <p:nvSpPr>
          <p:cNvPr id="27" name="TextBox 26">
            <a:extLst>
              <a:ext uri="{FF2B5EF4-FFF2-40B4-BE49-F238E27FC236}">
                <a16:creationId xmlns:a16="http://schemas.microsoft.com/office/drawing/2014/main" id="{E0AECFF3-63A0-4E3A-D796-1413D7FB366E}"/>
              </a:ext>
            </a:extLst>
          </p:cNvPr>
          <p:cNvSpPr txBox="1"/>
          <p:nvPr userDrawn="1"/>
        </p:nvSpPr>
        <p:spPr>
          <a:xfrm>
            <a:off x="1447804" y="4205720"/>
            <a:ext cx="4484174"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Display the problem card.</a:t>
            </a:r>
          </a:p>
        </p:txBody>
      </p:sp>
      <p:sp>
        <p:nvSpPr>
          <p:cNvPr id="28" name="TextBox 27">
            <a:extLst>
              <a:ext uri="{FF2B5EF4-FFF2-40B4-BE49-F238E27FC236}">
                <a16:creationId xmlns:a16="http://schemas.microsoft.com/office/drawing/2014/main" id="{67EE3E6C-2DD3-F7D4-4737-1E67D24E8570}"/>
              </a:ext>
            </a:extLst>
          </p:cNvPr>
          <p:cNvSpPr txBox="1"/>
          <p:nvPr userDrawn="1"/>
        </p:nvSpPr>
        <p:spPr>
          <a:xfrm>
            <a:off x="1447804" y="3672530"/>
            <a:ext cx="4484173"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“I have enough information to solve this problem.”</a:t>
            </a:r>
          </a:p>
        </p:txBody>
      </p:sp>
      <p:sp>
        <p:nvSpPr>
          <p:cNvPr id="25" name="TextBox 24">
            <a:extLst>
              <a:ext uri="{FF2B5EF4-FFF2-40B4-BE49-F238E27FC236}">
                <a16:creationId xmlns:a16="http://schemas.microsoft.com/office/drawing/2014/main" id="{DB910FED-D9F9-C9A7-7F31-A14001F1E5C1}"/>
              </a:ext>
            </a:extLst>
          </p:cNvPr>
          <p:cNvSpPr txBox="1"/>
          <p:nvPr userDrawn="1"/>
        </p:nvSpPr>
        <p:spPr>
          <a:xfrm>
            <a:off x="6232987" y="2813901"/>
            <a:ext cx="4484174" cy="578882"/>
          </a:xfrm>
          <a:prstGeom prst="roundRect">
            <a:avLst/>
          </a:prstGeom>
          <a:solidFill>
            <a:schemeClr val="accent6">
              <a:lumMod val="20000"/>
              <a:lumOff val="8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Century Gothic" panose="020B0502020202020204" pitchFamily="34" charset="0"/>
              </a:rPr>
              <a:t>Listen to your partner’s reason.</a:t>
            </a:r>
          </a:p>
          <a:p>
            <a:pPr algn="ctr"/>
            <a:r>
              <a:rPr lang="en-US" sz="1400" b="0">
                <a:solidFill>
                  <a:schemeClr val="tx1"/>
                </a:solidFill>
                <a:latin typeface="Century Gothic" panose="020B0502020202020204" pitchFamily="34" charset="0"/>
              </a:rPr>
              <a:t>Answer with the information from the data card. </a:t>
            </a:r>
          </a:p>
        </p:txBody>
      </p:sp>
      <p:sp>
        <p:nvSpPr>
          <p:cNvPr id="29" name="Curved Left Arrow 28">
            <a:extLst>
              <a:ext uri="{FF2B5EF4-FFF2-40B4-BE49-F238E27FC236}">
                <a16:creationId xmlns:a16="http://schemas.microsoft.com/office/drawing/2014/main" id="{95F6F45C-2790-20D4-DF41-911614EF0A75}"/>
              </a:ext>
            </a:extLst>
          </p:cNvPr>
          <p:cNvSpPr/>
          <p:nvPr userDrawn="1"/>
        </p:nvSpPr>
        <p:spPr>
          <a:xfrm rot="10800000">
            <a:off x="1002891" y="2262087"/>
            <a:ext cx="300046" cy="601564"/>
          </a:xfrm>
          <a:prstGeom prst="curved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urved Left Arrow 29">
            <a:extLst>
              <a:ext uri="{FF2B5EF4-FFF2-40B4-BE49-F238E27FC236}">
                <a16:creationId xmlns:a16="http://schemas.microsoft.com/office/drawing/2014/main" id="{60BD6C4E-54E7-7936-4190-02359067D50A}"/>
              </a:ext>
            </a:extLst>
          </p:cNvPr>
          <p:cNvSpPr/>
          <p:nvPr userDrawn="1"/>
        </p:nvSpPr>
        <p:spPr>
          <a:xfrm rot="10800000" flipH="1">
            <a:off x="10871190" y="2395068"/>
            <a:ext cx="300046" cy="601564"/>
          </a:xfrm>
          <a:prstGeom prst="curved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3" name="Picture 32" descr="A picture containing sketch, drawing, child art, line art&#10;&#10;Description automatically generated">
            <a:extLst>
              <a:ext uri="{FF2B5EF4-FFF2-40B4-BE49-F238E27FC236}">
                <a16:creationId xmlns:a16="http://schemas.microsoft.com/office/drawing/2014/main" id="{1EBD4546-C362-F88F-75F0-EF54FCF9E5B5}"/>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321833" y="15433"/>
            <a:ext cx="857658" cy="655856"/>
          </a:xfrm>
          <a:prstGeom prst="rect">
            <a:avLst/>
          </a:prstGeom>
        </p:spPr>
      </p:pic>
    </p:spTree>
    <p:extLst>
      <p:ext uri="{BB962C8B-B14F-4D97-AF65-F5344CB8AC3E}">
        <p14:creationId xmlns:p14="http://schemas.microsoft.com/office/powerpoint/2010/main" val="366698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Reads - Read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REMOVED]</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19713"/>
            <a:ext cx="2624446" cy="365760"/>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1</a:t>
            </a:r>
            <a:r>
              <a:rPr lang="en-US" b="1" baseline="30000">
                <a:solidFill>
                  <a:schemeClr val="bg1"/>
                </a:solidFill>
                <a:latin typeface="Avenir Book" panose="02000503020000020003" pitchFamily="2" charset="0"/>
              </a:rPr>
              <a:t>st</a:t>
            </a:r>
            <a:r>
              <a:rPr lang="en-US" b="1">
                <a:solidFill>
                  <a:schemeClr val="bg1"/>
                </a:solidFill>
                <a:latin typeface="Avenir Book" panose="02000503020000020003" pitchFamily="2" charset="0"/>
              </a:rPr>
              <a:t> Read</a:t>
            </a:r>
          </a:p>
        </p:txBody>
      </p:sp>
      <p:sp>
        <p:nvSpPr>
          <p:cNvPr id="6" name="Title 1">
            <a:extLst>
              <a:ext uri="{FF2B5EF4-FFF2-40B4-BE49-F238E27FC236}">
                <a16:creationId xmlns:a16="http://schemas.microsoft.com/office/drawing/2014/main" id="{A900DA8F-FA96-BF01-77B3-A8C399F5F62D}"/>
              </a:ext>
            </a:extLst>
          </p:cNvPr>
          <p:cNvSpPr>
            <a:spLocks noGrp="1"/>
          </p:cNvSpPr>
          <p:nvPr>
            <p:ph type="title" hasCustomPrompt="1"/>
          </p:nvPr>
        </p:nvSpPr>
        <p:spPr>
          <a:xfrm>
            <a:off x="743197" y="656386"/>
            <a:ext cx="10515600" cy="710041"/>
          </a:xfrm>
        </p:spPr>
        <p:txBody>
          <a:bodyPr>
            <a:normAutofit/>
          </a:bodyPr>
          <a:lstStyle>
            <a:lvl1pPr>
              <a:defRPr sz="4000"/>
            </a:lvl1pPr>
          </a:lstStyle>
          <a:p>
            <a:r>
              <a:rPr lang="en-US"/>
              <a:t>Click to add name of activity</a:t>
            </a:r>
          </a:p>
        </p:txBody>
      </p:sp>
      <p:sp>
        <p:nvSpPr>
          <p:cNvPr id="11" name="Text Placeholder 10">
            <a:extLst>
              <a:ext uri="{FF2B5EF4-FFF2-40B4-BE49-F238E27FC236}">
                <a16:creationId xmlns:a16="http://schemas.microsoft.com/office/drawing/2014/main" id="{E6C6F352-1AD8-42D9-6823-093FECE200F5}"/>
              </a:ext>
            </a:extLst>
          </p:cNvPr>
          <p:cNvSpPr>
            <a:spLocks noGrp="1"/>
          </p:cNvSpPr>
          <p:nvPr>
            <p:ph type="body" sz="quarter" idx="13" hasCustomPrompt="1"/>
          </p:nvPr>
        </p:nvSpPr>
        <p:spPr>
          <a:xfrm>
            <a:off x="3275012" y="5577547"/>
            <a:ext cx="5641975" cy="381712"/>
          </a:xfrm>
          <a:solidFill>
            <a:schemeClr val="bg1">
              <a:lumMod val="85000"/>
            </a:schemeClr>
          </a:solidFill>
        </p:spPr>
        <p:txBody>
          <a:bodyPr/>
          <a:lstStyle>
            <a:lvl2pPr marL="0" indent="0" algn="ctr">
              <a:buNone/>
              <a:tabLst/>
              <a:defRPr/>
            </a:lvl2pPr>
          </a:lstStyle>
          <a:p>
            <a:pPr lvl="1"/>
            <a:r>
              <a:rPr lang="en-US"/>
              <a:t>What is this situation about?</a:t>
            </a:r>
          </a:p>
        </p:txBody>
      </p:sp>
      <p:sp>
        <p:nvSpPr>
          <p:cNvPr id="9" name="Google Shape;507;p46">
            <a:extLst>
              <a:ext uri="{FF2B5EF4-FFF2-40B4-BE49-F238E27FC236}">
                <a16:creationId xmlns:a16="http://schemas.microsoft.com/office/drawing/2014/main" id="{54059445-828D-2549-B6FB-AA3BE40B0648}"/>
              </a:ext>
            </a:extLst>
          </p:cNvPr>
          <p:cNvSpPr/>
          <p:nvPr userDrawn="1"/>
        </p:nvSpPr>
        <p:spPr>
          <a:xfrm>
            <a:off x="11496582" y="179778"/>
            <a:ext cx="459443" cy="331499"/>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chemeClr val="tx2"/>
          </a:solidFill>
          <a:ln>
            <a:noFill/>
          </a:ln>
        </p:spPr>
        <p:txBody>
          <a:bodyPr spcFirstLastPara="1" wrap="square" lIns="91425" tIns="91425" rIns="91425" bIns="91425" anchor="ctr" anchorCtr="0">
            <a:noAutofit/>
          </a:bodyPr>
          <a:lstStyle/>
          <a:p>
            <a:endParaRPr lang="en-US"/>
          </a:p>
        </p:txBody>
      </p:sp>
    </p:spTree>
    <p:extLst>
      <p:ext uri="{BB962C8B-B14F-4D97-AF65-F5344CB8AC3E}">
        <p14:creationId xmlns:p14="http://schemas.microsoft.com/office/powerpoint/2010/main" val="39271875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Reads - Read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E4B49-DBA4-AF57-B460-9E049EAE1D28}"/>
              </a:ext>
            </a:extLst>
          </p:cNvPr>
          <p:cNvSpPr>
            <a:spLocks noGrp="1"/>
          </p:cNvSpPr>
          <p:nvPr>
            <p:ph type="title" hasCustomPrompt="1"/>
          </p:nvPr>
        </p:nvSpPr>
        <p:spPr>
          <a:xfrm>
            <a:off x="744059" y="648159"/>
            <a:ext cx="10515600" cy="710041"/>
          </a:xfrm>
        </p:spPr>
        <p:txBody>
          <a:bodyPr>
            <a:normAutofit/>
          </a:bodyPr>
          <a:lstStyle>
            <a:lvl1pPr>
              <a:defRPr sz="4000"/>
            </a:lvl1pPr>
          </a:lstStyle>
          <a:p>
            <a:r>
              <a:rPr lang="en-US"/>
              <a:t>Click to add name of activity</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19713"/>
            <a:ext cx="2624446" cy="369332"/>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2</a:t>
            </a:r>
            <a:r>
              <a:rPr lang="en-US" b="1" baseline="30000">
                <a:solidFill>
                  <a:schemeClr val="bg1"/>
                </a:solidFill>
                <a:latin typeface="Avenir Book" panose="02000503020000020003" pitchFamily="2" charset="0"/>
              </a:rPr>
              <a:t>nd</a:t>
            </a:r>
            <a:r>
              <a:rPr lang="en-US" b="1">
                <a:solidFill>
                  <a:schemeClr val="bg1"/>
                </a:solidFill>
                <a:latin typeface="Avenir Book" panose="02000503020000020003" pitchFamily="2" charset="0"/>
              </a:rPr>
              <a:t> Read</a:t>
            </a:r>
          </a:p>
        </p:txBody>
      </p:sp>
      <p:sp>
        <p:nvSpPr>
          <p:cNvPr id="6" name="TextBox 5">
            <a:extLst>
              <a:ext uri="{FF2B5EF4-FFF2-40B4-BE49-F238E27FC236}">
                <a16:creationId xmlns:a16="http://schemas.microsoft.com/office/drawing/2014/main" id="{38D3CD0D-078C-D3BB-E112-90CDB1752F30}"/>
              </a:ext>
            </a:extLst>
          </p:cNvPr>
          <p:cNvSpPr txBox="1"/>
          <p:nvPr userDrawn="1"/>
        </p:nvSpPr>
        <p:spPr>
          <a:xfrm>
            <a:off x="1980243" y="5623988"/>
            <a:ext cx="8231514" cy="461665"/>
          </a:xfrm>
          <a:prstGeom prst="rect">
            <a:avLst/>
          </a:prstGeom>
          <a:solidFill>
            <a:schemeClr val="bg1">
              <a:lumMod val="85000"/>
            </a:schemeClr>
          </a:solidFill>
        </p:spPr>
        <p:txBody>
          <a:bodyPr wrap="square" rtlCol="0">
            <a:spAutoFit/>
          </a:bodyPr>
          <a:lstStyle/>
          <a:p>
            <a:pPr algn="ctr"/>
            <a:r>
              <a:rPr lang="en-US" sz="2400">
                <a:latin typeface="Avenir Book" panose="02000503020000020003" pitchFamily="2" charset="0"/>
              </a:rPr>
              <a:t>What are the quantities that can be counted or measured?</a:t>
            </a:r>
          </a:p>
        </p:txBody>
      </p:sp>
      <p:sp>
        <p:nvSpPr>
          <p:cNvPr id="4" name="Content Placeholder 2">
            <a:extLst>
              <a:ext uri="{FF2B5EF4-FFF2-40B4-BE49-F238E27FC236}">
                <a16:creationId xmlns:a16="http://schemas.microsoft.com/office/drawing/2014/main" id="{3314EB75-7361-5F2C-C77F-F682B66EDE24}"/>
              </a:ext>
            </a:extLst>
          </p:cNvPr>
          <p:cNvSpPr>
            <a:spLocks noGrp="1"/>
          </p:cNvSpPr>
          <p:nvPr>
            <p:ph idx="1" hasCustomPrompt="1"/>
          </p:nvPr>
        </p:nvSpPr>
        <p:spPr>
          <a:xfrm>
            <a:off x="743197" y="1465006"/>
            <a:ext cx="10515600" cy="3939507"/>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REMOVED]</a:t>
            </a:r>
          </a:p>
          <a:p>
            <a:pPr lvl="0"/>
            <a:endParaRPr lang="en-US"/>
          </a:p>
        </p:txBody>
      </p:sp>
      <p:sp>
        <p:nvSpPr>
          <p:cNvPr id="9" name="Google Shape;507;p46">
            <a:extLst>
              <a:ext uri="{FF2B5EF4-FFF2-40B4-BE49-F238E27FC236}">
                <a16:creationId xmlns:a16="http://schemas.microsoft.com/office/drawing/2014/main" id="{352AECFE-D1DB-544A-B909-4B47EB8DFC69}"/>
              </a:ext>
            </a:extLst>
          </p:cNvPr>
          <p:cNvSpPr/>
          <p:nvPr userDrawn="1"/>
        </p:nvSpPr>
        <p:spPr>
          <a:xfrm>
            <a:off x="11496582" y="179778"/>
            <a:ext cx="459443" cy="331499"/>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chemeClr val="tx2"/>
          </a:solidFill>
          <a:ln>
            <a:noFill/>
          </a:ln>
        </p:spPr>
        <p:txBody>
          <a:bodyPr spcFirstLastPara="1" wrap="square" lIns="91425" tIns="91425" rIns="91425" bIns="91425" anchor="ctr" anchorCtr="0">
            <a:noAutofit/>
          </a:bodyPr>
          <a:lstStyle/>
          <a:p>
            <a:endParaRPr lang="en-US"/>
          </a:p>
        </p:txBody>
      </p:sp>
    </p:spTree>
    <p:extLst>
      <p:ext uri="{BB962C8B-B14F-4D97-AF65-F5344CB8AC3E}">
        <p14:creationId xmlns:p14="http://schemas.microsoft.com/office/powerpoint/2010/main" val="1918527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Reads - Read #3">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19713"/>
            <a:ext cx="2624446" cy="369332"/>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3</a:t>
            </a:r>
            <a:r>
              <a:rPr lang="en-US" b="1" baseline="30000">
                <a:solidFill>
                  <a:schemeClr val="bg1"/>
                </a:solidFill>
                <a:latin typeface="Avenir Book" panose="02000503020000020003" pitchFamily="2" charset="0"/>
              </a:rPr>
              <a:t>rd</a:t>
            </a:r>
            <a:r>
              <a:rPr lang="en-US" b="1">
                <a:solidFill>
                  <a:schemeClr val="bg1"/>
                </a:solidFill>
                <a:latin typeface="Avenir Book" panose="02000503020000020003" pitchFamily="2" charset="0"/>
              </a:rPr>
              <a:t> Read</a:t>
            </a:r>
          </a:p>
        </p:txBody>
      </p:sp>
      <p:sp>
        <p:nvSpPr>
          <p:cNvPr id="4" name="Title 1">
            <a:extLst>
              <a:ext uri="{FF2B5EF4-FFF2-40B4-BE49-F238E27FC236}">
                <a16:creationId xmlns:a16="http://schemas.microsoft.com/office/drawing/2014/main" id="{EBA7ABA5-82FE-95EC-D013-7647F9E1A4B5}"/>
              </a:ext>
            </a:extLst>
          </p:cNvPr>
          <p:cNvSpPr txBox="1">
            <a:spLocks/>
          </p:cNvSpPr>
          <p:nvPr userDrawn="1"/>
        </p:nvSpPr>
        <p:spPr>
          <a:xfrm>
            <a:off x="743197" y="643700"/>
            <a:ext cx="10515600" cy="7100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i="0" kern="1200">
                <a:solidFill>
                  <a:schemeClr val="accent4"/>
                </a:solidFill>
                <a:latin typeface="Avenir Black" panose="02000503020000020003" pitchFamily="2" charset="0"/>
                <a:ea typeface="+mj-ea"/>
                <a:cs typeface="+mj-cs"/>
              </a:defRPr>
            </a:lvl1pPr>
          </a:lstStyle>
          <a:p>
            <a:r>
              <a:rPr lang="en-US">
                <a:solidFill>
                  <a:schemeClr val="tx1"/>
                </a:solidFill>
              </a:rPr>
              <a:t>Click to add name of activity</a:t>
            </a:r>
          </a:p>
        </p:txBody>
      </p:sp>
      <p:sp>
        <p:nvSpPr>
          <p:cNvPr id="2" name="Content Placeholder 2">
            <a:extLst>
              <a:ext uri="{FF2B5EF4-FFF2-40B4-BE49-F238E27FC236}">
                <a16:creationId xmlns:a16="http://schemas.microsoft.com/office/drawing/2014/main" id="{F4190F22-BBBD-F435-4C54-9099CA479C8E}"/>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INCLUDED]</a:t>
            </a:r>
          </a:p>
          <a:p>
            <a:pPr lvl="0"/>
            <a:endParaRPr lang="en-US"/>
          </a:p>
        </p:txBody>
      </p:sp>
      <p:sp>
        <p:nvSpPr>
          <p:cNvPr id="9" name="Google Shape;507;p46">
            <a:extLst>
              <a:ext uri="{FF2B5EF4-FFF2-40B4-BE49-F238E27FC236}">
                <a16:creationId xmlns:a16="http://schemas.microsoft.com/office/drawing/2014/main" id="{CCC2C74D-4201-B44B-BDE7-33DBDFC95CE4}"/>
              </a:ext>
            </a:extLst>
          </p:cNvPr>
          <p:cNvSpPr/>
          <p:nvPr userDrawn="1"/>
        </p:nvSpPr>
        <p:spPr>
          <a:xfrm>
            <a:off x="11496582" y="179778"/>
            <a:ext cx="459443" cy="331499"/>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chemeClr val="tx2"/>
          </a:solidFill>
          <a:ln>
            <a:noFill/>
          </a:ln>
        </p:spPr>
        <p:txBody>
          <a:bodyPr spcFirstLastPara="1" wrap="square" lIns="91425" tIns="91425" rIns="91425" bIns="91425" anchor="ctr" anchorCtr="0">
            <a:noAutofit/>
          </a:bodyPr>
          <a:lstStyle/>
          <a:p>
            <a:endParaRPr lang="en-US"/>
          </a:p>
        </p:txBody>
      </p:sp>
    </p:spTree>
    <p:extLst>
      <p:ext uri="{BB962C8B-B14F-4D97-AF65-F5344CB8AC3E}">
        <p14:creationId xmlns:p14="http://schemas.microsoft.com/office/powerpoint/2010/main" val="3752620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e and Connect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10" name="TextBox 9">
            <a:extLst>
              <a:ext uri="{FF2B5EF4-FFF2-40B4-BE49-F238E27FC236}">
                <a16:creationId xmlns:a16="http://schemas.microsoft.com/office/drawing/2014/main" id="{153BC1F1-D70F-F570-7045-2DF9B6007A16}"/>
              </a:ext>
            </a:extLst>
          </p:cNvPr>
          <p:cNvSpPr txBox="1"/>
          <p:nvPr userDrawn="1"/>
        </p:nvSpPr>
        <p:spPr>
          <a:xfrm>
            <a:off x="1083688" y="1403941"/>
            <a:ext cx="4980740" cy="36625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Prepare a display of your work.</a:t>
            </a:r>
          </a:p>
          <a:p>
            <a:pPr marL="752475" lvl="1" indent="0">
              <a:buFont typeface="Arial" panose="020B0604020202020204" pitchFamily="34" charset="0"/>
              <a:buNone/>
              <a:tabLst/>
            </a:pPr>
            <a:endParaRPr lang="en-US" sz="8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Compare the work by analyzing the representations and the clarity of the explanations provided.</a:t>
            </a:r>
          </a:p>
          <a:p>
            <a:pPr marL="752475" lvl="1" indent="0">
              <a:buFont typeface="Arial" panose="020B0604020202020204" pitchFamily="34" charset="0"/>
              <a:buNone/>
              <a:tabLst/>
            </a:pPr>
            <a:endParaRPr lang="en-US" sz="8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Discuss the connections you see between different pieces of work displayed.</a:t>
            </a:r>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730442" y="833726"/>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369920" y="833726"/>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251937" y="1403941"/>
            <a:ext cx="5108576" cy="37856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Identify specific pieces of work to be analyzed and a focus question for students to consider.</a:t>
            </a:r>
          </a:p>
          <a:p>
            <a:pPr marL="285750" lvl="0" indent="-285750">
              <a:buFont typeface="Arial" panose="020B0604020202020204" pitchFamily="34" charset="0"/>
              <a:buChar char="•"/>
            </a:pPr>
            <a:r>
              <a:rPr lang="en-US" sz="2400" strike="noStrike">
                <a:latin typeface="Avenir Book" panose="02000503020000020003" pitchFamily="2" charset="0"/>
              </a:rPr>
              <a:t>Explain how students should rotate from one display to the next and how they should record their ideas.</a:t>
            </a:r>
          </a:p>
          <a:p>
            <a:pPr marL="285750" lvl="0" indent="-285750">
              <a:buFont typeface="Arial" panose="020B0604020202020204" pitchFamily="34" charset="0"/>
              <a:buChar char="•"/>
            </a:pPr>
            <a:r>
              <a:rPr lang="en-US" sz="2400" strike="noStrike">
                <a:latin typeface="Avenir Book" panose="02000503020000020003" pitchFamily="2" charset="0"/>
              </a:rPr>
              <a:t>Facilitate a conversation about the connections.</a:t>
            </a:r>
          </a:p>
          <a:p>
            <a:pPr marL="285750" lvl="0" indent="-285750">
              <a:buFont typeface="Arial" panose="020B0604020202020204" pitchFamily="34" charset="0"/>
              <a:buChar char="•"/>
            </a:pPr>
            <a:endParaRPr lang="en-US" sz="2400" strike="noStrike">
              <a:latin typeface="Avenir Book" panose="02000503020000020003" pitchFamily="2" charset="0"/>
            </a:endParaRP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986649" y="-986648"/>
            <a:ext cx="396623" cy="2369923"/>
          </a:xfrm>
          <a:prstGeom prst="round2SameRect">
            <a:avLst>
              <a:gd name="adj1" fmla="val 42974"/>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9705"/>
            <a:ext cx="2369923" cy="369332"/>
          </a:xfrm>
          <a:prstGeom prst="rect">
            <a:avLst/>
          </a:prstGeom>
          <a:noFill/>
        </p:spPr>
        <p:txBody>
          <a:bodyPr wrap="square" rtlCol="0">
            <a:spAutoFit/>
          </a:bodyPr>
          <a:lstStyle/>
          <a:p>
            <a:r>
              <a:rPr lang="en-US" b="1">
                <a:solidFill>
                  <a:schemeClr val="bg1"/>
                </a:solidFill>
                <a:latin typeface="Avenir Book" panose="02000503020000020003" pitchFamily="2" charset="0"/>
              </a:rPr>
              <a:t>Compare &amp; Connect</a:t>
            </a:r>
          </a:p>
        </p:txBody>
      </p:sp>
      <p:sp>
        <p:nvSpPr>
          <p:cNvPr id="3" name="Google Shape;572;p46">
            <a:extLst>
              <a:ext uri="{FF2B5EF4-FFF2-40B4-BE49-F238E27FC236}">
                <a16:creationId xmlns:a16="http://schemas.microsoft.com/office/drawing/2014/main" id="{715AD781-9E9F-7354-4200-14B98FBBAB74}"/>
              </a:ext>
            </a:extLst>
          </p:cNvPr>
          <p:cNvSpPr/>
          <p:nvPr userDrawn="1"/>
        </p:nvSpPr>
        <p:spPr>
          <a:xfrm>
            <a:off x="11566566" y="134371"/>
            <a:ext cx="488821" cy="531044"/>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descr="A picture containing sketch, drawing, kitchenware, linedrawing&#10;&#10;Description automatically generated">
            <a:extLst>
              <a:ext uri="{FF2B5EF4-FFF2-40B4-BE49-F238E27FC236}">
                <a16:creationId xmlns:a16="http://schemas.microsoft.com/office/drawing/2014/main" id="{6A534E49-752B-5E94-0EAD-43B6B7A3C755}"/>
              </a:ext>
            </a:extLst>
          </p:cNvPr>
          <p:cNvPicPr>
            <a:picLocks noChangeAspect="1"/>
          </p:cNvPicPr>
          <p:nvPr userDrawn="1"/>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Layer>
                </a14:imgProps>
              </a:ext>
            </a:extLst>
          </a:blip>
          <a:srcRect r="6524"/>
          <a:stretch/>
        </p:blipFill>
        <p:spPr>
          <a:xfrm>
            <a:off x="831487" y="4079652"/>
            <a:ext cx="924853" cy="710041"/>
          </a:xfrm>
          <a:prstGeom prst="rect">
            <a:avLst/>
          </a:prstGeom>
        </p:spPr>
      </p:pic>
      <p:sp>
        <p:nvSpPr>
          <p:cNvPr id="4" name="Google Shape;540;p46">
            <a:extLst>
              <a:ext uri="{FF2B5EF4-FFF2-40B4-BE49-F238E27FC236}">
                <a16:creationId xmlns:a16="http://schemas.microsoft.com/office/drawing/2014/main" id="{3393C67A-01F7-3A2D-7274-A529D16A7AC8}"/>
              </a:ext>
            </a:extLst>
          </p:cNvPr>
          <p:cNvSpPr/>
          <p:nvPr userDrawn="1"/>
        </p:nvSpPr>
        <p:spPr>
          <a:xfrm>
            <a:off x="1129111" y="2778993"/>
            <a:ext cx="405620" cy="433553"/>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52;p46">
            <a:extLst>
              <a:ext uri="{FF2B5EF4-FFF2-40B4-BE49-F238E27FC236}">
                <a16:creationId xmlns:a16="http://schemas.microsoft.com/office/drawing/2014/main" id="{765C8AA6-3B46-1159-8DAD-FC0963C39728}"/>
              </a:ext>
            </a:extLst>
          </p:cNvPr>
          <p:cNvSpPr/>
          <p:nvPr userDrawn="1"/>
        </p:nvSpPr>
        <p:spPr>
          <a:xfrm>
            <a:off x="1083688" y="1600750"/>
            <a:ext cx="496466" cy="433203"/>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 name="Straight Connector 6">
            <a:extLst>
              <a:ext uri="{FF2B5EF4-FFF2-40B4-BE49-F238E27FC236}">
                <a16:creationId xmlns:a16="http://schemas.microsoft.com/office/drawing/2014/main" id="{6D7EDCF9-9E5E-AD2C-43A6-2E2480A76134}"/>
              </a:ext>
            </a:extLst>
          </p:cNvPr>
          <p:cNvCxnSpPr/>
          <p:nvPr userDrawn="1"/>
        </p:nvCxnSpPr>
        <p:spPr>
          <a:xfrm>
            <a:off x="6194426" y="1191363"/>
            <a:ext cx="0" cy="39663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0311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e and Connect ">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2" name="Content Placeholder 2">
            <a:extLst>
              <a:ext uri="{FF2B5EF4-FFF2-40B4-BE49-F238E27FC236}">
                <a16:creationId xmlns:a16="http://schemas.microsoft.com/office/drawing/2014/main" id="{F4190F22-BBBD-F435-4C54-9099CA479C8E}"/>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INCLUDED]</a:t>
            </a:r>
          </a:p>
          <a:p>
            <a:pPr lvl="0"/>
            <a:endParaRPr lang="en-US"/>
          </a:p>
        </p:txBody>
      </p:sp>
      <p:sp>
        <p:nvSpPr>
          <p:cNvPr id="3" name="Google Shape;27;p5">
            <a:extLst>
              <a:ext uri="{FF2B5EF4-FFF2-40B4-BE49-F238E27FC236}">
                <a16:creationId xmlns:a16="http://schemas.microsoft.com/office/drawing/2014/main" id="{725C7497-17B3-4D6C-9D4D-84E8CD4752C2}"/>
              </a:ext>
            </a:extLst>
          </p:cNvPr>
          <p:cNvSpPr/>
          <p:nvPr userDrawn="1"/>
        </p:nvSpPr>
        <p:spPr>
          <a:xfrm rot="5400000">
            <a:off x="986649" y="-986648"/>
            <a:ext cx="396623" cy="2369923"/>
          </a:xfrm>
          <a:prstGeom prst="round2SameRect">
            <a:avLst>
              <a:gd name="adj1" fmla="val 42974"/>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60F3BE20-5058-35EA-9C88-019FAFD98C8C}"/>
              </a:ext>
            </a:extLst>
          </p:cNvPr>
          <p:cNvSpPr txBox="1"/>
          <p:nvPr userDrawn="1"/>
        </p:nvSpPr>
        <p:spPr>
          <a:xfrm>
            <a:off x="-2" y="17461"/>
            <a:ext cx="2369923" cy="369332"/>
          </a:xfrm>
          <a:prstGeom prst="rect">
            <a:avLst/>
          </a:prstGeom>
          <a:noFill/>
        </p:spPr>
        <p:txBody>
          <a:bodyPr wrap="square" rtlCol="0">
            <a:spAutoFit/>
          </a:bodyPr>
          <a:lstStyle/>
          <a:p>
            <a:r>
              <a:rPr lang="en-US" b="1">
                <a:solidFill>
                  <a:schemeClr val="bg1"/>
                </a:solidFill>
                <a:latin typeface="Avenir Book" panose="02000503020000020003" pitchFamily="2" charset="0"/>
              </a:rPr>
              <a:t>Compare &amp; Connect</a:t>
            </a:r>
          </a:p>
        </p:txBody>
      </p:sp>
      <p:sp>
        <p:nvSpPr>
          <p:cNvPr id="9" name="Google Shape;572;p46">
            <a:extLst>
              <a:ext uri="{FF2B5EF4-FFF2-40B4-BE49-F238E27FC236}">
                <a16:creationId xmlns:a16="http://schemas.microsoft.com/office/drawing/2014/main" id="{6A219FCC-5903-FD9F-B38D-F78BA23829ED}"/>
              </a:ext>
            </a:extLst>
          </p:cNvPr>
          <p:cNvSpPr/>
          <p:nvPr userDrawn="1"/>
        </p:nvSpPr>
        <p:spPr>
          <a:xfrm>
            <a:off x="11566566" y="134371"/>
            <a:ext cx="488821" cy="531044"/>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itle 1">
            <a:extLst>
              <a:ext uri="{FF2B5EF4-FFF2-40B4-BE49-F238E27FC236}">
                <a16:creationId xmlns:a16="http://schemas.microsoft.com/office/drawing/2014/main" id="{A5C5D84B-6C88-BAE4-8B1C-54ADCF6E8A28}"/>
              </a:ext>
            </a:extLst>
          </p:cNvPr>
          <p:cNvSpPr>
            <a:spLocks noGrp="1"/>
          </p:cNvSpPr>
          <p:nvPr>
            <p:ph type="title" hasCustomPrompt="1"/>
          </p:nvPr>
        </p:nvSpPr>
        <p:spPr>
          <a:xfrm>
            <a:off x="742999" y="645751"/>
            <a:ext cx="10515600" cy="710041"/>
          </a:xfrm>
        </p:spPr>
        <p:txBody>
          <a:bodyPr>
            <a:normAutofit/>
          </a:bodyPr>
          <a:lstStyle>
            <a:lvl1pPr>
              <a:defRPr sz="4000"/>
            </a:lvl1pPr>
          </a:lstStyle>
          <a:p>
            <a:r>
              <a:rPr lang="en-US"/>
              <a:t>Click to add name of activity</a:t>
            </a:r>
          </a:p>
        </p:txBody>
      </p:sp>
      <p:sp>
        <p:nvSpPr>
          <p:cNvPr id="4" name="Content Placeholder 2">
            <a:extLst>
              <a:ext uri="{FF2B5EF4-FFF2-40B4-BE49-F238E27FC236}">
                <a16:creationId xmlns:a16="http://schemas.microsoft.com/office/drawing/2014/main" id="{AB54E2D8-87DA-DFA8-7CAB-48A1F4C7A797}"/>
              </a:ext>
            </a:extLst>
          </p:cNvPr>
          <p:cNvSpPr>
            <a:spLocks noGrp="1"/>
          </p:cNvSpPr>
          <p:nvPr>
            <p:ph idx="12" hasCustomPrompt="1"/>
          </p:nvPr>
        </p:nvSpPr>
        <p:spPr>
          <a:xfrm>
            <a:off x="742999" y="5592163"/>
            <a:ext cx="10515600" cy="620086"/>
          </a:xfrm>
        </p:spPr>
        <p:txBody>
          <a:bodyPr anchor="ctr"/>
          <a:lstStyle>
            <a:lvl1pPr marL="0" indent="0" algn="ctr">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a thinking question for the students to consider]</a:t>
            </a:r>
          </a:p>
        </p:txBody>
      </p:sp>
    </p:spTree>
    <p:extLst>
      <p:ext uri="{BB962C8B-B14F-4D97-AF65-F5344CB8AC3E}">
        <p14:creationId xmlns:p14="http://schemas.microsoft.com/office/powerpoint/2010/main" val="937569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thematical Community Norm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838200" y="170119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67447" y="693724"/>
            <a:ext cx="8926285" cy="859536"/>
            <a:chOff x="8138886" y="968650"/>
            <a:chExt cx="2079176" cy="541066"/>
          </a:xfrm>
          <a:solidFill>
            <a:schemeClr val="tx1"/>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805467"/>
            <a:ext cx="9695545" cy="707886"/>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Mathematical Community Norms</a:t>
            </a:r>
          </a:p>
        </p:txBody>
      </p:sp>
      <p:pic>
        <p:nvPicPr>
          <p:cNvPr id="3074" name="Picture 2" descr="Our Team - Healthy Emporium">
            <a:extLst>
              <a:ext uri="{FF2B5EF4-FFF2-40B4-BE49-F238E27FC236}">
                <a16:creationId xmlns:a16="http://schemas.microsoft.com/office/drawing/2014/main" id="{111E9594-172E-FF7B-8284-97C8CEADD043}"/>
              </a:ext>
            </a:extLst>
          </p:cNvPr>
          <p:cNvPicPr>
            <a:picLocks noChangeAspect="1" noChangeArrowheads="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7299801">
            <a:off x="11239987" y="102332"/>
            <a:ext cx="859535" cy="859535"/>
          </a:xfrm>
          <a:prstGeom prst="rect">
            <a:avLst/>
          </a:prstGeom>
          <a:noFill/>
          <a:ln>
            <a:noFill/>
          </a:ln>
        </p:spPr>
      </p:pic>
    </p:spTree>
    <p:extLst>
      <p:ext uri="{BB962C8B-B14F-4D97-AF65-F5344CB8AC3E}">
        <p14:creationId xmlns:p14="http://schemas.microsoft.com/office/powerpoint/2010/main" val="251463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1">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754767" y="-754766"/>
            <a:ext cx="365760" cy="1875296"/>
          </a:xfrm>
          <a:prstGeom prst="round2SameRect">
            <a:avLst>
              <a:gd name="adj1" fmla="val 42974"/>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14">
            <a:extLst>
              <a:ext uri="{FF2B5EF4-FFF2-40B4-BE49-F238E27FC236}">
                <a16:creationId xmlns:a16="http://schemas.microsoft.com/office/drawing/2014/main" id="{88C06CE1-823B-E8F7-E811-DB5416C0412F}"/>
              </a:ext>
            </a:extLst>
          </p:cNvPr>
          <p:cNvSpPr>
            <a:spLocks noGrp="1"/>
          </p:cNvSpPr>
          <p:nvPr>
            <p:ph type="title"/>
          </p:nvPr>
        </p:nvSpPr>
        <p:spPr/>
        <p:txBody>
          <a:bodyPr/>
          <a:lstStyle/>
          <a:p>
            <a:r>
              <a:rPr lang="en-US"/>
              <a:t>Click to edit Master title style</a:t>
            </a: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93018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2">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002080" y="-1002079"/>
            <a:ext cx="365760" cy="2369923"/>
          </a:xfrm>
          <a:prstGeom prst="round2SameRect">
            <a:avLst>
              <a:gd name="adj1" fmla="val 42974"/>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E013D6-1E71-09F2-D1A5-0239C82B81E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61955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3">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834896" y="-1837943"/>
            <a:ext cx="365760" cy="4041648"/>
          </a:xfrm>
          <a:prstGeom prst="round2SameRect">
            <a:avLst>
              <a:gd name="adj1" fmla="val 42974"/>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14">
            <a:extLst>
              <a:ext uri="{FF2B5EF4-FFF2-40B4-BE49-F238E27FC236}">
                <a16:creationId xmlns:a16="http://schemas.microsoft.com/office/drawing/2014/main" id="{88C06CE1-823B-E8F7-E811-DB5416C0412F}"/>
              </a:ext>
            </a:extLst>
          </p:cNvPr>
          <p:cNvSpPr>
            <a:spLocks noGrp="1"/>
          </p:cNvSpPr>
          <p:nvPr>
            <p:ph type="title"/>
          </p:nvPr>
        </p:nvSpPr>
        <p:spPr/>
        <p:txBody>
          <a:bodyPr/>
          <a:lstStyle/>
          <a:p>
            <a:r>
              <a:rPr lang="en-US"/>
              <a:t>Click to edit Master title style</a:t>
            </a: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63262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4">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9D19A55-BC52-1BC3-37CB-A98AA9A489BB}"/>
              </a:ext>
            </a:extLst>
          </p:cNvPr>
          <p:cNvSpPr>
            <a:spLocks noGrp="1"/>
          </p:cNvSpPr>
          <p:nvPr>
            <p:ph type="ftr" sz="quarter" idx="10"/>
          </p:nvPr>
        </p:nvSpPr>
        <p:spPr/>
        <p:txBody>
          <a:bodyPr/>
          <a:lstStyle/>
          <a:p>
            <a:r>
              <a:rPr lang="en-US"/>
              <a:t>Unit 1 ● Lesson #</a:t>
            </a:r>
          </a:p>
        </p:txBody>
      </p:sp>
    </p:spTree>
    <p:extLst>
      <p:ext uri="{BB962C8B-B14F-4D97-AF65-F5344CB8AC3E}">
        <p14:creationId xmlns:p14="http://schemas.microsoft.com/office/powerpoint/2010/main" val="3974757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arning Focu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2998150" y="2607591"/>
            <a:ext cx="6463903" cy="2302339"/>
          </a:xfrm>
        </p:spPr>
        <p:txBody>
          <a:bodyPr>
            <a:normAutofit/>
          </a:bodyPr>
          <a:lstStyle>
            <a:lvl1pPr marL="0" indent="0" algn="ctr">
              <a:buNone/>
              <a:defRPr sz="3600"/>
            </a:lvl1pPr>
          </a:lstStyle>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tx1"/>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793592"/>
            <a:ext cx="9695545" cy="707886"/>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Learning Focus</a:t>
            </a:r>
          </a:p>
        </p:txBody>
      </p:sp>
      <p:sp>
        <p:nvSpPr>
          <p:cNvPr id="8" name="Google Shape;523;p46">
            <a:extLst>
              <a:ext uri="{FF2B5EF4-FFF2-40B4-BE49-F238E27FC236}">
                <a16:creationId xmlns:a16="http://schemas.microsoft.com/office/drawing/2014/main" id="{EC0BD02B-731C-36D2-F8EF-31D51E8ED305}"/>
              </a:ext>
            </a:extLst>
          </p:cNvPr>
          <p:cNvSpPr/>
          <p:nvPr userDrawn="1"/>
        </p:nvSpPr>
        <p:spPr>
          <a:xfrm>
            <a:off x="11618395" y="86064"/>
            <a:ext cx="497348" cy="538139"/>
          </a:xfrm>
          <a:custGeom>
            <a:avLst/>
            <a:gdLst/>
            <a:ahLst/>
            <a:cxnLst/>
            <a:rect l="l" t="t" r="r" b="b"/>
            <a:pathLst>
              <a:path w="17715" h="18420" extrusionOk="0">
                <a:moveTo>
                  <a:pt x="14673" y="803"/>
                </a:moveTo>
                <a:lnTo>
                  <a:pt x="14746" y="1022"/>
                </a:lnTo>
                <a:lnTo>
                  <a:pt x="14794" y="1217"/>
                </a:lnTo>
                <a:lnTo>
                  <a:pt x="14843" y="1655"/>
                </a:lnTo>
                <a:lnTo>
                  <a:pt x="14892" y="2141"/>
                </a:lnTo>
                <a:lnTo>
                  <a:pt x="14916" y="2385"/>
                </a:lnTo>
                <a:lnTo>
                  <a:pt x="14940" y="2482"/>
                </a:lnTo>
                <a:lnTo>
                  <a:pt x="15013" y="2604"/>
                </a:lnTo>
                <a:lnTo>
                  <a:pt x="14770" y="2847"/>
                </a:lnTo>
                <a:lnTo>
                  <a:pt x="14697" y="2920"/>
                </a:lnTo>
                <a:lnTo>
                  <a:pt x="14648" y="2628"/>
                </a:lnTo>
                <a:lnTo>
                  <a:pt x="14600" y="2360"/>
                </a:lnTo>
                <a:lnTo>
                  <a:pt x="14527" y="2044"/>
                </a:lnTo>
                <a:lnTo>
                  <a:pt x="14405" y="1776"/>
                </a:lnTo>
                <a:lnTo>
                  <a:pt x="14308" y="1484"/>
                </a:lnTo>
                <a:lnTo>
                  <a:pt x="14210" y="1192"/>
                </a:lnTo>
                <a:lnTo>
                  <a:pt x="14673" y="803"/>
                </a:lnTo>
                <a:close/>
                <a:moveTo>
                  <a:pt x="15695" y="2847"/>
                </a:moveTo>
                <a:lnTo>
                  <a:pt x="16400" y="2871"/>
                </a:lnTo>
                <a:lnTo>
                  <a:pt x="17106" y="2969"/>
                </a:lnTo>
                <a:lnTo>
                  <a:pt x="16984" y="3115"/>
                </a:lnTo>
                <a:lnTo>
                  <a:pt x="16960" y="3090"/>
                </a:lnTo>
                <a:lnTo>
                  <a:pt x="16887" y="3042"/>
                </a:lnTo>
                <a:lnTo>
                  <a:pt x="16790" y="2993"/>
                </a:lnTo>
                <a:lnTo>
                  <a:pt x="16595" y="2969"/>
                </a:lnTo>
                <a:lnTo>
                  <a:pt x="16400" y="2944"/>
                </a:lnTo>
                <a:lnTo>
                  <a:pt x="15914" y="2944"/>
                </a:lnTo>
                <a:lnTo>
                  <a:pt x="15622" y="2920"/>
                </a:lnTo>
                <a:lnTo>
                  <a:pt x="15695" y="2847"/>
                </a:lnTo>
                <a:close/>
                <a:moveTo>
                  <a:pt x="14040" y="1314"/>
                </a:moveTo>
                <a:lnTo>
                  <a:pt x="14040" y="1484"/>
                </a:lnTo>
                <a:lnTo>
                  <a:pt x="14064" y="1655"/>
                </a:lnTo>
                <a:lnTo>
                  <a:pt x="14137" y="2020"/>
                </a:lnTo>
                <a:lnTo>
                  <a:pt x="14283" y="2871"/>
                </a:lnTo>
                <a:lnTo>
                  <a:pt x="14308" y="3066"/>
                </a:lnTo>
                <a:lnTo>
                  <a:pt x="14332" y="3236"/>
                </a:lnTo>
                <a:lnTo>
                  <a:pt x="14162" y="3382"/>
                </a:lnTo>
                <a:lnTo>
                  <a:pt x="14137" y="3139"/>
                </a:lnTo>
                <a:lnTo>
                  <a:pt x="14040" y="2871"/>
                </a:lnTo>
                <a:lnTo>
                  <a:pt x="13870" y="2433"/>
                </a:lnTo>
                <a:lnTo>
                  <a:pt x="13748" y="2068"/>
                </a:lnTo>
                <a:lnTo>
                  <a:pt x="13675" y="1703"/>
                </a:lnTo>
                <a:lnTo>
                  <a:pt x="13651" y="1630"/>
                </a:lnTo>
                <a:lnTo>
                  <a:pt x="13699" y="1582"/>
                </a:lnTo>
                <a:lnTo>
                  <a:pt x="14040" y="1314"/>
                </a:lnTo>
                <a:close/>
                <a:moveTo>
                  <a:pt x="13359" y="1898"/>
                </a:moveTo>
                <a:lnTo>
                  <a:pt x="13432" y="2239"/>
                </a:lnTo>
                <a:lnTo>
                  <a:pt x="13553" y="2677"/>
                </a:lnTo>
                <a:lnTo>
                  <a:pt x="13699" y="3090"/>
                </a:lnTo>
                <a:lnTo>
                  <a:pt x="13772" y="3358"/>
                </a:lnTo>
                <a:lnTo>
                  <a:pt x="13821" y="3480"/>
                </a:lnTo>
                <a:lnTo>
                  <a:pt x="13894" y="3601"/>
                </a:lnTo>
                <a:lnTo>
                  <a:pt x="13724" y="3723"/>
                </a:lnTo>
                <a:lnTo>
                  <a:pt x="13699" y="3577"/>
                </a:lnTo>
                <a:lnTo>
                  <a:pt x="13675" y="3407"/>
                </a:lnTo>
                <a:lnTo>
                  <a:pt x="13578" y="3090"/>
                </a:lnTo>
                <a:lnTo>
                  <a:pt x="13529" y="2798"/>
                </a:lnTo>
                <a:lnTo>
                  <a:pt x="13456" y="2531"/>
                </a:lnTo>
                <a:lnTo>
                  <a:pt x="13383" y="2239"/>
                </a:lnTo>
                <a:lnTo>
                  <a:pt x="13237" y="1995"/>
                </a:lnTo>
                <a:lnTo>
                  <a:pt x="13359" y="1898"/>
                </a:lnTo>
                <a:close/>
                <a:moveTo>
                  <a:pt x="15378" y="3188"/>
                </a:moveTo>
                <a:lnTo>
                  <a:pt x="15500" y="3236"/>
                </a:lnTo>
                <a:lnTo>
                  <a:pt x="15646" y="3261"/>
                </a:lnTo>
                <a:lnTo>
                  <a:pt x="15914" y="3285"/>
                </a:lnTo>
                <a:lnTo>
                  <a:pt x="16790" y="3358"/>
                </a:lnTo>
                <a:lnTo>
                  <a:pt x="16473" y="3723"/>
                </a:lnTo>
                <a:lnTo>
                  <a:pt x="16449" y="3650"/>
                </a:lnTo>
                <a:lnTo>
                  <a:pt x="16425" y="3601"/>
                </a:lnTo>
                <a:lnTo>
                  <a:pt x="16376" y="3553"/>
                </a:lnTo>
                <a:lnTo>
                  <a:pt x="16303" y="3528"/>
                </a:lnTo>
                <a:lnTo>
                  <a:pt x="16084" y="3455"/>
                </a:lnTo>
                <a:lnTo>
                  <a:pt x="15816" y="3431"/>
                </a:lnTo>
                <a:lnTo>
                  <a:pt x="15573" y="3431"/>
                </a:lnTo>
                <a:lnTo>
                  <a:pt x="15330" y="3455"/>
                </a:lnTo>
                <a:lnTo>
                  <a:pt x="15086" y="3455"/>
                </a:lnTo>
                <a:lnTo>
                  <a:pt x="15135" y="3431"/>
                </a:lnTo>
                <a:lnTo>
                  <a:pt x="15378" y="3188"/>
                </a:lnTo>
                <a:close/>
                <a:moveTo>
                  <a:pt x="13067" y="2166"/>
                </a:moveTo>
                <a:lnTo>
                  <a:pt x="13115" y="2628"/>
                </a:lnTo>
                <a:lnTo>
                  <a:pt x="13164" y="3042"/>
                </a:lnTo>
                <a:lnTo>
                  <a:pt x="13188" y="3285"/>
                </a:lnTo>
                <a:lnTo>
                  <a:pt x="13213" y="3553"/>
                </a:lnTo>
                <a:lnTo>
                  <a:pt x="13261" y="3699"/>
                </a:lnTo>
                <a:lnTo>
                  <a:pt x="13286" y="3820"/>
                </a:lnTo>
                <a:lnTo>
                  <a:pt x="13359" y="3942"/>
                </a:lnTo>
                <a:lnTo>
                  <a:pt x="13432" y="4015"/>
                </a:lnTo>
                <a:lnTo>
                  <a:pt x="13213" y="4234"/>
                </a:lnTo>
                <a:lnTo>
                  <a:pt x="13140" y="3845"/>
                </a:lnTo>
                <a:lnTo>
                  <a:pt x="13042" y="3480"/>
                </a:lnTo>
                <a:lnTo>
                  <a:pt x="12994" y="3236"/>
                </a:lnTo>
                <a:lnTo>
                  <a:pt x="12921" y="2969"/>
                </a:lnTo>
                <a:lnTo>
                  <a:pt x="12823" y="2701"/>
                </a:lnTo>
                <a:lnTo>
                  <a:pt x="12702" y="2482"/>
                </a:lnTo>
                <a:lnTo>
                  <a:pt x="12872" y="2336"/>
                </a:lnTo>
                <a:lnTo>
                  <a:pt x="13067" y="2166"/>
                </a:lnTo>
                <a:close/>
                <a:moveTo>
                  <a:pt x="14648" y="3796"/>
                </a:moveTo>
                <a:lnTo>
                  <a:pt x="14819" y="3869"/>
                </a:lnTo>
                <a:lnTo>
                  <a:pt x="15013" y="3893"/>
                </a:lnTo>
                <a:lnTo>
                  <a:pt x="15232" y="3918"/>
                </a:lnTo>
                <a:lnTo>
                  <a:pt x="16035" y="3918"/>
                </a:lnTo>
                <a:lnTo>
                  <a:pt x="16181" y="3966"/>
                </a:lnTo>
                <a:lnTo>
                  <a:pt x="16230" y="3966"/>
                </a:lnTo>
                <a:lnTo>
                  <a:pt x="16011" y="4185"/>
                </a:lnTo>
                <a:lnTo>
                  <a:pt x="15938" y="4258"/>
                </a:lnTo>
                <a:lnTo>
                  <a:pt x="15816" y="4210"/>
                </a:lnTo>
                <a:lnTo>
                  <a:pt x="15695" y="4161"/>
                </a:lnTo>
                <a:lnTo>
                  <a:pt x="15403" y="4137"/>
                </a:lnTo>
                <a:lnTo>
                  <a:pt x="14916" y="4137"/>
                </a:lnTo>
                <a:lnTo>
                  <a:pt x="14600" y="4112"/>
                </a:lnTo>
                <a:lnTo>
                  <a:pt x="14259" y="4112"/>
                </a:lnTo>
                <a:lnTo>
                  <a:pt x="14648" y="3796"/>
                </a:lnTo>
                <a:close/>
                <a:moveTo>
                  <a:pt x="13943" y="4404"/>
                </a:moveTo>
                <a:lnTo>
                  <a:pt x="14283" y="4453"/>
                </a:lnTo>
                <a:lnTo>
                  <a:pt x="14648" y="4502"/>
                </a:lnTo>
                <a:lnTo>
                  <a:pt x="15354" y="4550"/>
                </a:lnTo>
                <a:lnTo>
                  <a:pt x="15524" y="4575"/>
                </a:lnTo>
                <a:lnTo>
                  <a:pt x="15330" y="4745"/>
                </a:lnTo>
                <a:lnTo>
                  <a:pt x="15184" y="4915"/>
                </a:lnTo>
                <a:lnTo>
                  <a:pt x="14697" y="4818"/>
                </a:lnTo>
                <a:lnTo>
                  <a:pt x="14186" y="4745"/>
                </a:lnTo>
                <a:lnTo>
                  <a:pt x="13699" y="4672"/>
                </a:lnTo>
                <a:lnTo>
                  <a:pt x="13797" y="4550"/>
                </a:lnTo>
                <a:lnTo>
                  <a:pt x="13943" y="4404"/>
                </a:lnTo>
                <a:close/>
                <a:moveTo>
                  <a:pt x="14721" y="0"/>
                </a:moveTo>
                <a:lnTo>
                  <a:pt x="14673" y="24"/>
                </a:lnTo>
                <a:lnTo>
                  <a:pt x="14600" y="49"/>
                </a:lnTo>
                <a:lnTo>
                  <a:pt x="14551" y="97"/>
                </a:lnTo>
                <a:lnTo>
                  <a:pt x="14235" y="389"/>
                </a:lnTo>
                <a:lnTo>
                  <a:pt x="13894" y="681"/>
                </a:lnTo>
                <a:lnTo>
                  <a:pt x="13213" y="1217"/>
                </a:lnTo>
                <a:lnTo>
                  <a:pt x="12921" y="1460"/>
                </a:lnTo>
                <a:lnTo>
                  <a:pt x="12775" y="1606"/>
                </a:lnTo>
                <a:lnTo>
                  <a:pt x="12629" y="1752"/>
                </a:lnTo>
                <a:lnTo>
                  <a:pt x="12507" y="1922"/>
                </a:lnTo>
                <a:lnTo>
                  <a:pt x="12385" y="2093"/>
                </a:lnTo>
                <a:lnTo>
                  <a:pt x="12337" y="2263"/>
                </a:lnTo>
                <a:lnTo>
                  <a:pt x="12312" y="2458"/>
                </a:lnTo>
                <a:lnTo>
                  <a:pt x="12337" y="2506"/>
                </a:lnTo>
                <a:lnTo>
                  <a:pt x="12312" y="2531"/>
                </a:lnTo>
                <a:lnTo>
                  <a:pt x="12337" y="2774"/>
                </a:lnTo>
                <a:lnTo>
                  <a:pt x="12385" y="3017"/>
                </a:lnTo>
                <a:lnTo>
                  <a:pt x="12507" y="3504"/>
                </a:lnTo>
                <a:lnTo>
                  <a:pt x="12531" y="3796"/>
                </a:lnTo>
                <a:lnTo>
                  <a:pt x="12580" y="4137"/>
                </a:lnTo>
                <a:lnTo>
                  <a:pt x="12629" y="4453"/>
                </a:lnTo>
                <a:lnTo>
                  <a:pt x="12677" y="4599"/>
                </a:lnTo>
                <a:lnTo>
                  <a:pt x="12750" y="4745"/>
                </a:lnTo>
                <a:lnTo>
                  <a:pt x="12288" y="5256"/>
                </a:lnTo>
                <a:lnTo>
                  <a:pt x="11972" y="5621"/>
                </a:lnTo>
                <a:lnTo>
                  <a:pt x="11631" y="5961"/>
                </a:lnTo>
                <a:lnTo>
                  <a:pt x="10925" y="6643"/>
                </a:lnTo>
                <a:lnTo>
                  <a:pt x="10220" y="7300"/>
                </a:lnTo>
                <a:lnTo>
                  <a:pt x="9490" y="7981"/>
                </a:lnTo>
                <a:lnTo>
                  <a:pt x="9125" y="8370"/>
                </a:lnTo>
                <a:lnTo>
                  <a:pt x="8760" y="8760"/>
                </a:lnTo>
                <a:lnTo>
                  <a:pt x="8371" y="9149"/>
                </a:lnTo>
                <a:lnTo>
                  <a:pt x="8006" y="9538"/>
                </a:lnTo>
                <a:lnTo>
                  <a:pt x="7884" y="9490"/>
                </a:lnTo>
                <a:lnTo>
                  <a:pt x="7665" y="9490"/>
                </a:lnTo>
                <a:lnTo>
                  <a:pt x="7568" y="9514"/>
                </a:lnTo>
                <a:lnTo>
                  <a:pt x="7422" y="9538"/>
                </a:lnTo>
                <a:lnTo>
                  <a:pt x="7276" y="9587"/>
                </a:lnTo>
                <a:lnTo>
                  <a:pt x="7154" y="9684"/>
                </a:lnTo>
                <a:lnTo>
                  <a:pt x="7057" y="9830"/>
                </a:lnTo>
                <a:lnTo>
                  <a:pt x="6984" y="9976"/>
                </a:lnTo>
                <a:lnTo>
                  <a:pt x="6935" y="10147"/>
                </a:lnTo>
                <a:lnTo>
                  <a:pt x="6959" y="10317"/>
                </a:lnTo>
                <a:lnTo>
                  <a:pt x="7008" y="10487"/>
                </a:lnTo>
                <a:lnTo>
                  <a:pt x="7105" y="10633"/>
                </a:lnTo>
                <a:lnTo>
                  <a:pt x="7251" y="10755"/>
                </a:lnTo>
                <a:lnTo>
                  <a:pt x="7397" y="10828"/>
                </a:lnTo>
                <a:lnTo>
                  <a:pt x="7568" y="10877"/>
                </a:lnTo>
                <a:lnTo>
                  <a:pt x="7738" y="10901"/>
                </a:lnTo>
                <a:lnTo>
                  <a:pt x="7884" y="10877"/>
                </a:lnTo>
                <a:lnTo>
                  <a:pt x="8006" y="10804"/>
                </a:lnTo>
                <a:lnTo>
                  <a:pt x="8127" y="10731"/>
                </a:lnTo>
                <a:lnTo>
                  <a:pt x="8225" y="10633"/>
                </a:lnTo>
                <a:lnTo>
                  <a:pt x="8298" y="10512"/>
                </a:lnTo>
                <a:lnTo>
                  <a:pt x="8346" y="10390"/>
                </a:lnTo>
                <a:lnTo>
                  <a:pt x="8371" y="10244"/>
                </a:lnTo>
                <a:lnTo>
                  <a:pt x="8371" y="10098"/>
                </a:lnTo>
                <a:lnTo>
                  <a:pt x="8371" y="10049"/>
                </a:lnTo>
                <a:lnTo>
                  <a:pt x="8711" y="9733"/>
                </a:lnTo>
                <a:lnTo>
                  <a:pt x="9003" y="9392"/>
                </a:lnTo>
                <a:lnTo>
                  <a:pt x="9295" y="9052"/>
                </a:lnTo>
                <a:lnTo>
                  <a:pt x="9587" y="8760"/>
                </a:lnTo>
                <a:lnTo>
                  <a:pt x="10317" y="8054"/>
                </a:lnTo>
                <a:lnTo>
                  <a:pt x="11047" y="7373"/>
                </a:lnTo>
                <a:lnTo>
                  <a:pt x="11777" y="6691"/>
                </a:lnTo>
                <a:lnTo>
                  <a:pt x="12507" y="5986"/>
                </a:lnTo>
                <a:lnTo>
                  <a:pt x="12896" y="5548"/>
                </a:lnTo>
                <a:lnTo>
                  <a:pt x="13310" y="5086"/>
                </a:lnTo>
                <a:lnTo>
                  <a:pt x="13529" y="5159"/>
                </a:lnTo>
                <a:lnTo>
                  <a:pt x="13748" y="5207"/>
                </a:lnTo>
                <a:lnTo>
                  <a:pt x="14186" y="5280"/>
                </a:lnTo>
                <a:lnTo>
                  <a:pt x="14648" y="5353"/>
                </a:lnTo>
                <a:lnTo>
                  <a:pt x="15086" y="5426"/>
                </a:lnTo>
                <a:lnTo>
                  <a:pt x="15184" y="5426"/>
                </a:lnTo>
                <a:lnTo>
                  <a:pt x="15281" y="5402"/>
                </a:lnTo>
                <a:lnTo>
                  <a:pt x="15354" y="5353"/>
                </a:lnTo>
                <a:lnTo>
                  <a:pt x="15403" y="5280"/>
                </a:lnTo>
                <a:lnTo>
                  <a:pt x="15524" y="5207"/>
                </a:lnTo>
                <a:lnTo>
                  <a:pt x="15670" y="5134"/>
                </a:lnTo>
                <a:lnTo>
                  <a:pt x="15938" y="4940"/>
                </a:lnTo>
                <a:lnTo>
                  <a:pt x="16352" y="4526"/>
                </a:lnTo>
                <a:lnTo>
                  <a:pt x="16692" y="4210"/>
                </a:lnTo>
                <a:lnTo>
                  <a:pt x="17009" y="3869"/>
                </a:lnTo>
                <a:lnTo>
                  <a:pt x="17325" y="3504"/>
                </a:lnTo>
                <a:lnTo>
                  <a:pt x="17617" y="3115"/>
                </a:lnTo>
                <a:lnTo>
                  <a:pt x="17641" y="3066"/>
                </a:lnTo>
                <a:lnTo>
                  <a:pt x="17666" y="3017"/>
                </a:lnTo>
                <a:lnTo>
                  <a:pt x="17641" y="2896"/>
                </a:lnTo>
                <a:lnTo>
                  <a:pt x="17690" y="2774"/>
                </a:lnTo>
                <a:lnTo>
                  <a:pt x="17714" y="2701"/>
                </a:lnTo>
                <a:lnTo>
                  <a:pt x="17690" y="2652"/>
                </a:lnTo>
                <a:lnTo>
                  <a:pt x="17690" y="2579"/>
                </a:lnTo>
                <a:lnTo>
                  <a:pt x="17641" y="2531"/>
                </a:lnTo>
                <a:lnTo>
                  <a:pt x="17593" y="2506"/>
                </a:lnTo>
                <a:lnTo>
                  <a:pt x="17495" y="2482"/>
                </a:lnTo>
                <a:lnTo>
                  <a:pt x="16838" y="2360"/>
                </a:lnTo>
                <a:lnTo>
                  <a:pt x="16473" y="2312"/>
                </a:lnTo>
                <a:lnTo>
                  <a:pt x="16108" y="2287"/>
                </a:lnTo>
                <a:lnTo>
                  <a:pt x="16303" y="2068"/>
                </a:lnTo>
                <a:lnTo>
                  <a:pt x="16522" y="1801"/>
                </a:lnTo>
                <a:lnTo>
                  <a:pt x="16790" y="1582"/>
                </a:lnTo>
                <a:lnTo>
                  <a:pt x="17033" y="1338"/>
                </a:lnTo>
                <a:lnTo>
                  <a:pt x="17276" y="1095"/>
                </a:lnTo>
                <a:lnTo>
                  <a:pt x="17325" y="1022"/>
                </a:lnTo>
                <a:lnTo>
                  <a:pt x="17374" y="949"/>
                </a:lnTo>
                <a:lnTo>
                  <a:pt x="17374" y="876"/>
                </a:lnTo>
                <a:lnTo>
                  <a:pt x="17374" y="803"/>
                </a:lnTo>
                <a:lnTo>
                  <a:pt x="17325" y="681"/>
                </a:lnTo>
                <a:lnTo>
                  <a:pt x="17252" y="560"/>
                </a:lnTo>
                <a:lnTo>
                  <a:pt x="17155" y="487"/>
                </a:lnTo>
                <a:lnTo>
                  <a:pt x="17009" y="438"/>
                </a:lnTo>
                <a:lnTo>
                  <a:pt x="16960" y="462"/>
                </a:lnTo>
                <a:lnTo>
                  <a:pt x="16887" y="462"/>
                </a:lnTo>
                <a:lnTo>
                  <a:pt x="16838" y="511"/>
                </a:lnTo>
                <a:lnTo>
                  <a:pt x="16765" y="560"/>
                </a:lnTo>
                <a:lnTo>
                  <a:pt x="16571" y="803"/>
                </a:lnTo>
                <a:lnTo>
                  <a:pt x="16352" y="1022"/>
                </a:lnTo>
                <a:lnTo>
                  <a:pt x="16133" y="1241"/>
                </a:lnTo>
                <a:lnTo>
                  <a:pt x="15914" y="1460"/>
                </a:lnTo>
                <a:lnTo>
                  <a:pt x="15500" y="1971"/>
                </a:lnTo>
                <a:lnTo>
                  <a:pt x="15427" y="1436"/>
                </a:lnTo>
                <a:lnTo>
                  <a:pt x="15354" y="1095"/>
                </a:lnTo>
                <a:lnTo>
                  <a:pt x="15281" y="779"/>
                </a:lnTo>
                <a:lnTo>
                  <a:pt x="15184" y="462"/>
                </a:lnTo>
                <a:lnTo>
                  <a:pt x="15111" y="292"/>
                </a:lnTo>
                <a:lnTo>
                  <a:pt x="15013" y="146"/>
                </a:lnTo>
                <a:lnTo>
                  <a:pt x="14965" y="97"/>
                </a:lnTo>
                <a:lnTo>
                  <a:pt x="14916" y="49"/>
                </a:lnTo>
                <a:lnTo>
                  <a:pt x="14794" y="24"/>
                </a:lnTo>
                <a:lnTo>
                  <a:pt x="14721" y="0"/>
                </a:lnTo>
                <a:close/>
                <a:moveTo>
                  <a:pt x="7543" y="6691"/>
                </a:moveTo>
                <a:lnTo>
                  <a:pt x="7203" y="6716"/>
                </a:lnTo>
                <a:lnTo>
                  <a:pt x="6886" y="6789"/>
                </a:lnTo>
                <a:lnTo>
                  <a:pt x="6570" y="6862"/>
                </a:lnTo>
                <a:lnTo>
                  <a:pt x="6254" y="6983"/>
                </a:lnTo>
                <a:lnTo>
                  <a:pt x="5962" y="7105"/>
                </a:lnTo>
                <a:lnTo>
                  <a:pt x="5670" y="7275"/>
                </a:lnTo>
                <a:lnTo>
                  <a:pt x="5402" y="7470"/>
                </a:lnTo>
                <a:lnTo>
                  <a:pt x="5159" y="7713"/>
                </a:lnTo>
                <a:lnTo>
                  <a:pt x="4940" y="7957"/>
                </a:lnTo>
                <a:lnTo>
                  <a:pt x="4745" y="8249"/>
                </a:lnTo>
                <a:lnTo>
                  <a:pt x="4599" y="8565"/>
                </a:lnTo>
                <a:lnTo>
                  <a:pt x="4477" y="8857"/>
                </a:lnTo>
                <a:lnTo>
                  <a:pt x="4380" y="9149"/>
                </a:lnTo>
                <a:lnTo>
                  <a:pt x="4307" y="9441"/>
                </a:lnTo>
                <a:lnTo>
                  <a:pt x="4258" y="9733"/>
                </a:lnTo>
                <a:lnTo>
                  <a:pt x="4234" y="10025"/>
                </a:lnTo>
                <a:lnTo>
                  <a:pt x="4234" y="10317"/>
                </a:lnTo>
                <a:lnTo>
                  <a:pt x="4258" y="10609"/>
                </a:lnTo>
                <a:lnTo>
                  <a:pt x="4307" y="10901"/>
                </a:lnTo>
                <a:lnTo>
                  <a:pt x="4356" y="11193"/>
                </a:lnTo>
                <a:lnTo>
                  <a:pt x="4453" y="11461"/>
                </a:lnTo>
                <a:lnTo>
                  <a:pt x="4550" y="11728"/>
                </a:lnTo>
                <a:lnTo>
                  <a:pt x="4696" y="11996"/>
                </a:lnTo>
                <a:lnTo>
                  <a:pt x="4842" y="12239"/>
                </a:lnTo>
                <a:lnTo>
                  <a:pt x="5013" y="12458"/>
                </a:lnTo>
                <a:lnTo>
                  <a:pt x="5207" y="12677"/>
                </a:lnTo>
                <a:lnTo>
                  <a:pt x="5426" y="12872"/>
                </a:lnTo>
                <a:lnTo>
                  <a:pt x="5670" y="13067"/>
                </a:lnTo>
                <a:lnTo>
                  <a:pt x="5913" y="13213"/>
                </a:lnTo>
                <a:lnTo>
                  <a:pt x="6181" y="13334"/>
                </a:lnTo>
                <a:lnTo>
                  <a:pt x="6473" y="13456"/>
                </a:lnTo>
                <a:lnTo>
                  <a:pt x="6740" y="13529"/>
                </a:lnTo>
                <a:lnTo>
                  <a:pt x="7032" y="13602"/>
                </a:lnTo>
                <a:lnTo>
                  <a:pt x="7324" y="13650"/>
                </a:lnTo>
                <a:lnTo>
                  <a:pt x="7933" y="13650"/>
                </a:lnTo>
                <a:lnTo>
                  <a:pt x="8225" y="13626"/>
                </a:lnTo>
                <a:lnTo>
                  <a:pt x="8541" y="13577"/>
                </a:lnTo>
                <a:lnTo>
                  <a:pt x="8833" y="13505"/>
                </a:lnTo>
                <a:lnTo>
                  <a:pt x="9125" y="13407"/>
                </a:lnTo>
                <a:lnTo>
                  <a:pt x="9393" y="13310"/>
                </a:lnTo>
                <a:lnTo>
                  <a:pt x="9660" y="13164"/>
                </a:lnTo>
                <a:lnTo>
                  <a:pt x="9903" y="12994"/>
                </a:lnTo>
                <a:lnTo>
                  <a:pt x="10147" y="12823"/>
                </a:lnTo>
                <a:lnTo>
                  <a:pt x="10390" y="12604"/>
                </a:lnTo>
                <a:lnTo>
                  <a:pt x="10585" y="12361"/>
                </a:lnTo>
                <a:lnTo>
                  <a:pt x="10779" y="12118"/>
                </a:lnTo>
                <a:lnTo>
                  <a:pt x="10925" y="11826"/>
                </a:lnTo>
                <a:lnTo>
                  <a:pt x="11071" y="11558"/>
                </a:lnTo>
                <a:lnTo>
                  <a:pt x="11193" y="11242"/>
                </a:lnTo>
                <a:lnTo>
                  <a:pt x="11266" y="10950"/>
                </a:lnTo>
                <a:lnTo>
                  <a:pt x="11339" y="10633"/>
                </a:lnTo>
                <a:lnTo>
                  <a:pt x="11388" y="10317"/>
                </a:lnTo>
                <a:lnTo>
                  <a:pt x="11388" y="9976"/>
                </a:lnTo>
                <a:lnTo>
                  <a:pt x="11363" y="9660"/>
                </a:lnTo>
                <a:lnTo>
                  <a:pt x="11315" y="9368"/>
                </a:lnTo>
                <a:lnTo>
                  <a:pt x="11242" y="9052"/>
                </a:lnTo>
                <a:lnTo>
                  <a:pt x="11120" y="8760"/>
                </a:lnTo>
                <a:lnTo>
                  <a:pt x="10974" y="8492"/>
                </a:lnTo>
                <a:lnTo>
                  <a:pt x="10147" y="9295"/>
                </a:lnTo>
                <a:lnTo>
                  <a:pt x="9733" y="9733"/>
                </a:lnTo>
                <a:lnTo>
                  <a:pt x="9636" y="9855"/>
                </a:lnTo>
                <a:lnTo>
                  <a:pt x="9636" y="9879"/>
                </a:lnTo>
                <a:lnTo>
                  <a:pt x="9636" y="10244"/>
                </a:lnTo>
                <a:lnTo>
                  <a:pt x="9587" y="10609"/>
                </a:lnTo>
                <a:lnTo>
                  <a:pt x="9539" y="10779"/>
                </a:lnTo>
                <a:lnTo>
                  <a:pt x="9466" y="10950"/>
                </a:lnTo>
                <a:lnTo>
                  <a:pt x="9393" y="11096"/>
                </a:lnTo>
                <a:lnTo>
                  <a:pt x="9295" y="11242"/>
                </a:lnTo>
                <a:lnTo>
                  <a:pt x="9149" y="11363"/>
                </a:lnTo>
                <a:lnTo>
                  <a:pt x="9003" y="11485"/>
                </a:lnTo>
                <a:lnTo>
                  <a:pt x="8882" y="11582"/>
                </a:lnTo>
                <a:lnTo>
                  <a:pt x="8736" y="11655"/>
                </a:lnTo>
                <a:lnTo>
                  <a:pt x="8590" y="11704"/>
                </a:lnTo>
                <a:lnTo>
                  <a:pt x="8444" y="11728"/>
                </a:lnTo>
                <a:lnTo>
                  <a:pt x="8127" y="11777"/>
                </a:lnTo>
                <a:lnTo>
                  <a:pt x="7811" y="11777"/>
                </a:lnTo>
                <a:lnTo>
                  <a:pt x="7470" y="11728"/>
                </a:lnTo>
                <a:lnTo>
                  <a:pt x="7178" y="11631"/>
                </a:lnTo>
                <a:lnTo>
                  <a:pt x="6886" y="11509"/>
                </a:lnTo>
                <a:lnTo>
                  <a:pt x="6643" y="11339"/>
                </a:lnTo>
                <a:lnTo>
                  <a:pt x="6521" y="11217"/>
                </a:lnTo>
                <a:lnTo>
                  <a:pt x="6400" y="11096"/>
                </a:lnTo>
                <a:lnTo>
                  <a:pt x="6327" y="10974"/>
                </a:lnTo>
                <a:lnTo>
                  <a:pt x="6254" y="10852"/>
                </a:lnTo>
                <a:lnTo>
                  <a:pt x="6132" y="10560"/>
                </a:lnTo>
                <a:lnTo>
                  <a:pt x="6059" y="10244"/>
                </a:lnTo>
                <a:lnTo>
                  <a:pt x="6059" y="9928"/>
                </a:lnTo>
                <a:lnTo>
                  <a:pt x="6083" y="9636"/>
                </a:lnTo>
                <a:lnTo>
                  <a:pt x="6181" y="9319"/>
                </a:lnTo>
                <a:lnTo>
                  <a:pt x="6302" y="9052"/>
                </a:lnTo>
                <a:lnTo>
                  <a:pt x="6400" y="8906"/>
                </a:lnTo>
                <a:lnTo>
                  <a:pt x="6497" y="8808"/>
                </a:lnTo>
                <a:lnTo>
                  <a:pt x="6594" y="8687"/>
                </a:lnTo>
                <a:lnTo>
                  <a:pt x="6716" y="8614"/>
                </a:lnTo>
                <a:lnTo>
                  <a:pt x="6984" y="8468"/>
                </a:lnTo>
                <a:lnTo>
                  <a:pt x="7276" y="8370"/>
                </a:lnTo>
                <a:lnTo>
                  <a:pt x="7495" y="8322"/>
                </a:lnTo>
                <a:lnTo>
                  <a:pt x="7689" y="8322"/>
                </a:lnTo>
                <a:lnTo>
                  <a:pt x="8054" y="8370"/>
                </a:lnTo>
                <a:lnTo>
                  <a:pt x="8200" y="8200"/>
                </a:lnTo>
                <a:lnTo>
                  <a:pt x="8565" y="7811"/>
                </a:lnTo>
                <a:lnTo>
                  <a:pt x="8955" y="7421"/>
                </a:lnTo>
                <a:lnTo>
                  <a:pt x="9344" y="7032"/>
                </a:lnTo>
                <a:lnTo>
                  <a:pt x="9295" y="6983"/>
                </a:lnTo>
                <a:lnTo>
                  <a:pt x="9247" y="6959"/>
                </a:lnTo>
                <a:lnTo>
                  <a:pt x="8906" y="6862"/>
                </a:lnTo>
                <a:lnTo>
                  <a:pt x="8565" y="6764"/>
                </a:lnTo>
                <a:lnTo>
                  <a:pt x="8225" y="6716"/>
                </a:lnTo>
                <a:lnTo>
                  <a:pt x="7884" y="6691"/>
                </a:lnTo>
                <a:close/>
                <a:moveTo>
                  <a:pt x="13407" y="15621"/>
                </a:moveTo>
                <a:lnTo>
                  <a:pt x="13505" y="15694"/>
                </a:lnTo>
                <a:lnTo>
                  <a:pt x="13310" y="15865"/>
                </a:lnTo>
                <a:lnTo>
                  <a:pt x="13213" y="15962"/>
                </a:lnTo>
                <a:lnTo>
                  <a:pt x="13115" y="16059"/>
                </a:lnTo>
                <a:lnTo>
                  <a:pt x="12969" y="16278"/>
                </a:lnTo>
                <a:lnTo>
                  <a:pt x="12969" y="16303"/>
                </a:lnTo>
                <a:lnTo>
                  <a:pt x="12969" y="16351"/>
                </a:lnTo>
                <a:lnTo>
                  <a:pt x="12994" y="16400"/>
                </a:lnTo>
                <a:lnTo>
                  <a:pt x="13067" y="16424"/>
                </a:lnTo>
                <a:lnTo>
                  <a:pt x="13115" y="16424"/>
                </a:lnTo>
                <a:lnTo>
                  <a:pt x="13140" y="16400"/>
                </a:lnTo>
                <a:lnTo>
                  <a:pt x="13237" y="16327"/>
                </a:lnTo>
                <a:lnTo>
                  <a:pt x="13334" y="16254"/>
                </a:lnTo>
                <a:lnTo>
                  <a:pt x="13553" y="16132"/>
                </a:lnTo>
                <a:lnTo>
                  <a:pt x="13699" y="16035"/>
                </a:lnTo>
                <a:lnTo>
                  <a:pt x="13845" y="15938"/>
                </a:lnTo>
                <a:lnTo>
                  <a:pt x="13918" y="15986"/>
                </a:lnTo>
                <a:lnTo>
                  <a:pt x="13772" y="16132"/>
                </a:lnTo>
                <a:lnTo>
                  <a:pt x="13651" y="16254"/>
                </a:lnTo>
                <a:lnTo>
                  <a:pt x="13553" y="16351"/>
                </a:lnTo>
                <a:lnTo>
                  <a:pt x="13456" y="16497"/>
                </a:lnTo>
                <a:lnTo>
                  <a:pt x="13407" y="16570"/>
                </a:lnTo>
                <a:lnTo>
                  <a:pt x="13383" y="16643"/>
                </a:lnTo>
                <a:lnTo>
                  <a:pt x="13383" y="16692"/>
                </a:lnTo>
                <a:lnTo>
                  <a:pt x="13432" y="16741"/>
                </a:lnTo>
                <a:lnTo>
                  <a:pt x="13553" y="16741"/>
                </a:lnTo>
                <a:lnTo>
                  <a:pt x="13675" y="16668"/>
                </a:lnTo>
                <a:lnTo>
                  <a:pt x="13870" y="16497"/>
                </a:lnTo>
                <a:lnTo>
                  <a:pt x="14137" y="16278"/>
                </a:lnTo>
                <a:lnTo>
                  <a:pt x="14186" y="16230"/>
                </a:lnTo>
                <a:lnTo>
                  <a:pt x="14283" y="16351"/>
                </a:lnTo>
                <a:lnTo>
                  <a:pt x="13967" y="16643"/>
                </a:lnTo>
                <a:lnTo>
                  <a:pt x="13821" y="16862"/>
                </a:lnTo>
                <a:lnTo>
                  <a:pt x="13675" y="17057"/>
                </a:lnTo>
                <a:lnTo>
                  <a:pt x="13675" y="17106"/>
                </a:lnTo>
                <a:lnTo>
                  <a:pt x="13724" y="17106"/>
                </a:lnTo>
                <a:lnTo>
                  <a:pt x="13967" y="16984"/>
                </a:lnTo>
                <a:lnTo>
                  <a:pt x="14210" y="16887"/>
                </a:lnTo>
                <a:lnTo>
                  <a:pt x="14381" y="16789"/>
                </a:lnTo>
                <a:lnTo>
                  <a:pt x="14527" y="16668"/>
                </a:lnTo>
                <a:lnTo>
                  <a:pt x="14600" y="16765"/>
                </a:lnTo>
                <a:lnTo>
                  <a:pt x="14575" y="16789"/>
                </a:lnTo>
                <a:lnTo>
                  <a:pt x="14259" y="17033"/>
                </a:lnTo>
                <a:lnTo>
                  <a:pt x="14113" y="17154"/>
                </a:lnTo>
                <a:lnTo>
                  <a:pt x="13991" y="17300"/>
                </a:lnTo>
                <a:lnTo>
                  <a:pt x="13991" y="17349"/>
                </a:lnTo>
                <a:lnTo>
                  <a:pt x="14016" y="17349"/>
                </a:lnTo>
                <a:lnTo>
                  <a:pt x="14210" y="17300"/>
                </a:lnTo>
                <a:lnTo>
                  <a:pt x="14356" y="17252"/>
                </a:lnTo>
                <a:lnTo>
                  <a:pt x="14551" y="17154"/>
                </a:lnTo>
                <a:lnTo>
                  <a:pt x="14721" y="17057"/>
                </a:lnTo>
                <a:lnTo>
                  <a:pt x="14746" y="17203"/>
                </a:lnTo>
                <a:lnTo>
                  <a:pt x="14624" y="17252"/>
                </a:lnTo>
                <a:lnTo>
                  <a:pt x="14478" y="17300"/>
                </a:lnTo>
                <a:lnTo>
                  <a:pt x="14332" y="17373"/>
                </a:lnTo>
                <a:lnTo>
                  <a:pt x="14259" y="17422"/>
                </a:lnTo>
                <a:lnTo>
                  <a:pt x="14186" y="17471"/>
                </a:lnTo>
                <a:lnTo>
                  <a:pt x="14137" y="17544"/>
                </a:lnTo>
                <a:lnTo>
                  <a:pt x="14162" y="17641"/>
                </a:lnTo>
                <a:lnTo>
                  <a:pt x="14210" y="17690"/>
                </a:lnTo>
                <a:lnTo>
                  <a:pt x="14283" y="17714"/>
                </a:lnTo>
                <a:lnTo>
                  <a:pt x="14429" y="17714"/>
                </a:lnTo>
                <a:lnTo>
                  <a:pt x="14575" y="17665"/>
                </a:lnTo>
                <a:lnTo>
                  <a:pt x="14697" y="17617"/>
                </a:lnTo>
                <a:lnTo>
                  <a:pt x="14697" y="17641"/>
                </a:lnTo>
                <a:lnTo>
                  <a:pt x="14600" y="17738"/>
                </a:lnTo>
                <a:lnTo>
                  <a:pt x="14502" y="17811"/>
                </a:lnTo>
                <a:lnTo>
                  <a:pt x="14405" y="17860"/>
                </a:lnTo>
                <a:lnTo>
                  <a:pt x="14283" y="17884"/>
                </a:lnTo>
                <a:lnTo>
                  <a:pt x="14162" y="17909"/>
                </a:lnTo>
                <a:lnTo>
                  <a:pt x="14040" y="17884"/>
                </a:lnTo>
                <a:lnTo>
                  <a:pt x="13772" y="17836"/>
                </a:lnTo>
                <a:lnTo>
                  <a:pt x="13529" y="17738"/>
                </a:lnTo>
                <a:lnTo>
                  <a:pt x="13261" y="17592"/>
                </a:lnTo>
                <a:lnTo>
                  <a:pt x="13067" y="17471"/>
                </a:lnTo>
                <a:lnTo>
                  <a:pt x="12896" y="17349"/>
                </a:lnTo>
                <a:lnTo>
                  <a:pt x="12726" y="17179"/>
                </a:lnTo>
                <a:lnTo>
                  <a:pt x="12556" y="16984"/>
                </a:lnTo>
                <a:lnTo>
                  <a:pt x="12337" y="16765"/>
                </a:lnTo>
                <a:lnTo>
                  <a:pt x="12239" y="16692"/>
                </a:lnTo>
                <a:lnTo>
                  <a:pt x="12118" y="16668"/>
                </a:lnTo>
                <a:lnTo>
                  <a:pt x="12458" y="16424"/>
                </a:lnTo>
                <a:lnTo>
                  <a:pt x="12799" y="16181"/>
                </a:lnTo>
                <a:lnTo>
                  <a:pt x="13115" y="15913"/>
                </a:lnTo>
                <a:lnTo>
                  <a:pt x="13407" y="15621"/>
                </a:lnTo>
                <a:close/>
                <a:moveTo>
                  <a:pt x="2287" y="15548"/>
                </a:moveTo>
                <a:lnTo>
                  <a:pt x="2579" y="15840"/>
                </a:lnTo>
                <a:lnTo>
                  <a:pt x="2871" y="16084"/>
                </a:lnTo>
                <a:lnTo>
                  <a:pt x="3188" y="16351"/>
                </a:lnTo>
                <a:lnTo>
                  <a:pt x="3504" y="16570"/>
                </a:lnTo>
                <a:lnTo>
                  <a:pt x="3382" y="16765"/>
                </a:lnTo>
                <a:lnTo>
                  <a:pt x="3358" y="16741"/>
                </a:lnTo>
                <a:lnTo>
                  <a:pt x="3309" y="16668"/>
                </a:lnTo>
                <a:lnTo>
                  <a:pt x="3261" y="16619"/>
                </a:lnTo>
                <a:lnTo>
                  <a:pt x="3115" y="16522"/>
                </a:lnTo>
                <a:lnTo>
                  <a:pt x="2944" y="16449"/>
                </a:lnTo>
                <a:lnTo>
                  <a:pt x="2823" y="16351"/>
                </a:lnTo>
                <a:lnTo>
                  <a:pt x="2774" y="16351"/>
                </a:lnTo>
                <a:lnTo>
                  <a:pt x="2774" y="16376"/>
                </a:lnTo>
                <a:lnTo>
                  <a:pt x="2823" y="16522"/>
                </a:lnTo>
                <a:lnTo>
                  <a:pt x="2944" y="16668"/>
                </a:lnTo>
                <a:lnTo>
                  <a:pt x="2969" y="16692"/>
                </a:lnTo>
                <a:lnTo>
                  <a:pt x="2725" y="16546"/>
                </a:lnTo>
                <a:lnTo>
                  <a:pt x="2604" y="16497"/>
                </a:lnTo>
                <a:lnTo>
                  <a:pt x="2458" y="16473"/>
                </a:lnTo>
                <a:lnTo>
                  <a:pt x="2433" y="16473"/>
                </a:lnTo>
                <a:lnTo>
                  <a:pt x="2433" y="16522"/>
                </a:lnTo>
                <a:lnTo>
                  <a:pt x="2482" y="16619"/>
                </a:lnTo>
                <a:lnTo>
                  <a:pt x="2555" y="16692"/>
                </a:lnTo>
                <a:lnTo>
                  <a:pt x="2725" y="16862"/>
                </a:lnTo>
                <a:lnTo>
                  <a:pt x="2896" y="17008"/>
                </a:lnTo>
                <a:lnTo>
                  <a:pt x="3090" y="17130"/>
                </a:lnTo>
                <a:lnTo>
                  <a:pt x="2920" y="17300"/>
                </a:lnTo>
                <a:lnTo>
                  <a:pt x="2871" y="17276"/>
                </a:lnTo>
                <a:lnTo>
                  <a:pt x="2774" y="17203"/>
                </a:lnTo>
                <a:lnTo>
                  <a:pt x="2701" y="17106"/>
                </a:lnTo>
                <a:lnTo>
                  <a:pt x="2604" y="17008"/>
                </a:lnTo>
                <a:lnTo>
                  <a:pt x="2506" y="16935"/>
                </a:lnTo>
                <a:lnTo>
                  <a:pt x="2385" y="16887"/>
                </a:lnTo>
                <a:lnTo>
                  <a:pt x="2336" y="16862"/>
                </a:lnTo>
                <a:lnTo>
                  <a:pt x="2263" y="16887"/>
                </a:lnTo>
                <a:lnTo>
                  <a:pt x="2239" y="16911"/>
                </a:lnTo>
                <a:lnTo>
                  <a:pt x="2239" y="16960"/>
                </a:lnTo>
                <a:lnTo>
                  <a:pt x="2287" y="17057"/>
                </a:lnTo>
                <a:lnTo>
                  <a:pt x="2336" y="17179"/>
                </a:lnTo>
                <a:lnTo>
                  <a:pt x="2433" y="17300"/>
                </a:lnTo>
                <a:lnTo>
                  <a:pt x="2506" y="17422"/>
                </a:lnTo>
                <a:lnTo>
                  <a:pt x="2652" y="17544"/>
                </a:lnTo>
                <a:lnTo>
                  <a:pt x="2531" y="17617"/>
                </a:lnTo>
                <a:lnTo>
                  <a:pt x="2336" y="17519"/>
                </a:lnTo>
                <a:lnTo>
                  <a:pt x="2166" y="17398"/>
                </a:lnTo>
                <a:lnTo>
                  <a:pt x="2068" y="17325"/>
                </a:lnTo>
                <a:lnTo>
                  <a:pt x="1995" y="17300"/>
                </a:lnTo>
                <a:lnTo>
                  <a:pt x="1898" y="17252"/>
                </a:lnTo>
                <a:lnTo>
                  <a:pt x="1777" y="17227"/>
                </a:lnTo>
                <a:lnTo>
                  <a:pt x="1752" y="17252"/>
                </a:lnTo>
                <a:lnTo>
                  <a:pt x="1728" y="17276"/>
                </a:lnTo>
                <a:lnTo>
                  <a:pt x="1777" y="17398"/>
                </a:lnTo>
                <a:lnTo>
                  <a:pt x="1825" y="17519"/>
                </a:lnTo>
                <a:lnTo>
                  <a:pt x="1898" y="17641"/>
                </a:lnTo>
                <a:lnTo>
                  <a:pt x="1995" y="17738"/>
                </a:lnTo>
                <a:lnTo>
                  <a:pt x="2117" y="17860"/>
                </a:lnTo>
                <a:lnTo>
                  <a:pt x="1874" y="17763"/>
                </a:lnTo>
                <a:lnTo>
                  <a:pt x="1679" y="17665"/>
                </a:lnTo>
                <a:lnTo>
                  <a:pt x="1582" y="17617"/>
                </a:lnTo>
                <a:lnTo>
                  <a:pt x="1485" y="17592"/>
                </a:lnTo>
                <a:lnTo>
                  <a:pt x="1436" y="17592"/>
                </a:lnTo>
                <a:lnTo>
                  <a:pt x="1363" y="17641"/>
                </a:lnTo>
                <a:lnTo>
                  <a:pt x="1339" y="17690"/>
                </a:lnTo>
                <a:lnTo>
                  <a:pt x="1339" y="17738"/>
                </a:lnTo>
                <a:lnTo>
                  <a:pt x="1412" y="17860"/>
                </a:lnTo>
                <a:lnTo>
                  <a:pt x="1509" y="17957"/>
                </a:lnTo>
                <a:lnTo>
                  <a:pt x="1363" y="17909"/>
                </a:lnTo>
                <a:lnTo>
                  <a:pt x="1266" y="17836"/>
                </a:lnTo>
                <a:lnTo>
                  <a:pt x="1168" y="17738"/>
                </a:lnTo>
                <a:lnTo>
                  <a:pt x="1095" y="17592"/>
                </a:lnTo>
                <a:lnTo>
                  <a:pt x="1071" y="17422"/>
                </a:lnTo>
                <a:lnTo>
                  <a:pt x="1095" y="17227"/>
                </a:lnTo>
                <a:lnTo>
                  <a:pt x="1144" y="17057"/>
                </a:lnTo>
                <a:lnTo>
                  <a:pt x="1217" y="16887"/>
                </a:lnTo>
                <a:lnTo>
                  <a:pt x="1436" y="16522"/>
                </a:lnTo>
                <a:lnTo>
                  <a:pt x="1631" y="16254"/>
                </a:lnTo>
                <a:lnTo>
                  <a:pt x="1777" y="16059"/>
                </a:lnTo>
                <a:lnTo>
                  <a:pt x="1947" y="15889"/>
                </a:lnTo>
                <a:lnTo>
                  <a:pt x="2117" y="15719"/>
                </a:lnTo>
                <a:lnTo>
                  <a:pt x="2287" y="15548"/>
                </a:lnTo>
                <a:close/>
                <a:moveTo>
                  <a:pt x="7689" y="2336"/>
                </a:moveTo>
                <a:lnTo>
                  <a:pt x="7203" y="2360"/>
                </a:lnTo>
                <a:lnTo>
                  <a:pt x="6716" y="2409"/>
                </a:lnTo>
                <a:lnTo>
                  <a:pt x="6205" y="2482"/>
                </a:lnTo>
                <a:lnTo>
                  <a:pt x="5718" y="2604"/>
                </a:lnTo>
                <a:lnTo>
                  <a:pt x="5256" y="2725"/>
                </a:lnTo>
                <a:lnTo>
                  <a:pt x="4794" y="2896"/>
                </a:lnTo>
                <a:lnTo>
                  <a:pt x="4404" y="3066"/>
                </a:lnTo>
                <a:lnTo>
                  <a:pt x="4015" y="3261"/>
                </a:lnTo>
                <a:lnTo>
                  <a:pt x="3626" y="3480"/>
                </a:lnTo>
                <a:lnTo>
                  <a:pt x="3261" y="3723"/>
                </a:lnTo>
                <a:lnTo>
                  <a:pt x="2896" y="3966"/>
                </a:lnTo>
                <a:lnTo>
                  <a:pt x="2555" y="4258"/>
                </a:lnTo>
                <a:lnTo>
                  <a:pt x="2214" y="4526"/>
                </a:lnTo>
                <a:lnTo>
                  <a:pt x="1923" y="4842"/>
                </a:lnTo>
                <a:lnTo>
                  <a:pt x="1655" y="5134"/>
                </a:lnTo>
                <a:lnTo>
                  <a:pt x="1412" y="5451"/>
                </a:lnTo>
                <a:lnTo>
                  <a:pt x="1217" y="5791"/>
                </a:lnTo>
                <a:lnTo>
                  <a:pt x="1071" y="6156"/>
                </a:lnTo>
                <a:lnTo>
                  <a:pt x="657" y="7105"/>
                </a:lnTo>
                <a:lnTo>
                  <a:pt x="463" y="7592"/>
                </a:lnTo>
                <a:lnTo>
                  <a:pt x="292" y="8078"/>
                </a:lnTo>
                <a:lnTo>
                  <a:pt x="171" y="8565"/>
                </a:lnTo>
                <a:lnTo>
                  <a:pt x="73" y="9052"/>
                </a:lnTo>
                <a:lnTo>
                  <a:pt x="25" y="9563"/>
                </a:lnTo>
                <a:lnTo>
                  <a:pt x="0" y="10074"/>
                </a:lnTo>
                <a:lnTo>
                  <a:pt x="25" y="10585"/>
                </a:lnTo>
                <a:lnTo>
                  <a:pt x="49" y="11096"/>
                </a:lnTo>
                <a:lnTo>
                  <a:pt x="122" y="11607"/>
                </a:lnTo>
                <a:lnTo>
                  <a:pt x="195" y="12093"/>
                </a:lnTo>
                <a:lnTo>
                  <a:pt x="268" y="12531"/>
                </a:lnTo>
                <a:lnTo>
                  <a:pt x="414" y="12945"/>
                </a:lnTo>
                <a:lnTo>
                  <a:pt x="584" y="13359"/>
                </a:lnTo>
                <a:lnTo>
                  <a:pt x="779" y="13723"/>
                </a:lnTo>
                <a:lnTo>
                  <a:pt x="1022" y="14088"/>
                </a:lnTo>
                <a:lnTo>
                  <a:pt x="1290" y="14453"/>
                </a:lnTo>
                <a:lnTo>
                  <a:pt x="1558" y="14794"/>
                </a:lnTo>
                <a:lnTo>
                  <a:pt x="1850" y="15135"/>
                </a:lnTo>
                <a:lnTo>
                  <a:pt x="1995" y="15281"/>
                </a:lnTo>
                <a:lnTo>
                  <a:pt x="1850" y="15378"/>
                </a:lnTo>
                <a:lnTo>
                  <a:pt x="1704" y="15500"/>
                </a:lnTo>
                <a:lnTo>
                  <a:pt x="1582" y="15621"/>
                </a:lnTo>
                <a:lnTo>
                  <a:pt x="1460" y="15767"/>
                </a:lnTo>
                <a:lnTo>
                  <a:pt x="1217" y="16084"/>
                </a:lnTo>
                <a:lnTo>
                  <a:pt x="1047" y="16351"/>
                </a:lnTo>
                <a:lnTo>
                  <a:pt x="925" y="16546"/>
                </a:lnTo>
                <a:lnTo>
                  <a:pt x="828" y="16741"/>
                </a:lnTo>
                <a:lnTo>
                  <a:pt x="730" y="16960"/>
                </a:lnTo>
                <a:lnTo>
                  <a:pt x="682" y="17179"/>
                </a:lnTo>
                <a:lnTo>
                  <a:pt x="633" y="17398"/>
                </a:lnTo>
                <a:lnTo>
                  <a:pt x="657" y="17617"/>
                </a:lnTo>
                <a:lnTo>
                  <a:pt x="706" y="17836"/>
                </a:lnTo>
                <a:lnTo>
                  <a:pt x="828" y="18055"/>
                </a:lnTo>
                <a:lnTo>
                  <a:pt x="901" y="18152"/>
                </a:lnTo>
                <a:lnTo>
                  <a:pt x="974" y="18225"/>
                </a:lnTo>
                <a:lnTo>
                  <a:pt x="1144" y="18322"/>
                </a:lnTo>
                <a:lnTo>
                  <a:pt x="1339" y="18395"/>
                </a:lnTo>
                <a:lnTo>
                  <a:pt x="1558" y="18420"/>
                </a:lnTo>
                <a:lnTo>
                  <a:pt x="1777" y="18420"/>
                </a:lnTo>
                <a:lnTo>
                  <a:pt x="1995" y="18371"/>
                </a:lnTo>
                <a:lnTo>
                  <a:pt x="2190" y="18322"/>
                </a:lnTo>
                <a:lnTo>
                  <a:pt x="2385" y="18249"/>
                </a:lnTo>
                <a:lnTo>
                  <a:pt x="2604" y="18128"/>
                </a:lnTo>
                <a:lnTo>
                  <a:pt x="2823" y="18006"/>
                </a:lnTo>
                <a:lnTo>
                  <a:pt x="3042" y="17836"/>
                </a:lnTo>
                <a:lnTo>
                  <a:pt x="3236" y="17665"/>
                </a:lnTo>
                <a:lnTo>
                  <a:pt x="3431" y="17471"/>
                </a:lnTo>
                <a:lnTo>
                  <a:pt x="3601" y="17276"/>
                </a:lnTo>
                <a:lnTo>
                  <a:pt x="3893" y="16838"/>
                </a:lnTo>
                <a:lnTo>
                  <a:pt x="4258" y="17081"/>
                </a:lnTo>
                <a:lnTo>
                  <a:pt x="4648" y="17276"/>
                </a:lnTo>
                <a:lnTo>
                  <a:pt x="4867" y="17398"/>
                </a:lnTo>
                <a:lnTo>
                  <a:pt x="5110" y="17495"/>
                </a:lnTo>
                <a:lnTo>
                  <a:pt x="5353" y="17568"/>
                </a:lnTo>
                <a:lnTo>
                  <a:pt x="5597" y="17641"/>
                </a:lnTo>
                <a:lnTo>
                  <a:pt x="6083" y="17738"/>
                </a:lnTo>
                <a:lnTo>
                  <a:pt x="6594" y="17811"/>
                </a:lnTo>
                <a:lnTo>
                  <a:pt x="7057" y="17884"/>
                </a:lnTo>
                <a:lnTo>
                  <a:pt x="7519" y="17909"/>
                </a:lnTo>
                <a:lnTo>
                  <a:pt x="8006" y="17909"/>
                </a:lnTo>
                <a:lnTo>
                  <a:pt x="8492" y="17860"/>
                </a:lnTo>
                <a:lnTo>
                  <a:pt x="8541" y="17884"/>
                </a:lnTo>
                <a:lnTo>
                  <a:pt x="8590" y="17860"/>
                </a:lnTo>
                <a:lnTo>
                  <a:pt x="8736" y="17811"/>
                </a:lnTo>
                <a:lnTo>
                  <a:pt x="8906" y="17787"/>
                </a:lnTo>
                <a:lnTo>
                  <a:pt x="9222" y="17738"/>
                </a:lnTo>
                <a:lnTo>
                  <a:pt x="9514" y="17690"/>
                </a:lnTo>
                <a:lnTo>
                  <a:pt x="9782" y="17592"/>
                </a:lnTo>
                <a:lnTo>
                  <a:pt x="10317" y="17398"/>
                </a:lnTo>
                <a:lnTo>
                  <a:pt x="11120" y="17130"/>
                </a:lnTo>
                <a:lnTo>
                  <a:pt x="11509" y="16984"/>
                </a:lnTo>
                <a:lnTo>
                  <a:pt x="11899" y="16789"/>
                </a:lnTo>
                <a:lnTo>
                  <a:pt x="11899" y="16814"/>
                </a:lnTo>
                <a:lnTo>
                  <a:pt x="11996" y="17033"/>
                </a:lnTo>
                <a:lnTo>
                  <a:pt x="12118" y="17227"/>
                </a:lnTo>
                <a:lnTo>
                  <a:pt x="12288" y="17446"/>
                </a:lnTo>
                <a:lnTo>
                  <a:pt x="12483" y="17641"/>
                </a:lnTo>
                <a:lnTo>
                  <a:pt x="12702" y="17811"/>
                </a:lnTo>
                <a:lnTo>
                  <a:pt x="12921" y="17957"/>
                </a:lnTo>
                <a:lnTo>
                  <a:pt x="13115" y="18079"/>
                </a:lnTo>
                <a:lnTo>
                  <a:pt x="13334" y="18176"/>
                </a:lnTo>
                <a:lnTo>
                  <a:pt x="13529" y="18249"/>
                </a:lnTo>
                <a:lnTo>
                  <a:pt x="13748" y="18298"/>
                </a:lnTo>
                <a:lnTo>
                  <a:pt x="13991" y="18347"/>
                </a:lnTo>
                <a:lnTo>
                  <a:pt x="14259" y="18347"/>
                </a:lnTo>
                <a:lnTo>
                  <a:pt x="14478" y="18322"/>
                </a:lnTo>
                <a:lnTo>
                  <a:pt x="14721" y="18249"/>
                </a:lnTo>
                <a:lnTo>
                  <a:pt x="14819" y="18176"/>
                </a:lnTo>
                <a:lnTo>
                  <a:pt x="14892" y="18103"/>
                </a:lnTo>
                <a:lnTo>
                  <a:pt x="14989" y="18030"/>
                </a:lnTo>
                <a:lnTo>
                  <a:pt x="15038" y="17933"/>
                </a:lnTo>
                <a:lnTo>
                  <a:pt x="15135" y="17763"/>
                </a:lnTo>
                <a:lnTo>
                  <a:pt x="15159" y="17568"/>
                </a:lnTo>
                <a:lnTo>
                  <a:pt x="15184" y="17373"/>
                </a:lnTo>
                <a:lnTo>
                  <a:pt x="15159" y="17203"/>
                </a:lnTo>
                <a:lnTo>
                  <a:pt x="15111" y="17008"/>
                </a:lnTo>
                <a:lnTo>
                  <a:pt x="15062" y="16838"/>
                </a:lnTo>
                <a:lnTo>
                  <a:pt x="14965" y="16643"/>
                </a:lnTo>
                <a:lnTo>
                  <a:pt x="14867" y="16473"/>
                </a:lnTo>
                <a:lnTo>
                  <a:pt x="14600" y="16132"/>
                </a:lnTo>
                <a:lnTo>
                  <a:pt x="14308" y="15792"/>
                </a:lnTo>
                <a:lnTo>
                  <a:pt x="13991" y="15524"/>
                </a:lnTo>
                <a:lnTo>
                  <a:pt x="13675" y="15281"/>
                </a:lnTo>
                <a:lnTo>
                  <a:pt x="13967" y="14916"/>
                </a:lnTo>
                <a:lnTo>
                  <a:pt x="14235" y="14551"/>
                </a:lnTo>
                <a:lnTo>
                  <a:pt x="14478" y="14137"/>
                </a:lnTo>
                <a:lnTo>
                  <a:pt x="14673" y="13748"/>
                </a:lnTo>
                <a:lnTo>
                  <a:pt x="14916" y="13237"/>
                </a:lnTo>
                <a:lnTo>
                  <a:pt x="15111" y="12677"/>
                </a:lnTo>
                <a:lnTo>
                  <a:pt x="15257" y="12118"/>
                </a:lnTo>
                <a:lnTo>
                  <a:pt x="15378" y="11534"/>
                </a:lnTo>
                <a:lnTo>
                  <a:pt x="15476" y="10950"/>
                </a:lnTo>
                <a:lnTo>
                  <a:pt x="15524" y="10366"/>
                </a:lnTo>
                <a:lnTo>
                  <a:pt x="15549" y="9782"/>
                </a:lnTo>
                <a:lnTo>
                  <a:pt x="15549" y="9222"/>
                </a:lnTo>
                <a:lnTo>
                  <a:pt x="15524" y="8979"/>
                </a:lnTo>
                <a:lnTo>
                  <a:pt x="15476" y="8735"/>
                </a:lnTo>
                <a:lnTo>
                  <a:pt x="15354" y="8249"/>
                </a:lnTo>
                <a:lnTo>
                  <a:pt x="15208" y="7786"/>
                </a:lnTo>
                <a:lnTo>
                  <a:pt x="15038" y="7348"/>
                </a:lnTo>
                <a:lnTo>
                  <a:pt x="14867" y="6910"/>
                </a:lnTo>
                <a:lnTo>
                  <a:pt x="14794" y="6691"/>
                </a:lnTo>
                <a:lnTo>
                  <a:pt x="14697" y="6472"/>
                </a:lnTo>
                <a:lnTo>
                  <a:pt x="14575" y="6278"/>
                </a:lnTo>
                <a:lnTo>
                  <a:pt x="14429" y="6107"/>
                </a:lnTo>
                <a:lnTo>
                  <a:pt x="14381" y="6107"/>
                </a:lnTo>
                <a:lnTo>
                  <a:pt x="13991" y="6034"/>
                </a:lnTo>
                <a:lnTo>
                  <a:pt x="13578" y="5961"/>
                </a:lnTo>
                <a:lnTo>
                  <a:pt x="13042" y="6521"/>
                </a:lnTo>
                <a:lnTo>
                  <a:pt x="12458" y="7105"/>
                </a:lnTo>
                <a:lnTo>
                  <a:pt x="12580" y="7202"/>
                </a:lnTo>
                <a:lnTo>
                  <a:pt x="12702" y="7324"/>
                </a:lnTo>
                <a:lnTo>
                  <a:pt x="12799" y="7470"/>
                </a:lnTo>
                <a:lnTo>
                  <a:pt x="12872" y="7616"/>
                </a:lnTo>
                <a:lnTo>
                  <a:pt x="13018" y="7957"/>
                </a:lnTo>
                <a:lnTo>
                  <a:pt x="13140" y="8249"/>
                </a:lnTo>
                <a:lnTo>
                  <a:pt x="13213" y="8468"/>
                </a:lnTo>
                <a:lnTo>
                  <a:pt x="13286" y="8687"/>
                </a:lnTo>
                <a:lnTo>
                  <a:pt x="13383" y="9173"/>
                </a:lnTo>
                <a:lnTo>
                  <a:pt x="13407" y="9684"/>
                </a:lnTo>
                <a:lnTo>
                  <a:pt x="13407" y="10147"/>
                </a:lnTo>
                <a:lnTo>
                  <a:pt x="13383" y="10585"/>
                </a:lnTo>
                <a:lnTo>
                  <a:pt x="13310" y="11023"/>
                </a:lnTo>
                <a:lnTo>
                  <a:pt x="13188" y="11436"/>
                </a:lnTo>
                <a:lnTo>
                  <a:pt x="13042" y="11850"/>
                </a:lnTo>
                <a:lnTo>
                  <a:pt x="12872" y="12264"/>
                </a:lnTo>
                <a:lnTo>
                  <a:pt x="12677" y="12653"/>
                </a:lnTo>
                <a:lnTo>
                  <a:pt x="12458" y="13018"/>
                </a:lnTo>
                <a:lnTo>
                  <a:pt x="12239" y="13383"/>
                </a:lnTo>
                <a:lnTo>
                  <a:pt x="11923" y="13748"/>
                </a:lnTo>
                <a:lnTo>
                  <a:pt x="11582" y="14088"/>
                </a:lnTo>
                <a:lnTo>
                  <a:pt x="11217" y="14380"/>
                </a:lnTo>
                <a:lnTo>
                  <a:pt x="10828" y="14648"/>
                </a:lnTo>
                <a:lnTo>
                  <a:pt x="10414" y="14867"/>
                </a:lnTo>
                <a:lnTo>
                  <a:pt x="9976" y="15062"/>
                </a:lnTo>
                <a:lnTo>
                  <a:pt x="9539" y="15256"/>
                </a:lnTo>
                <a:lnTo>
                  <a:pt x="9101" y="15427"/>
                </a:lnTo>
                <a:lnTo>
                  <a:pt x="8809" y="15524"/>
                </a:lnTo>
                <a:lnTo>
                  <a:pt x="8517" y="15597"/>
                </a:lnTo>
                <a:lnTo>
                  <a:pt x="8225" y="15646"/>
                </a:lnTo>
                <a:lnTo>
                  <a:pt x="7957" y="15670"/>
                </a:lnTo>
                <a:lnTo>
                  <a:pt x="7397" y="15670"/>
                </a:lnTo>
                <a:lnTo>
                  <a:pt x="7130" y="15646"/>
                </a:lnTo>
                <a:lnTo>
                  <a:pt x="6862" y="15597"/>
                </a:lnTo>
                <a:lnTo>
                  <a:pt x="6594" y="15548"/>
                </a:lnTo>
                <a:lnTo>
                  <a:pt x="6327" y="15475"/>
                </a:lnTo>
                <a:lnTo>
                  <a:pt x="5816" y="15281"/>
                </a:lnTo>
                <a:lnTo>
                  <a:pt x="5280" y="15062"/>
                </a:lnTo>
                <a:lnTo>
                  <a:pt x="4769" y="14770"/>
                </a:lnTo>
                <a:lnTo>
                  <a:pt x="4015" y="14307"/>
                </a:lnTo>
                <a:lnTo>
                  <a:pt x="3918" y="14259"/>
                </a:lnTo>
                <a:lnTo>
                  <a:pt x="3820" y="14161"/>
                </a:lnTo>
                <a:lnTo>
                  <a:pt x="3674" y="13991"/>
                </a:lnTo>
                <a:lnTo>
                  <a:pt x="3382" y="13602"/>
                </a:lnTo>
                <a:lnTo>
                  <a:pt x="3066" y="13164"/>
                </a:lnTo>
                <a:lnTo>
                  <a:pt x="2774" y="12726"/>
                </a:lnTo>
                <a:lnTo>
                  <a:pt x="2652" y="12483"/>
                </a:lnTo>
                <a:lnTo>
                  <a:pt x="2555" y="12239"/>
                </a:lnTo>
                <a:lnTo>
                  <a:pt x="2458" y="11972"/>
                </a:lnTo>
                <a:lnTo>
                  <a:pt x="2360" y="11728"/>
                </a:lnTo>
                <a:lnTo>
                  <a:pt x="2263" y="11242"/>
                </a:lnTo>
                <a:lnTo>
                  <a:pt x="2214" y="10731"/>
                </a:lnTo>
                <a:lnTo>
                  <a:pt x="2214" y="10220"/>
                </a:lnTo>
                <a:lnTo>
                  <a:pt x="2239" y="9684"/>
                </a:lnTo>
                <a:lnTo>
                  <a:pt x="2336" y="9149"/>
                </a:lnTo>
                <a:lnTo>
                  <a:pt x="2433" y="8662"/>
                </a:lnTo>
                <a:lnTo>
                  <a:pt x="2604" y="8151"/>
                </a:lnTo>
                <a:lnTo>
                  <a:pt x="2774" y="7713"/>
                </a:lnTo>
                <a:lnTo>
                  <a:pt x="2969" y="7324"/>
                </a:lnTo>
                <a:lnTo>
                  <a:pt x="3188" y="6959"/>
                </a:lnTo>
                <a:lnTo>
                  <a:pt x="3431" y="6618"/>
                </a:lnTo>
                <a:lnTo>
                  <a:pt x="3699" y="6302"/>
                </a:lnTo>
                <a:lnTo>
                  <a:pt x="4015" y="6010"/>
                </a:lnTo>
                <a:lnTo>
                  <a:pt x="4331" y="5742"/>
                </a:lnTo>
                <a:lnTo>
                  <a:pt x="4648" y="5499"/>
                </a:lnTo>
                <a:lnTo>
                  <a:pt x="5013" y="5280"/>
                </a:lnTo>
                <a:lnTo>
                  <a:pt x="5378" y="5086"/>
                </a:lnTo>
                <a:lnTo>
                  <a:pt x="5767" y="4915"/>
                </a:lnTo>
                <a:lnTo>
                  <a:pt x="6156" y="4794"/>
                </a:lnTo>
                <a:lnTo>
                  <a:pt x="6570" y="4672"/>
                </a:lnTo>
                <a:lnTo>
                  <a:pt x="6984" y="4599"/>
                </a:lnTo>
                <a:lnTo>
                  <a:pt x="7397" y="4550"/>
                </a:lnTo>
                <a:lnTo>
                  <a:pt x="7811" y="4526"/>
                </a:lnTo>
                <a:lnTo>
                  <a:pt x="8225" y="4526"/>
                </a:lnTo>
                <a:lnTo>
                  <a:pt x="8614" y="4575"/>
                </a:lnTo>
                <a:lnTo>
                  <a:pt x="8979" y="4623"/>
                </a:lnTo>
                <a:lnTo>
                  <a:pt x="9344" y="4696"/>
                </a:lnTo>
                <a:lnTo>
                  <a:pt x="9685" y="4794"/>
                </a:lnTo>
                <a:lnTo>
                  <a:pt x="10049" y="4940"/>
                </a:lnTo>
                <a:lnTo>
                  <a:pt x="10390" y="5086"/>
                </a:lnTo>
                <a:lnTo>
                  <a:pt x="10706" y="5280"/>
                </a:lnTo>
                <a:lnTo>
                  <a:pt x="10998" y="5499"/>
                </a:lnTo>
                <a:lnTo>
                  <a:pt x="11363" y="5134"/>
                </a:lnTo>
                <a:lnTo>
                  <a:pt x="11704" y="4745"/>
                </a:lnTo>
                <a:lnTo>
                  <a:pt x="11874" y="4575"/>
                </a:lnTo>
                <a:lnTo>
                  <a:pt x="11801" y="4258"/>
                </a:lnTo>
                <a:lnTo>
                  <a:pt x="11777" y="3942"/>
                </a:lnTo>
                <a:lnTo>
                  <a:pt x="11728" y="3650"/>
                </a:lnTo>
                <a:lnTo>
                  <a:pt x="11680" y="3382"/>
                </a:lnTo>
                <a:lnTo>
                  <a:pt x="11169" y="3042"/>
                </a:lnTo>
                <a:lnTo>
                  <a:pt x="10925" y="2871"/>
                </a:lnTo>
                <a:lnTo>
                  <a:pt x="10633" y="2750"/>
                </a:lnTo>
                <a:lnTo>
                  <a:pt x="10147" y="2579"/>
                </a:lnTo>
                <a:lnTo>
                  <a:pt x="9685" y="2458"/>
                </a:lnTo>
                <a:lnTo>
                  <a:pt x="9174" y="2385"/>
                </a:lnTo>
                <a:lnTo>
                  <a:pt x="8687" y="2336"/>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343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ump Star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20693" y="147562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566770" y="-566766"/>
            <a:ext cx="386505" cy="1520043"/>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15125"/>
            <a:ext cx="1520043" cy="369332"/>
          </a:xfrm>
          <a:prstGeom prst="rect">
            <a:avLst/>
          </a:prstGeom>
          <a:noFill/>
        </p:spPr>
        <p:txBody>
          <a:bodyPr wrap="square" rtlCol="0">
            <a:spAutoFit/>
          </a:bodyPr>
          <a:lstStyle/>
          <a:p>
            <a:r>
              <a:rPr lang="en-US" b="1">
                <a:solidFill>
                  <a:schemeClr val="bg1"/>
                </a:solidFill>
                <a:latin typeface="Avenir Book" panose="02000503020000020003" pitchFamily="2" charset="0"/>
              </a:rPr>
              <a:t>Jump Start</a:t>
            </a:r>
          </a:p>
        </p:txBody>
      </p:sp>
      <p:sp>
        <p:nvSpPr>
          <p:cNvPr id="4" name="Title 1">
            <a:extLst>
              <a:ext uri="{FF2B5EF4-FFF2-40B4-BE49-F238E27FC236}">
                <a16:creationId xmlns:a16="http://schemas.microsoft.com/office/drawing/2014/main" id="{323518CF-2833-FA90-97CC-1D7455A5CFA9}"/>
              </a:ext>
            </a:extLst>
          </p:cNvPr>
          <p:cNvSpPr>
            <a:spLocks noGrp="1"/>
          </p:cNvSpPr>
          <p:nvPr>
            <p:ph type="title" hasCustomPrompt="1"/>
          </p:nvPr>
        </p:nvSpPr>
        <p:spPr>
          <a:xfrm>
            <a:off x="720693" y="681037"/>
            <a:ext cx="10515600" cy="710041"/>
          </a:xfrm>
        </p:spPr>
        <p:txBody>
          <a:bodyPr>
            <a:normAutofit/>
          </a:bodyPr>
          <a:lstStyle>
            <a:lvl1pPr>
              <a:defRPr sz="4000"/>
            </a:lvl1pPr>
          </a:lstStyle>
          <a:p>
            <a:r>
              <a:rPr lang="en-US"/>
              <a:t>Click to add name of activity</a:t>
            </a:r>
          </a:p>
        </p:txBody>
      </p:sp>
      <p:pic>
        <p:nvPicPr>
          <p:cNvPr id="2" name="Picture 1" descr="A drawing of a person holding a rope&#10;&#10;Description automatically generated with low confidence">
            <a:extLst>
              <a:ext uri="{FF2B5EF4-FFF2-40B4-BE49-F238E27FC236}">
                <a16:creationId xmlns:a16="http://schemas.microsoft.com/office/drawing/2014/main" id="{F1E2F05B-8B5E-A186-7786-2142564AEB36}"/>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20000"/>
                    </a14:imgEffect>
                  </a14:imgLayer>
                </a14:imgProps>
              </a:ext>
            </a:extLst>
          </a:blip>
          <a:stretch>
            <a:fillRect/>
          </a:stretch>
        </p:blipFill>
        <p:spPr>
          <a:xfrm>
            <a:off x="11644366" y="39528"/>
            <a:ext cx="511647" cy="710040"/>
          </a:xfrm>
          <a:prstGeom prst="rect">
            <a:avLst/>
          </a:prstGeom>
        </p:spPr>
      </p:pic>
    </p:spTree>
    <p:extLst>
      <p:ext uri="{BB962C8B-B14F-4D97-AF65-F5344CB8AC3E}">
        <p14:creationId xmlns:p14="http://schemas.microsoft.com/office/powerpoint/2010/main" val="3274570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unch">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31322" y="151177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424933" y="-410808"/>
            <a:ext cx="369332" cy="1219198"/>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9832" y="4293"/>
            <a:ext cx="933202" cy="369332"/>
          </a:xfrm>
          <a:prstGeom prst="rect">
            <a:avLst/>
          </a:prstGeom>
          <a:noFill/>
        </p:spPr>
        <p:txBody>
          <a:bodyPr wrap="square" rtlCol="0">
            <a:spAutoFit/>
          </a:bodyPr>
          <a:lstStyle/>
          <a:p>
            <a:r>
              <a:rPr lang="en-US" b="1">
                <a:solidFill>
                  <a:schemeClr val="bg1"/>
                </a:solidFill>
                <a:latin typeface="Avenir Book" panose="02000503020000020003" pitchFamily="2" charset="0"/>
              </a:rPr>
              <a:t>Launch</a:t>
            </a:r>
          </a:p>
        </p:txBody>
      </p:sp>
      <p:sp>
        <p:nvSpPr>
          <p:cNvPr id="4" name="Google Shape;555;p46">
            <a:extLst>
              <a:ext uri="{FF2B5EF4-FFF2-40B4-BE49-F238E27FC236}">
                <a16:creationId xmlns:a16="http://schemas.microsoft.com/office/drawing/2014/main" id="{46A22BFC-4CD4-2A09-3D1D-5B5EE2558E59}"/>
              </a:ext>
            </a:extLst>
          </p:cNvPr>
          <p:cNvSpPr/>
          <p:nvPr userDrawn="1"/>
        </p:nvSpPr>
        <p:spPr>
          <a:xfrm>
            <a:off x="11621729" y="105318"/>
            <a:ext cx="460037" cy="494449"/>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itle 1">
            <a:extLst>
              <a:ext uri="{FF2B5EF4-FFF2-40B4-BE49-F238E27FC236}">
                <a16:creationId xmlns:a16="http://schemas.microsoft.com/office/drawing/2014/main" id="{DC5A5190-B3FD-1C2C-5C4F-53DDD31C3296}"/>
              </a:ext>
            </a:extLst>
          </p:cNvPr>
          <p:cNvSpPr>
            <a:spLocks noGrp="1"/>
          </p:cNvSpPr>
          <p:nvPr>
            <p:ph type="title" hasCustomPrompt="1"/>
          </p:nvPr>
        </p:nvSpPr>
        <p:spPr>
          <a:xfrm>
            <a:off x="731322" y="706732"/>
            <a:ext cx="10515600" cy="710041"/>
          </a:xfrm>
        </p:spPr>
        <p:txBody>
          <a:bodyPr>
            <a:normAutofit/>
          </a:bodyPr>
          <a:lstStyle>
            <a:lvl1pPr>
              <a:defRPr sz="4000"/>
            </a:lvl1pPr>
          </a:lstStyle>
          <a:p>
            <a:r>
              <a:rPr lang="en-US"/>
              <a:t>Click to add name of activity</a:t>
            </a:r>
          </a:p>
        </p:txBody>
      </p:sp>
    </p:spTree>
    <p:extLst>
      <p:ext uri="{BB962C8B-B14F-4D97-AF65-F5344CB8AC3E}">
        <p14:creationId xmlns:p14="http://schemas.microsoft.com/office/powerpoint/2010/main" val="863504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ependent Think Tim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148608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218434" y="-1218430"/>
            <a:ext cx="413214" cy="2850079"/>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220"/>
            <a:ext cx="2743199" cy="369332"/>
          </a:xfrm>
          <a:prstGeom prst="rect">
            <a:avLst/>
          </a:prstGeom>
          <a:noFill/>
        </p:spPr>
        <p:txBody>
          <a:bodyPr wrap="square" rtlCol="0">
            <a:spAutoFit/>
          </a:bodyPr>
          <a:lstStyle/>
          <a:p>
            <a:r>
              <a:rPr lang="en-US" b="1">
                <a:solidFill>
                  <a:schemeClr val="bg1"/>
                </a:solidFill>
                <a:latin typeface="Avenir Book" panose="02000503020000020003" pitchFamily="2" charset="0"/>
              </a:rPr>
              <a:t>Independent Think Time</a:t>
            </a:r>
          </a:p>
        </p:txBody>
      </p:sp>
      <p:sp>
        <p:nvSpPr>
          <p:cNvPr id="10" name="Title 1">
            <a:extLst>
              <a:ext uri="{FF2B5EF4-FFF2-40B4-BE49-F238E27FC236}">
                <a16:creationId xmlns:a16="http://schemas.microsoft.com/office/drawing/2014/main" id="{BB2E4ED5-4271-8872-441E-F27FE449B9D5}"/>
              </a:ext>
            </a:extLst>
          </p:cNvPr>
          <p:cNvSpPr>
            <a:spLocks noGrp="1"/>
          </p:cNvSpPr>
          <p:nvPr>
            <p:ph type="title" hasCustomPrompt="1"/>
          </p:nvPr>
        </p:nvSpPr>
        <p:spPr>
          <a:xfrm>
            <a:off x="743197" y="681037"/>
            <a:ext cx="10515600" cy="710041"/>
          </a:xfrm>
        </p:spPr>
        <p:txBody>
          <a:bodyPr>
            <a:normAutofit/>
          </a:bodyPr>
          <a:lstStyle>
            <a:lvl1pPr>
              <a:defRPr sz="4000"/>
            </a:lvl1pPr>
          </a:lstStyle>
          <a:p>
            <a:r>
              <a:rPr lang="en-US"/>
              <a:t>Click to add name of activity</a:t>
            </a:r>
          </a:p>
        </p:txBody>
      </p:sp>
      <p:pic>
        <p:nvPicPr>
          <p:cNvPr id="2" name="Picture 1" descr="A black and white drawing of a thought bubble&#10;&#10;Description automatically generated with medium confidence">
            <a:extLst>
              <a:ext uri="{FF2B5EF4-FFF2-40B4-BE49-F238E27FC236}">
                <a16:creationId xmlns:a16="http://schemas.microsoft.com/office/drawing/2014/main" id="{A6715DBE-60CB-E35E-6F00-22EDFD70F956}"/>
              </a:ext>
            </a:extLst>
          </p:cNvPr>
          <p:cNvPicPr>
            <a:picLocks noChangeAspect="1"/>
          </p:cNvPicPr>
          <p:nvPr userDrawn="1"/>
        </p:nvPicPr>
        <p:blipFill>
          <a:blip r:embed="rId2">
            <a:duotone>
              <a:schemeClr val="accent4">
                <a:shade val="45000"/>
                <a:satMod val="135000"/>
              </a:schemeClr>
              <a:prstClr val="white"/>
            </a:duotone>
          </a:blip>
          <a:stretch>
            <a:fillRect/>
          </a:stretch>
        </p:blipFill>
        <p:spPr>
          <a:xfrm flipH="1">
            <a:off x="11431898" y="66069"/>
            <a:ext cx="707258" cy="565807"/>
          </a:xfrm>
          <a:prstGeom prst="rect">
            <a:avLst/>
          </a:prstGeom>
        </p:spPr>
      </p:pic>
    </p:spTree>
    <p:extLst>
      <p:ext uri="{BB962C8B-B14F-4D97-AF65-F5344CB8AC3E}">
        <p14:creationId xmlns:p14="http://schemas.microsoft.com/office/powerpoint/2010/main" val="939466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plo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149945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327782" y="-327778"/>
            <a:ext cx="413215" cy="1068777"/>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21944"/>
            <a:ext cx="1068779" cy="369332"/>
          </a:xfrm>
          <a:prstGeom prst="rect">
            <a:avLst/>
          </a:prstGeom>
          <a:noFill/>
        </p:spPr>
        <p:txBody>
          <a:bodyPr wrap="square" rtlCol="0">
            <a:spAutoFit/>
          </a:bodyPr>
          <a:lstStyle/>
          <a:p>
            <a:r>
              <a:rPr lang="en-US" b="1">
                <a:solidFill>
                  <a:schemeClr val="bg1"/>
                </a:solidFill>
                <a:latin typeface="Avenir Book" panose="02000503020000020003" pitchFamily="2" charset="0"/>
              </a:rPr>
              <a:t>Explore</a:t>
            </a:r>
          </a:p>
        </p:txBody>
      </p:sp>
      <p:sp>
        <p:nvSpPr>
          <p:cNvPr id="4" name="Title 1">
            <a:extLst>
              <a:ext uri="{FF2B5EF4-FFF2-40B4-BE49-F238E27FC236}">
                <a16:creationId xmlns:a16="http://schemas.microsoft.com/office/drawing/2014/main" id="{37DE8DD8-35D6-5642-8AF4-DD4F7C14D8EC}"/>
              </a:ext>
            </a:extLst>
          </p:cNvPr>
          <p:cNvSpPr>
            <a:spLocks noGrp="1"/>
          </p:cNvSpPr>
          <p:nvPr>
            <p:ph type="title" hasCustomPrompt="1"/>
          </p:nvPr>
        </p:nvSpPr>
        <p:spPr>
          <a:xfrm>
            <a:off x="743197" y="694470"/>
            <a:ext cx="10515600" cy="710041"/>
          </a:xfrm>
        </p:spPr>
        <p:txBody>
          <a:bodyPr>
            <a:normAutofit/>
          </a:bodyPr>
          <a:lstStyle>
            <a:lvl1pPr>
              <a:defRPr sz="4000"/>
            </a:lvl1pPr>
          </a:lstStyle>
          <a:p>
            <a:r>
              <a:rPr lang="en-US"/>
              <a:t>Click to add name of activity</a:t>
            </a:r>
          </a:p>
        </p:txBody>
      </p:sp>
      <p:pic>
        <p:nvPicPr>
          <p:cNvPr id="6" name="Picture 5" descr="A picture containing sketch, drawing, kitchenware, linedrawing&#10;&#10;Description automatically generated">
            <a:extLst>
              <a:ext uri="{FF2B5EF4-FFF2-40B4-BE49-F238E27FC236}">
                <a16:creationId xmlns:a16="http://schemas.microsoft.com/office/drawing/2014/main" id="{82E8F612-14D8-B710-D35A-DB9A07CC8E4A}"/>
              </a:ext>
            </a:extLst>
          </p:cNvPr>
          <p:cNvPicPr>
            <a:picLocks noChangeAspect="1"/>
          </p:cNvPicPr>
          <p:nvPr userDrawn="1"/>
        </p:nvPicPr>
        <p:blipFill rotWithShape="1">
          <a:blip r:embed="rId2">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rcRect r="6524"/>
          <a:stretch/>
        </p:blipFill>
        <p:spPr>
          <a:xfrm>
            <a:off x="11258797" y="0"/>
            <a:ext cx="924853" cy="710041"/>
          </a:xfrm>
          <a:prstGeom prst="rect">
            <a:avLst/>
          </a:prstGeom>
        </p:spPr>
      </p:pic>
    </p:spTree>
    <p:extLst>
      <p:ext uri="{BB962C8B-B14F-4D97-AF65-F5344CB8AC3E}">
        <p14:creationId xmlns:p14="http://schemas.microsoft.com/office/powerpoint/2010/main" val="2625337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us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38249" y="152734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375286" y="-375280"/>
            <a:ext cx="377586" cy="1128155"/>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35626" y="8259"/>
            <a:ext cx="1092530" cy="369332"/>
          </a:xfrm>
          <a:prstGeom prst="rect">
            <a:avLst/>
          </a:prstGeom>
          <a:noFill/>
        </p:spPr>
        <p:txBody>
          <a:bodyPr wrap="square" rtlCol="0">
            <a:spAutoFit/>
          </a:bodyPr>
          <a:lstStyle/>
          <a:p>
            <a:r>
              <a:rPr lang="en-US" b="1">
                <a:solidFill>
                  <a:schemeClr val="bg1"/>
                </a:solidFill>
                <a:latin typeface="Avenir Book" panose="02000503020000020003" pitchFamily="2" charset="0"/>
              </a:rPr>
              <a:t>Discuss</a:t>
            </a:r>
          </a:p>
        </p:txBody>
      </p:sp>
      <p:sp>
        <p:nvSpPr>
          <p:cNvPr id="6" name="Title 1">
            <a:extLst>
              <a:ext uri="{FF2B5EF4-FFF2-40B4-BE49-F238E27FC236}">
                <a16:creationId xmlns:a16="http://schemas.microsoft.com/office/drawing/2014/main" id="{6B17D708-FD4F-9962-4218-F8211C1658B8}"/>
              </a:ext>
            </a:extLst>
          </p:cNvPr>
          <p:cNvSpPr>
            <a:spLocks noGrp="1"/>
          </p:cNvSpPr>
          <p:nvPr>
            <p:ph type="title" hasCustomPrompt="1"/>
          </p:nvPr>
        </p:nvSpPr>
        <p:spPr>
          <a:xfrm>
            <a:off x="743197" y="722301"/>
            <a:ext cx="10515600" cy="710041"/>
          </a:xfrm>
        </p:spPr>
        <p:txBody>
          <a:bodyPr>
            <a:normAutofit/>
          </a:bodyPr>
          <a:lstStyle>
            <a:lvl1pPr>
              <a:defRPr sz="4000"/>
            </a:lvl1pPr>
          </a:lstStyle>
          <a:p>
            <a:r>
              <a:rPr lang="en-US"/>
              <a:t>Click to add name of activity</a:t>
            </a:r>
          </a:p>
        </p:txBody>
      </p:sp>
      <p:pic>
        <p:nvPicPr>
          <p:cNvPr id="10" name="Picture 9" descr="A picture containing sketch, drawing, line art, linedrawing&#10;&#10;Description automatically generated">
            <a:extLst>
              <a:ext uri="{FF2B5EF4-FFF2-40B4-BE49-F238E27FC236}">
                <a16:creationId xmlns:a16="http://schemas.microsoft.com/office/drawing/2014/main" id="{5FEBBA4A-FBBF-630F-D8D7-FF725683763D}"/>
              </a:ext>
            </a:extLst>
          </p:cNvPr>
          <p:cNvPicPr>
            <a:picLocks noChangeAspect="1"/>
          </p:cNvPicPr>
          <p:nvPr userDrawn="1"/>
        </p:nvPicPr>
        <p:blipFill>
          <a:blip r:embed="rId2">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11193339" y="25368"/>
            <a:ext cx="972659" cy="710041"/>
          </a:xfrm>
          <a:prstGeom prst="rect">
            <a:avLst/>
          </a:prstGeom>
        </p:spPr>
      </p:pic>
    </p:spTree>
    <p:extLst>
      <p:ext uri="{BB962C8B-B14F-4D97-AF65-F5344CB8AC3E}">
        <p14:creationId xmlns:p14="http://schemas.microsoft.com/office/powerpoint/2010/main" val="2694609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Google Shape;41;p7">
            <a:extLst>
              <a:ext uri="{FF2B5EF4-FFF2-40B4-BE49-F238E27FC236}">
                <a16:creationId xmlns:a16="http://schemas.microsoft.com/office/drawing/2014/main" id="{AF90E022-C9E3-CC7B-925F-16678709A0E9}"/>
              </a:ext>
            </a:extLst>
          </p:cNvPr>
          <p:cNvPicPr preferRelativeResize="0"/>
          <p:nvPr userDrawn="1"/>
        </p:nvPicPr>
        <p:blipFill rotWithShape="1">
          <a:blip r:embed="rId35">
            <a:alphaModFix/>
          </a:blip>
          <a:srcRect/>
          <a:stretch/>
        </p:blipFill>
        <p:spPr>
          <a:xfrm>
            <a:off x="0" y="-1"/>
            <a:ext cx="12192100" cy="6858000"/>
          </a:xfrm>
          <a:prstGeom prst="rect">
            <a:avLst/>
          </a:prstGeom>
          <a:noFill/>
          <a:ln>
            <a:noFill/>
          </a:ln>
        </p:spPr>
      </p:pic>
      <p:sp>
        <p:nvSpPr>
          <p:cNvPr id="2" name="Title Placeholder 1">
            <a:extLst>
              <a:ext uri="{FF2B5EF4-FFF2-40B4-BE49-F238E27FC236}">
                <a16:creationId xmlns:a16="http://schemas.microsoft.com/office/drawing/2014/main" id="{1E609908-1779-12E4-D23A-FFEB4A0FC665}"/>
              </a:ext>
            </a:extLst>
          </p:cNvPr>
          <p:cNvSpPr>
            <a:spLocks noGrp="1"/>
          </p:cNvSpPr>
          <p:nvPr>
            <p:ph type="title"/>
          </p:nvPr>
        </p:nvSpPr>
        <p:spPr>
          <a:xfrm>
            <a:off x="743197" y="52488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E20974-3611-C4DC-C63F-89DBF91071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7782661-37EF-9EE3-A764-D748F9F3B07C}"/>
              </a:ext>
            </a:extLst>
          </p:cNvPr>
          <p:cNvSpPr>
            <a:spLocks noGrp="1"/>
          </p:cNvSpPr>
          <p:nvPr>
            <p:ph type="ftr" sz="quarter" idx="3"/>
          </p:nvPr>
        </p:nvSpPr>
        <p:spPr>
          <a:xfrm>
            <a:off x="4038600" y="6492874"/>
            <a:ext cx="4114800" cy="365125"/>
          </a:xfrm>
          <a:prstGeom prst="rect">
            <a:avLst/>
          </a:prstGeom>
        </p:spPr>
        <p:txBody>
          <a:bodyPr vert="horz" lIns="91440" tIns="45720" rIns="91440" bIns="45720" rtlCol="0" anchor="ctr"/>
          <a:lstStyle>
            <a:lvl1pPr algn="ctr">
              <a:defRPr sz="1400">
                <a:solidFill>
                  <a:srgbClr val="797979"/>
                </a:solidFill>
                <a:latin typeface="Avenir Book" panose="02000503020000020003" pitchFamily="2" charset="0"/>
              </a:defRPr>
            </a:lvl1pPr>
          </a:lstStyle>
          <a:p>
            <a:r>
              <a:rPr lang="en-US"/>
              <a:t>Unit 1 ● Lesson #</a:t>
            </a:r>
          </a:p>
        </p:txBody>
      </p:sp>
      <p:pic>
        <p:nvPicPr>
          <p:cNvPr id="10" name="Picture 9" descr="Logo, company name&#10;&#10;Description automatically generated">
            <a:extLst>
              <a:ext uri="{FF2B5EF4-FFF2-40B4-BE49-F238E27FC236}">
                <a16:creationId xmlns:a16="http://schemas.microsoft.com/office/drawing/2014/main" id="{9E4DE43D-B385-0FF6-D070-0BE1369B4989}"/>
              </a:ext>
            </a:extLst>
          </p:cNvPr>
          <p:cNvPicPr>
            <a:picLocks noChangeAspect="1"/>
          </p:cNvPicPr>
          <p:nvPr userDrawn="1"/>
        </p:nvPicPr>
        <p:blipFill rotWithShape="1">
          <a:blip r:embed="rId36"/>
          <a:srcRect l="14758" t="13107" r="9841" b="5930"/>
          <a:stretch/>
        </p:blipFill>
        <p:spPr>
          <a:xfrm>
            <a:off x="11447812" y="6359280"/>
            <a:ext cx="702279" cy="498720"/>
          </a:xfrm>
          <a:prstGeom prst="rect">
            <a:avLst/>
          </a:prstGeom>
        </p:spPr>
      </p:pic>
      <p:pic>
        <p:nvPicPr>
          <p:cNvPr id="11" name="Picture 10" descr="Logo&#10;&#10;Description automatically generated">
            <a:extLst>
              <a:ext uri="{FF2B5EF4-FFF2-40B4-BE49-F238E27FC236}">
                <a16:creationId xmlns:a16="http://schemas.microsoft.com/office/drawing/2014/main" id="{2A53C946-8694-007D-3BA6-B50753D9956C}"/>
              </a:ext>
            </a:extLst>
          </p:cNvPr>
          <p:cNvPicPr>
            <a:picLocks noChangeAspect="1"/>
          </p:cNvPicPr>
          <p:nvPr userDrawn="1"/>
        </p:nvPicPr>
        <p:blipFill>
          <a:blip r:embed="rId37"/>
          <a:stretch>
            <a:fillRect/>
          </a:stretch>
        </p:blipFill>
        <p:spPr>
          <a:xfrm>
            <a:off x="96253" y="6292517"/>
            <a:ext cx="1080099" cy="618378"/>
          </a:xfrm>
          <a:prstGeom prst="rect">
            <a:avLst/>
          </a:prstGeom>
        </p:spPr>
      </p:pic>
    </p:spTree>
    <p:extLst>
      <p:ext uri="{BB962C8B-B14F-4D97-AF65-F5344CB8AC3E}">
        <p14:creationId xmlns:p14="http://schemas.microsoft.com/office/powerpoint/2010/main" val="3881490797"/>
      </p:ext>
    </p:extLst>
  </p:cSld>
  <p:clrMap bg1="lt1" tx1="dk1" bg2="lt2" tx2="dk2" accent1="accent1" accent2="accent2" accent3="accent3" accent4="accent4" accent5="accent5" accent6="accent6" hlink="hlink" folHlink="folHlink"/>
  <p:sldLayoutIdLst>
    <p:sldLayoutId id="2147483704" r:id="rId1"/>
    <p:sldLayoutId id="2147483702" r:id="rId2"/>
    <p:sldLayoutId id="2147483650" r:id="rId3"/>
    <p:sldLayoutId id="2147483667" r:id="rId4"/>
    <p:sldLayoutId id="2147483677" r:id="rId5"/>
    <p:sldLayoutId id="2147483662" r:id="rId6"/>
    <p:sldLayoutId id="2147483668" r:id="rId7"/>
    <p:sldLayoutId id="2147483678" r:id="rId8"/>
    <p:sldLayoutId id="2147483679" r:id="rId9"/>
    <p:sldLayoutId id="2147483680" r:id="rId10"/>
    <p:sldLayoutId id="2147483673" r:id="rId11"/>
    <p:sldLayoutId id="2147483676" r:id="rId12"/>
    <p:sldLayoutId id="2147483674" r:id="rId13"/>
    <p:sldLayoutId id="2147483697" r:id="rId14"/>
    <p:sldLayoutId id="2147483683" r:id="rId15"/>
    <p:sldLayoutId id="2147483684" r:id="rId16"/>
    <p:sldLayoutId id="2147483699" r:id="rId17"/>
    <p:sldLayoutId id="2147483690" r:id="rId18"/>
    <p:sldLayoutId id="2147483705" r:id="rId19"/>
    <p:sldLayoutId id="2147483653" r:id="rId20"/>
    <p:sldLayoutId id="2147483693" r:id="rId21"/>
    <p:sldLayoutId id="2147483691" r:id="rId22"/>
    <p:sldLayoutId id="2147483692" r:id="rId23"/>
    <p:sldLayoutId id="2147483685" r:id="rId24"/>
    <p:sldLayoutId id="2147483686" r:id="rId25"/>
    <p:sldLayoutId id="2147483687" r:id="rId26"/>
    <p:sldLayoutId id="2147483688" r:id="rId27"/>
    <p:sldLayoutId id="2147483689" r:id="rId28"/>
    <p:sldLayoutId id="2147483698" r:id="rId29"/>
    <p:sldLayoutId id="2147483706" r:id="rId30"/>
    <p:sldLayoutId id="2147483708" r:id="rId31"/>
    <p:sldLayoutId id="2147483709" r:id="rId32"/>
    <p:sldLayoutId id="2147483707" r:id="rId33"/>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venir Blac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26E2E-B498-47BD-B7A4-D79077F9CDFA}"/>
              </a:ext>
            </a:extLst>
          </p:cNvPr>
          <p:cNvSpPr>
            <a:spLocks noGrp="1"/>
          </p:cNvSpPr>
          <p:nvPr>
            <p:ph type="ctrTitle"/>
          </p:nvPr>
        </p:nvSpPr>
        <p:spPr/>
        <p:txBody>
          <a:bodyPr/>
          <a:lstStyle/>
          <a:p>
            <a:r>
              <a:rPr lang="en-US"/>
              <a:t>Lesson 3:</a:t>
            </a:r>
            <a:br>
              <a:rPr lang="en-US"/>
            </a:br>
            <a:r>
              <a:rPr lang="en-US"/>
              <a:t>Building the Perfect Square</a:t>
            </a:r>
          </a:p>
        </p:txBody>
      </p:sp>
      <p:sp>
        <p:nvSpPr>
          <p:cNvPr id="3" name="Subtitle 2">
            <a:extLst>
              <a:ext uri="{FF2B5EF4-FFF2-40B4-BE49-F238E27FC236}">
                <a16:creationId xmlns:a16="http://schemas.microsoft.com/office/drawing/2014/main" id="{E27C6522-AD5D-40ED-BEBE-DD4346522AD1}"/>
              </a:ext>
            </a:extLst>
          </p:cNvPr>
          <p:cNvSpPr>
            <a:spLocks noGrp="1"/>
          </p:cNvSpPr>
          <p:nvPr>
            <p:ph type="subTitle" idx="1"/>
          </p:nvPr>
        </p:nvSpPr>
        <p:spPr/>
        <p:txBody>
          <a:bodyPr/>
          <a:lstStyle/>
          <a:p>
            <a:r>
              <a:rPr lang="en-US"/>
              <a:t>Structures of Quadratic Expressions</a:t>
            </a:r>
          </a:p>
        </p:txBody>
      </p:sp>
    </p:spTree>
    <p:extLst>
      <p:ext uri="{BB962C8B-B14F-4D97-AF65-F5344CB8AC3E}">
        <p14:creationId xmlns:p14="http://schemas.microsoft.com/office/powerpoint/2010/main" val="2783566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F3FEA72-9961-4995-8B84-5385E889C3FF}"/>
                  </a:ext>
                </a:extLst>
              </p:cNvPr>
              <p:cNvSpPr>
                <a:spLocks noGrp="1"/>
              </p:cNvSpPr>
              <p:nvPr>
                <p:ph idx="1"/>
              </p:nvPr>
            </p:nvSpPr>
            <p:spPr/>
            <p:txBody>
              <a:bodyPr/>
              <a:lstStyle/>
              <a:p>
                <a:pPr marL="0" indent="0">
                  <a:buNone/>
                </a:pPr>
                <a:r>
                  <a:rPr lang="en-US">
                    <a:effectLst/>
                    <a:latin typeface="Avenir Book" panose="02000503020000020003"/>
                    <a:ea typeface="Times New Roman" panose="02020603050405020304" pitchFamily="18" charset="0"/>
                    <a:cs typeface="Times New Roman" panose="02020603050405020304" pitchFamily="18" charset="0"/>
                  </a:rPr>
                  <a:t>The customer service representatives at Optima’s shop work with customers and write up the orders based on the area of the fabric needed. As you can see from problem 2, there are two ways that customers can call in and describe the area of the quilt block. One way describes the length of the sides of the block, and the other way describes the areas of each of the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4</m:t>
                    </m:r>
                  </m:oMath>
                </a14:m>
                <a:r>
                  <a:rPr lang="en-US">
                    <a:effectLst/>
                    <a:latin typeface="Avenir Book" panose="02000503020000020003"/>
                    <a:ea typeface="Times New Roman" panose="02020603050405020304" pitchFamily="18" charset="0"/>
                    <a:cs typeface="Times New Roman" panose="02020603050405020304" pitchFamily="18" charset="0"/>
                  </a:rPr>
                  <a:t> sections of the block.</a:t>
                </a:r>
              </a:p>
              <a:p>
                <a:pPr marL="0" indent="0">
                  <a:buNone/>
                </a:pPr>
                <a:endParaRPr lang="en-US"/>
              </a:p>
            </p:txBody>
          </p:sp>
        </mc:Choice>
        <mc:Fallback xmlns="">
          <p:sp>
            <p:nvSpPr>
              <p:cNvPr id="2" name="Content Placeholder 1">
                <a:extLst>
                  <a:ext uri="{FF2B5EF4-FFF2-40B4-BE49-F238E27FC236}">
                    <a16:creationId xmlns:a16="http://schemas.microsoft.com/office/drawing/2014/main" id="{7F3FEA72-9961-4995-8B84-5385E889C3FF}"/>
                  </a:ext>
                </a:extLst>
              </p:cNvPr>
              <p:cNvSpPr>
                <a:spLocks noGrp="1" noRot="1" noChangeAspect="1" noMove="1" noResize="1" noEditPoints="1" noAdjustHandles="1" noChangeArrowheads="1" noChangeShapeType="1" noTextEdit="1"/>
              </p:cNvSpPr>
              <p:nvPr>
                <p:ph idx="1"/>
              </p:nvPr>
            </p:nvSpPr>
            <p:spPr>
              <a:blipFill>
                <a:blip r:embed="rId2"/>
                <a:stretch>
                  <a:fillRect l="-1217" t="-2521"/>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769D981C-EE26-4B04-AECD-A034E9E675F6}"/>
              </a:ext>
            </a:extLst>
          </p:cNvPr>
          <p:cNvSpPr>
            <a:spLocks noGrp="1"/>
          </p:cNvSpPr>
          <p:nvPr>
            <p:ph type="ftr" sz="quarter" idx="11"/>
          </p:nvPr>
        </p:nvSpPr>
        <p:spPr/>
        <p:txBody>
          <a:bodyPr/>
          <a:lstStyle/>
          <a:p>
            <a:r>
              <a:rPr lang="en-US"/>
              <a:t>Unit 2 ● Lesson 3</a:t>
            </a:r>
          </a:p>
        </p:txBody>
      </p:sp>
      <p:sp>
        <p:nvSpPr>
          <p:cNvPr id="4" name="Title 3">
            <a:extLst>
              <a:ext uri="{FF2B5EF4-FFF2-40B4-BE49-F238E27FC236}">
                <a16:creationId xmlns:a16="http://schemas.microsoft.com/office/drawing/2014/main" id="{D5A9C207-E898-491E-9A15-8A30FAD807DD}"/>
              </a:ext>
            </a:extLst>
          </p:cNvPr>
          <p:cNvSpPr>
            <a:spLocks noGrp="1"/>
          </p:cNvSpPr>
          <p:nvPr>
            <p:ph type="title"/>
          </p:nvPr>
        </p:nvSpPr>
        <p:spPr/>
        <p:txBody>
          <a:bodyPr/>
          <a:lstStyle/>
          <a:p>
            <a:r>
              <a:rPr lang="en-US"/>
              <a:t>Building the Perfect Square</a:t>
            </a:r>
          </a:p>
        </p:txBody>
      </p:sp>
    </p:spTree>
    <p:extLst>
      <p:ext uri="{BB962C8B-B14F-4D97-AF65-F5344CB8AC3E}">
        <p14:creationId xmlns:p14="http://schemas.microsoft.com/office/powerpoint/2010/main" val="1746942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F3FEA72-9961-4995-8B84-5385E889C3FF}"/>
                  </a:ext>
                </a:extLst>
              </p:cNvPr>
              <p:cNvSpPr>
                <a:spLocks noGrp="1"/>
              </p:cNvSpPr>
              <p:nvPr>
                <p:ph idx="1"/>
              </p:nvPr>
            </p:nvSpPr>
            <p:spPr/>
            <p:txBody>
              <a:bodyPr/>
              <a:lstStyle/>
              <a:p>
                <a:pPr marL="0" marR="0" indent="0">
                  <a:lnSpc>
                    <a:spcPct val="115000"/>
                  </a:lnSpc>
                  <a:spcBef>
                    <a:spcPts val="900"/>
                  </a:spcBef>
                  <a:spcAft>
                    <a:spcPts val="900"/>
                  </a:spcAft>
                  <a:buNone/>
                </a:pPr>
                <a:r>
                  <a:rPr lang="en-US" sz="2800">
                    <a:effectLst/>
                    <a:latin typeface="Avenir Book" panose="02000503020000020003"/>
                    <a:ea typeface="Times New Roman" panose="02020603050405020304" pitchFamily="18" charset="0"/>
                    <a:cs typeface="Times New Roman" panose="02020603050405020304" pitchFamily="18" charset="0"/>
                  </a:rPr>
                  <a:t>For each of the following quilt blocks, draw the diagram of the block and write two equivalent equations for the area of the block.</a:t>
                </a:r>
              </a:p>
              <a:p>
                <a:pPr marL="514350" indent="-514350">
                  <a:buFont typeface="+mj-lt"/>
                  <a:buAutoNum type="arabicPeriod" startAt="3"/>
                </a:pPr>
                <a:r>
                  <a:rPr lang="en-US">
                    <a:effectLst/>
                    <a:latin typeface="Avenir Book" panose="02000503020000020003"/>
                    <a:ea typeface="Calibri" panose="020F0502020204030204" pitchFamily="34" charset="0"/>
                    <a:cs typeface="Times New Roman" panose="02020603050405020304" pitchFamily="18" charset="0"/>
                  </a:rPr>
                  <a:t>Block with side length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𝑥</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a:effectLst/>
                    <a:latin typeface="Avenir Book" panose="02000503020000020003"/>
                    <a:ea typeface="Calibri" panose="020F0502020204030204" pitchFamily="34" charset="0"/>
                    <a:cs typeface="Times New Roman" panose="02020603050405020304" pitchFamily="18" charset="0"/>
                  </a:rPr>
                  <a:t>.</a:t>
                </a:r>
              </a:p>
              <a:p>
                <a:pPr marL="0" indent="0">
                  <a:buNone/>
                </a:pPr>
                <a:endParaRPr lang="en-US">
                  <a:effectLst/>
                  <a:latin typeface="Avenir Book" panose="02000503020000020003"/>
                  <a:ea typeface="Calibri" panose="020F0502020204030204" pitchFamily="34" charset="0"/>
                  <a:cs typeface="Times New Roman" panose="02020603050405020304" pitchFamily="18" charset="0"/>
                </a:endParaRPr>
              </a:p>
              <a:p>
                <a:pPr marL="514350" indent="-514350">
                  <a:buFont typeface="+mj-lt"/>
                  <a:buAutoNum type="arabicPeriod" startAt="3"/>
                </a:pPr>
                <a:endParaRPr lang="en-US"/>
              </a:p>
            </p:txBody>
          </p:sp>
        </mc:Choice>
        <mc:Fallback xmlns="">
          <p:sp>
            <p:nvSpPr>
              <p:cNvPr id="2" name="Content Placeholder 1">
                <a:extLst>
                  <a:ext uri="{FF2B5EF4-FFF2-40B4-BE49-F238E27FC236}">
                    <a16:creationId xmlns:a16="http://schemas.microsoft.com/office/drawing/2014/main" id="{7F3FEA72-9961-4995-8B84-5385E889C3FF}"/>
                  </a:ext>
                </a:extLst>
              </p:cNvPr>
              <p:cNvSpPr>
                <a:spLocks noGrp="1" noRot="1" noChangeAspect="1" noMove="1" noResize="1" noEditPoints="1" noAdjustHandles="1" noChangeArrowheads="1" noChangeShapeType="1" noTextEdit="1"/>
              </p:cNvSpPr>
              <p:nvPr>
                <p:ph idx="1"/>
              </p:nvPr>
            </p:nvSpPr>
            <p:spPr>
              <a:blipFill>
                <a:blip r:embed="rId2"/>
                <a:stretch>
                  <a:fillRect l="-1217" t="-840"/>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769D981C-EE26-4B04-AECD-A034E9E675F6}"/>
              </a:ext>
            </a:extLst>
          </p:cNvPr>
          <p:cNvSpPr>
            <a:spLocks noGrp="1"/>
          </p:cNvSpPr>
          <p:nvPr>
            <p:ph type="ftr" sz="quarter" idx="11"/>
          </p:nvPr>
        </p:nvSpPr>
        <p:spPr/>
        <p:txBody>
          <a:bodyPr/>
          <a:lstStyle/>
          <a:p>
            <a:r>
              <a:rPr lang="en-US"/>
              <a:t>Unit 2 ● Lesson 3</a:t>
            </a:r>
          </a:p>
        </p:txBody>
      </p:sp>
      <p:sp>
        <p:nvSpPr>
          <p:cNvPr id="4" name="Title 3">
            <a:extLst>
              <a:ext uri="{FF2B5EF4-FFF2-40B4-BE49-F238E27FC236}">
                <a16:creationId xmlns:a16="http://schemas.microsoft.com/office/drawing/2014/main" id="{D5A9C207-E898-491E-9A15-8A30FAD807DD}"/>
              </a:ext>
            </a:extLst>
          </p:cNvPr>
          <p:cNvSpPr>
            <a:spLocks noGrp="1"/>
          </p:cNvSpPr>
          <p:nvPr>
            <p:ph type="title"/>
          </p:nvPr>
        </p:nvSpPr>
        <p:spPr/>
        <p:txBody>
          <a:bodyPr/>
          <a:lstStyle/>
          <a:p>
            <a:r>
              <a:rPr lang="en-US"/>
              <a:t>Building the Perfect Square</a:t>
            </a:r>
          </a:p>
        </p:txBody>
      </p:sp>
      <p:graphicFrame>
        <p:nvGraphicFramePr>
          <p:cNvPr id="5" name="Table 5">
            <a:extLst>
              <a:ext uri="{FF2B5EF4-FFF2-40B4-BE49-F238E27FC236}">
                <a16:creationId xmlns:a16="http://schemas.microsoft.com/office/drawing/2014/main" id="{383D5449-23FB-40A1-B46A-0DC44DED67FA}"/>
              </a:ext>
            </a:extLst>
          </p:cNvPr>
          <p:cNvGraphicFramePr>
            <a:graphicFrameLocks noGrp="1"/>
          </p:cNvGraphicFramePr>
          <p:nvPr>
            <p:extLst>
              <p:ext uri="{D42A27DB-BD31-4B8C-83A1-F6EECF244321}">
                <p14:modId xmlns:p14="http://schemas.microsoft.com/office/powerpoint/2010/main" val="1243625319"/>
              </p:ext>
            </p:extLst>
          </p:nvPr>
        </p:nvGraphicFramePr>
        <p:xfrm>
          <a:off x="1936997" y="3772115"/>
          <a:ext cx="8128000" cy="226431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3200935230"/>
                    </a:ext>
                  </a:extLst>
                </a:gridCol>
                <a:gridCol w="4064000">
                  <a:extLst>
                    <a:ext uri="{9D8B030D-6E8A-4147-A177-3AD203B41FA5}">
                      <a16:colId xmlns:a16="http://schemas.microsoft.com/office/drawing/2014/main" val="581322877"/>
                    </a:ext>
                  </a:extLst>
                </a:gridCol>
              </a:tblGrid>
              <a:tr h="2264310">
                <a:tc>
                  <a:txBody>
                    <a:bodyPr/>
                    <a:lstStyle/>
                    <a:p>
                      <a:endParaRPr lang="en-US"/>
                    </a:p>
                  </a:txBody>
                  <a:tcPr/>
                </a:tc>
                <a:tc>
                  <a:txBody>
                    <a:bodyPr/>
                    <a:lstStyle/>
                    <a:p>
                      <a:endParaRPr lang="en-US" dirty="0"/>
                    </a:p>
                  </a:txBody>
                  <a:tcPr/>
                </a:tc>
                <a:extLst>
                  <a:ext uri="{0D108BD9-81ED-4DB2-BD59-A6C34878D82A}">
                    <a16:rowId xmlns:a16="http://schemas.microsoft.com/office/drawing/2014/main" val="3059751465"/>
                  </a:ext>
                </a:extLst>
              </a:tr>
            </a:tbl>
          </a:graphicData>
        </a:graphic>
      </p:graphicFrame>
    </p:spTree>
    <p:extLst>
      <p:ext uri="{BB962C8B-B14F-4D97-AF65-F5344CB8AC3E}">
        <p14:creationId xmlns:p14="http://schemas.microsoft.com/office/powerpoint/2010/main" val="4188304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F3FEA72-9961-4995-8B84-5385E889C3FF}"/>
                  </a:ext>
                </a:extLst>
              </p:cNvPr>
              <p:cNvSpPr>
                <a:spLocks noGrp="1"/>
              </p:cNvSpPr>
              <p:nvPr>
                <p:ph idx="1"/>
              </p:nvPr>
            </p:nvSpPr>
            <p:spPr/>
            <p:txBody>
              <a:bodyPr/>
              <a:lstStyle/>
              <a:p>
                <a:pPr marL="0" marR="0" indent="0">
                  <a:lnSpc>
                    <a:spcPct val="115000"/>
                  </a:lnSpc>
                  <a:spcBef>
                    <a:spcPts val="900"/>
                  </a:spcBef>
                  <a:spcAft>
                    <a:spcPts val="900"/>
                  </a:spcAft>
                  <a:buNone/>
                </a:pPr>
                <a:r>
                  <a:rPr lang="en-US" sz="2800">
                    <a:effectLst/>
                    <a:latin typeface="Avenir Book" panose="02000503020000020003"/>
                    <a:ea typeface="Times New Roman" panose="02020603050405020304" pitchFamily="18" charset="0"/>
                    <a:cs typeface="Times New Roman" panose="02020603050405020304" pitchFamily="18" charset="0"/>
                  </a:rPr>
                  <a:t>For each of the following quilt blocks, draw the diagram of the block and write two equivalent equations for the area of the block.</a:t>
                </a:r>
              </a:p>
              <a:p>
                <a:pPr marL="0" indent="0">
                  <a:buNone/>
                </a:pPr>
                <a:r>
                  <a:rPr lang="en-US">
                    <a:effectLst/>
                    <a:latin typeface="Avenir Book" panose="02000503020000020003"/>
                    <a:ea typeface="Calibri" panose="020F0502020204030204" pitchFamily="34" charset="0"/>
                    <a:cs typeface="Times New Roman" panose="02020603050405020304" pitchFamily="18" charset="0"/>
                  </a:rPr>
                  <a:t>4.   Block with side length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𝑥</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b="0" i="1" smtClean="0">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a:effectLst/>
                    <a:latin typeface="Avenir Book" panose="02000503020000020003"/>
                    <a:ea typeface="Calibri" panose="020F0502020204030204" pitchFamily="34" charset="0"/>
                    <a:cs typeface="Times New Roman" panose="02020603050405020304" pitchFamily="18" charset="0"/>
                  </a:rPr>
                  <a:t>.</a:t>
                </a:r>
              </a:p>
              <a:p>
                <a:pPr marL="0" indent="0">
                  <a:buNone/>
                </a:pPr>
                <a:endParaRPr lang="en-US">
                  <a:effectLst/>
                  <a:latin typeface="Avenir Book" panose="02000503020000020003"/>
                  <a:ea typeface="Calibri" panose="020F0502020204030204" pitchFamily="34" charset="0"/>
                  <a:cs typeface="Times New Roman" panose="02020603050405020304" pitchFamily="18" charset="0"/>
                </a:endParaRPr>
              </a:p>
              <a:p>
                <a:pPr marL="514350" indent="-514350">
                  <a:buFont typeface="+mj-lt"/>
                  <a:buAutoNum type="arabicPeriod" startAt="3"/>
                </a:pPr>
                <a:endParaRPr lang="en-US"/>
              </a:p>
            </p:txBody>
          </p:sp>
        </mc:Choice>
        <mc:Fallback xmlns="">
          <p:sp>
            <p:nvSpPr>
              <p:cNvPr id="2" name="Content Placeholder 1">
                <a:extLst>
                  <a:ext uri="{FF2B5EF4-FFF2-40B4-BE49-F238E27FC236}">
                    <a16:creationId xmlns:a16="http://schemas.microsoft.com/office/drawing/2014/main" id="{7F3FEA72-9961-4995-8B84-5385E889C3FF}"/>
                  </a:ext>
                </a:extLst>
              </p:cNvPr>
              <p:cNvSpPr>
                <a:spLocks noGrp="1" noRot="1" noChangeAspect="1" noMove="1" noResize="1" noEditPoints="1" noAdjustHandles="1" noChangeArrowheads="1" noChangeShapeType="1" noTextEdit="1"/>
              </p:cNvSpPr>
              <p:nvPr>
                <p:ph idx="1"/>
              </p:nvPr>
            </p:nvSpPr>
            <p:spPr>
              <a:blipFill>
                <a:blip r:embed="rId2"/>
                <a:stretch>
                  <a:fillRect l="-1217" t="-840"/>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769D981C-EE26-4B04-AECD-A034E9E675F6}"/>
              </a:ext>
            </a:extLst>
          </p:cNvPr>
          <p:cNvSpPr>
            <a:spLocks noGrp="1"/>
          </p:cNvSpPr>
          <p:nvPr>
            <p:ph type="ftr" sz="quarter" idx="11"/>
          </p:nvPr>
        </p:nvSpPr>
        <p:spPr/>
        <p:txBody>
          <a:bodyPr/>
          <a:lstStyle/>
          <a:p>
            <a:r>
              <a:rPr lang="en-US"/>
              <a:t>Unit 2 ● Lesson 3</a:t>
            </a:r>
          </a:p>
        </p:txBody>
      </p:sp>
      <p:sp>
        <p:nvSpPr>
          <p:cNvPr id="4" name="Title 3">
            <a:extLst>
              <a:ext uri="{FF2B5EF4-FFF2-40B4-BE49-F238E27FC236}">
                <a16:creationId xmlns:a16="http://schemas.microsoft.com/office/drawing/2014/main" id="{D5A9C207-E898-491E-9A15-8A30FAD807DD}"/>
              </a:ext>
            </a:extLst>
          </p:cNvPr>
          <p:cNvSpPr>
            <a:spLocks noGrp="1"/>
          </p:cNvSpPr>
          <p:nvPr>
            <p:ph type="title"/>
          </p:nvPr>
        </p:nvSpPr>
        <p:spPr/>
        <p:txBody>
          <a:bodyPr/>
          <a:lstStyle/>
          <a:p>
            <a:r>
              <a:rPr lang="en-US"/>
              <a:t>Building the Perfect Square</a:t>
            </a:r>
          </a:p>
        </p:txBody>
      </p:sp>
      <p:graphicFrame>
        <p:nvGraphicFramePr>
          <p:cNvPr id="5" name="Table 5">
            <a:extLst>
              <a:ext uri="{FF2B5EF4-FFF2-40B4-BE49-F238E27FC236}">
                <a16:creationId xmlns:a16="http://schemas.microsoft.com/office/drawing/2014/main" id="{383D5449-23FB-40A1-B46A-0DC44DED67FA}"/>
              </a:ext>
            </a:extLst>
          </p:cNvPr>
          <p:cNvGraphicFramePr>
            <a:graphicFrameLocks noGrp="1"/>
          </p:cNvGraphicFramePr>
          <p:nvPr>
            <p:extLst>
              <p:ext uri="{D42A27DB-BD31-4B8C-83A1-F6EECF244321}">
                <p14:modId xmlns:p14="http://schemas.microsoft.com/office/powerpoint/2010/main" val="2228643611"/>
              </p:ext>
            </p:extLst>
          </p:nvPr>
        </p:nvGraphicFramePr>
        <p:xfrm>
          <a:off x="1936997" y="3681425"/>
          <a:ext cx="8128000" cy="226431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3200935230"/>
                    </a:ext>
                  </a:extLst>
                </a:gridCol>
                <a:gridCol w="4064000">
                  <a:extLst>
                    <a:ext uri="{9D8B030D-6E8A-4147-A177-3AD203B41FA5}">
                      <a16:colId xmlns:a16="http://schemas.microsoft.com/office/drawing/2014/main" val="581322877"/>
                    </a:ext>
                  </a:extLst>
                </a:gridCol>
              </a:tblGrid>
              <a:tr h="2264310">
                <a:tc>
                  <a:txBody>
                    <a:bodyPr/>
                    <a:lstStyle/>
                    <a:p>
                      <a:endParaRPr lang="en-US"/>
                    </a:p>
                  </a:txBody>
                  <a:tcPr/>
                </a:tc>
                <a:tc>
                  <a:txBody>
                    <a:bodyPr/>
                    <a:lstStyle/>
                    <a:p>
                      <a:endParaRPr lang="en-US" dirty="0"/>
                    </a:p>
                  </a:txBody>
                  <a:tcPr/>
                </a:tc>
                <a:extLst>
                  <a:ext uri="{0D108BD9-81ED-4DB2-BD59-A6C34878D82A}">
                    <a16:rowId xmlns:a16="http://schemas.microsoft.com/office/drawing/2014/main" val="3059751465"/>
                  </a:ext>
                </a:extLst>
              </a:tr>
            </a:tbl>
          </a:graphicData>
        </a:graphic>
      </p:graphicFrame>
    </p:spTree>
    <p:extLst>
      <p:ext uri="{BB962C8B-B14F-4D97-AF65-F5344CB8AC3E}">
        <p14:creationId xmlns:p14="http://schemas.microsoft.com/office/powerpoint/2010/main" val="2499240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3FEA72-9961-4995-8B84-5385E889C3FF}"/>
              </a:ext>
            </a:extLst>
          </p:cNvPr>
          <p:cNvSpPr>
            <a:spLocks noGrp="1"/>
          </p:cNvSpPr>
          <p:nvPr>
            <p:ph idx="1"/>
          </p:nvPr>
        </p:nvSpPr>
        <p:spPr/>
        <p:txBody>
          <a:bodyPr/>
          <a:lstStyle/>
          <a:p>
            <a:pPr marL="514350" indent="-514350">
              <a:buFont typeface="+mj-lt"/>
              <a:buAutoNum type="arabicPeriod" startAt="5"/>
            </a:pPr>
            <a:r>
              <a:rPr lang="en-US">
                <a:effectLst/>
                <a:latin typeface="Avenir Book" panose="02000503020000020003"/>
                <a:ea typeface="Calibri" panose="020F0502020204030204" pitchFamily="34" charset="0"/>
                <a:cs typeface="Times New Roman" panose="02020603050405020304" pitchFamily="18" charset="0"/>
              </a:rPr>
              <a:t>What patterns do you notice when you relate the diagrams to the two expressions for the area?</a:t>
            </a:r>
          </a:p>
          <a:p>
            <a:pPr marL="514350" indent="-514350">
              <a:buFont typeface="+mj-lt"/>
              <a:buAutoNum type="arabicPeriod" startAt="5"/>
            </a:pPr>
            <a:endParaRPr lang="en-US"/>
          </a:p>
        </p:txBody>
      </p:sp>
      <p:sp>
        <p:nvSpPr>
          <p:cNvPr id="3" name="Footer Placeholder 2">
            <a:extLst>
              <a:ext uri="{FF2B5EF4-FFF2-40B4-BE49-F238E27FC236}">
                <a16:creationId xmlns:a16="http://schemas.microsoft.com/office/drawing/2014/main" id="{769D981C-EE26-4B04-AECD-A034E9E675F6}"/>
              </a:ext>
            </a:extLst>
          </p:cNvPr>
          <p:cNvSpPr>
            <a:spLocks noGrp="1"/>
          </p:cNvSpPr>
          <p:nvPr>
            <p:ph type="ftr" sz="quarter" idx="11"/>
          </p:nvPr>
        </p:nvSpPr>
        <p:spPr/>
        <p:txBody>
          <a:bodyPr/>
          <a:lstStyle/>
          <a:p>
            <a:r>
              <a:rPr lang="en-US"/>
              <a:t>Unit 2 ● Lesson 3</a:t>
            </a:r>
          </a:p>
        </p:txBody>
      </p:sp>
      <p:sp>
        <p:nvSpPr>
          <p:cNvPr id="4" name="Title 3">
            <a:extLst>
              <a:ext uri="{FF2B5EF4-FFF2-40B4-BE49-F238E27FC236}">
                <a16:creationId xmlns:a16="http://schemas.microsoft.com/office/drawing/2014/main" id="{D5A9C207-E898-491E-9A15-8A30FAD807DD}"/>
              </a:ext>
            </a:extLst>
          </p:cNvPr>
          <p:cNvSpPr>
            <a:spLocks noGrp="1"/>
          </p:cNvSpPr>
          <p:nvPr>
            <p:ph type="title"/>
          </p:nvPr>
        </p:nvSpPr>
        <p:spPr/>
        <p:txBody>
          <a:bodyPr/>
          <a:lstStyle/>
          <a:p>
            <a:r>
              <a:rPr lang="en-US"/>
              <a:t>Building the Perfect Square</a:t>
            </a:r>
          </a:p>
        </p:txBody>
      </p:sp>
    </p:spTree>
    <p:extLst>
      <p:ext uri="{BB962C8B-B14F-4D97-AF65-F5344CB8AC3E}">
        <p14:creationId xmlns:p14="http://schemas.microsoft.com/office/powerpoint/2010/main" val="662130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7F3FEA72-9961-4995-8B84-5385E889C3FF}"/>
                  </a:ext>
                </a:extLst>
              </p:cNvPr>
              <p:cNvSpPr>
                <a:spLocks noGrp="1"/>
              </p:cNvSpPr>
              <p:nvPr>
                <p:ph idx="1"/>
              </p:nvPr>
            </p:nvSpPr>
            <p:spPr/>
            <p:txBody>
              <a:bodyPr>
                <a:normAutofit lnSpcReduction="10000"/>
              </a:bodyPr>
              <a:lstStyle/>
              <a:p>
                <a:pPr marL="514350" indent="-514350">
                  <a:buFont typeface="+mj-lt"/>
                  <a:buAutoNum type="arabicPeriod" startAt="6"/>
                </a:pPr>
                <a:r>
                  <a:rPr lang="en-US">
                    <a:effectLst/>
                    <a:latin typeface="Avenir Book" panose="02000503020000020003"/>
                    <a:ea typeface="Calibri" panose="020F0502020204030204" pitchFamily="34" charset="0"/>
                    <a:cs typeface="Times New Roman" panose="02020603050405020304" pitchFamily="18" charset="0"/>
                  </a:rPr>
                  <a:t>Optima likes to have her little dog, Clementine, around the shop. One day, Clementine got a little hungry, and started to chew up the orders. When Optima found the orders, one of them was so chewed up that there were only partial expressions for the area remaining. Help Optima by completing each of the following expressions for the area so that they describe a perfect square. Then, write the two equivalent equations for the area of the square.</a:t>
                </a:r>
              </a:p>
              <a:p>
                <a:pPr marL="0" indent="0">
                  <a:buNone/>
                </a:pPr>
                <a:r>
                  <a:rPr lang="en-US">
                    <a:effectLst/>
                    <a:ea typeface="Calibri" panose="020F0502020204030204" pitchFamily="34" charset="0"/>
                    <a:cs typeface="Times New Roman" panose="02020603050405020304" pitchFamily="18" charset="0"/>
                  </a:rPr>
                  <a:t>	</a:t>
                </a:r>
                <a:r>
                  <a:rPr lang="en-US">
                    <a:effectLst/>
                    <a:latin typeface="Avenir Book" panose="02000503020000020003"/>
                    <a:ea typeface="Calibri" panose="020F0502020204030204" pitchFamily="34" charset="0"/>
                    <a:cs typeface="Times New Roman" panose="02020603050405020304" pitchFamily="18" charset="0"/>
                  </a:rPr>
                  <a:t>a. </a:t>
                </a:r>
                <a14:m>
                  <m:oMath xmlns:m="http://schemas.openxmlformats.org/officeDocument/2006/math">
                    <m:sSup>
                      <m:sSupPr>
                        <m:ctrlPr>
                          <a:rPr lang="en-US" i="1"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4</m:t>
                    </m:r>
                    <m:r>
                      <a:rPr lang="en-US" i="1">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US">
                    <a:effectLst/>
                    <a:latin typeface="Avenir Book" panose="02000503020000020003"/>
                    <a:ea typeface="Calibri" panose="020F0502020204030204" pitchFamily="34" charset="0"/>
                    <a:cs typeface="Times New Roman" panose="02020603050405020304" pitchFamily="18" charset="0"/>
                  </a:rPr>
                  <a:t>				b. </a:t>
                </a:r>
                <a14:m>
                  <m:oMath xmlns:m="http://schemas.openxmlformats.org/officeDocument/2006/math">
                    <m:sSup>
                      <m:sSupPr>
                        <m:ctrlPr>
                          <a:rPr lang="en-US" b="0" i="1"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b="0" i="1" smtClean="0">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b="0" i="1" smtClean="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b="0" i="1" smtClean="0">
                        <a:effectLst/>
                        <a:latin typeface="Cambria Math" panose="02040503050406030204" pitchFamily="18" charset="0"/>
                        <a:ea typeface="Calibri" panose="020F0502020204030204" pitchFamily="34" charset="0"/>
                        <a:cs typeface="Times New Roman" panose="02020603050405020304" pitchFamily="18" charset="0"/>
                      </a:rPr>
                      <m:t>+6</m:t>
                    </m:r>
                    <m:r>
                      <a:rPr lang="en-US" b="0" i="1" smtClean="0">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US">
                    <a:effectLst/>
                    <a:latin typeface="Avenir Book" panose="02000503020000020003"/>
                    <a:ea typeface="Calibri" panose="020F0502020204030204" pitchFamily="34" charset="0"/>
                    <a:cs typeface="Times New Roman" panose="02020603050405020304" pitchFamily="18" charset="0"/>
                  </a:rPr>
                  <a:t>     </a:t>
                </a:r>
              </a:p>
              <a:p>
                <a:pPr marL="0" indent="0">
                  <a:buNone/>
                </a:pPr>
                <a:endParaRPr lang="en-US">
                  <a:latin typeface="Avenir Book" panose="02000503020000020003"/>
                  <a:ea typeface="Calibri" panose="020F0502020204030204" pitchFamily="34" charset="0"/>
                  <a:cs typeface="Times New Roman" panose="02020603050405020304" pitchFamily="18" charset="0"/>
                </a:endParaRPr>
              </a:p>
              <a:p>
                <a:pPr marL="0" indent="0">
                  <a:buNone/>
                </a:pPr>
                <a:r>
                  <a:rPr lang="en-US">
                    <a:effectLst/>
                    <a:latin typeface="Avenir Book" panose="02000503020000020003"/>
                    <a:ea typeface="Calibri" panose="020F0502020204030204" pitchFamily="34" charset="0"/>
                    <a:cs typeface="Times New Roman" panose="02020603050405020304" pitchFamily="18" charset="0"/>
                  </a:rPr>
                  <a:t>         c. </a:t>
                </a:r>
                <a14:m>
                  <m:oMath xmlns:m="http://schemas.openxmlformats.org/officeDocument/2006/math">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𝑥</m:t>
                        </m:r>
                      </m:e>
                      <m:sup>
                        <m:r>
                          <a:rPr lang="en-US" i="1">
                            <a:latin typeface="Cambria Math" panose="02040503050406030204" pitchFamily="18" charset="0"/>
                            <a:ea typeface="Calibri" panose="020F0502020204030204" pitchFamily="34" charset="0"/>
                            <a:cs typeface="Times New Roman" panose="02020603050405020304" pitchFamily="18" charset="0"/>
                          </a:rPr>
                          <m:t>2</m:t>
                        </m:r>
                      </m:sup>
                    </m:sSup>
                    <m:r>
                      <a:rPr lang="en-US" i="1">
                        <a:latin typeface="Cambria Math" panose="02040503050406030204" pitchFamily="18" charset="0"/>
                        <a:ea typeface="Calibri" panose="020F0502020204030204" pitchFamily="34" charset="0"/>
                        <a:cs typeface="Times New Roman" panose="02020603050405020304" pitchFamily="18" charset="0"/>
                      </a:rPr>
                      <m:t>+</m:t>
                    </m:r>
                    <m:r>
                      <a:rPr lang="en-US" b="0" i="1" smtClean="0">
                        <a:latin typeface="Cambria Math" panose="02040503050406030204" pitchFamily="18" charset="0"/>
                        <a:ea typeface="Calibri" panose="020F0502020204030204" pitchFamily="34" charset="0"/>
                        <a:cs typeface="Times New Roman" panose="02020603050405020304" pitchFamily="18" charset="0"/>
                      </a:rPr>
                      <m:t>8</m:t>
                    </m:r>
                    <m:r>
                      <a:rPr lang="en-US" i="1">
                        <a:latin typeface="Cambria Math" panose="02040503050406030204" pitchFamily="18" charset="0"/>
                        <a:ea typeface="Calibri" panose="020F0502020204030204" pitchFamily="34" charset="0"/>
                        <a:cs typeface="Times New Roman" panose="02020603050405020304" pitchFamily="18" charset="0"/>
                      </a:rPr>
                      <m:t>𝑥</m:t>
                    </m:r>
                  </m:oMath>
                </a14:m>
                <a:r>
                  <a:rPr lang="en-US">
                    <a:latin typeface="Avenir Book" panose="02000503020000020003"/>
                    <a:ea typeface="Calibri" panose="020F0502020204030204" pitchFamily="34" charset="0"/>
                    <a:cs typeface="Times New Roman" panose="02020603050405020304" pitchFamily="18" charset="0"/>
                  </a:rPr>
                  <a:t> 				d. </a:t>
                </a:r>
                <a14:m>
                  <m:oMath xmlns:m="http://schemas.openxmlformats.org/officeDocument/2006/math">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𝑥</m:t>
                        </m:r>
                      </m:e>
                      <m:sup>
                        <m:r>
                          <a:rPr lang="en-US" i="1">
                            <a:latin typeface="Cambria Math" panose="02040503050406030204" pitchFamily="18" charset="0"/>
                            <a:ea typeface="Calibri" panose="020F0502020204030204" pitchFamily="34" charset="0"/>
                            <a:cs typeface="Times New Roman" panose="02020603050405020304" pitchFamily="18" charset="0"/>
                          </a:rPr>
                          <m:t>2</m:t>
                        </m:r>
                      </m:sup>
                    </m:sSup>
                    <m:r>
                      <a:rPr lang="en-US" i="1">
                        <a:latin typeface="Cambria Math" panose="02040503050406030204" pitchFamily="18" charset="0"/>
                        <a:ea typeface="Calibri" panose="020F0502020204030204" pitchFamily="34" charset="0"/>
                        <a:cs typeface="Times New Roman" panose="02020603050405020304" pitchFamily="18" charset="0"/>
                      </a:rPr>
                      <m:t>+</m:t>
                    </m:r>
                    <m:r>
                      <a:rPr lang="en-US" b="0" i="1" smtClean="0">
                        <a:latin typeface="Cambria Math" panose="02040503050406030204" pitchFamily="18" charset="0"/>
                        <a:ea typeface="Calibri" panose="020F0502020204030204" pitchFamily="34" charset="0"/>
                        <a:cs typeface="Times New Roman" panose="02020603050405020304" pitchFamily="18" charset="0"/>
                      </a:rPr>
                      <m:t>12</m:t>
                    </m:r>
                    <m:r>
                      <a:rPr lang="en-US" i="1">
                        <a:latin typeface="Cambria Math" panose="02040503050406030204" pitchFamily="18" charset="0"/>
                        <a:ea typeface="Calibri" panose="020F0502020204030204" pitchFamily="34" charset="0"/>
                        <a:cs typeface="Times New Roman" panose="02020603050405020304" pitchFamily="18" charset="0"/>
                      </a:rPr>
                      <m:t>𝑥</m:t>
                    </m:r>
                  </m:oMath>
                </a14:m>
                <a:r>
                  <a:rPr lang="en-US">
                    <a:latin typeface="Avenir Book" panose="02000503020000020003"/>
                    <a:ea typeface="Calibri" panose="020F0502020204030204" pitchFamily="34" charset="0"/>
                    <a:cs typeface="Times New Roman" panose="02020603050405020304" pitchFamily="18" charset="0"/>
                  </a:rPr>
                  <a:t> </a:t>
                </a:r>
              </a:p>
              <a:p>
                <a:pPr marL="514350" indent="-514350">
                  <a:buFont typeface="+mj-lt"/>
                  <a:buAutoNum type="alphaLcPeriod"/>
                </a:pPr>
                <a:endParaRPr lang="en-US"/>
              </a:p>
            </p:txBody>
          </p:sp>
        </mc:Choice>
        <mc:Fallback>
          <p:sp>
            <p:nvSpPr>
              <p:cNvPr id="2" name="Content Placeholder 1">
                <a:extLst>
                  <a:ext uri="{FF2B5EF4-FFF2-40B4-BE49-F238E27FC236}">
                    <a16:creationId xmlns:a16="http://schemas.microsoft.com/office/drawing/2014/main" id="{7F3FEA72-9961-4995-8B84-5385E889C3FF}"/>
                  </a:ext>
                </a:extLst>
              </p:cNvPr>
              <p:cNvSpPr>
                <a:spLocks noGrp="1" noRot="1" noChangeAspect="1" noMove="1" noResize="1" noEditPoints="1" noAdjustHandles="1" noChangeArrowheads="1" noChangeShapeType="1" noTextEdit="1"/>
              </p:cNvSpPr>
              <p:nvPr>
                <p:ph idx="1"/>
              </p:nvPr>
            </p:nvSpPr>
            <p:spPr>
              <a:blipFill>
                <a:blip r:embed="rId2"/>
                <a:stretch>
                  <a:fillRect l="-1327" t="-4082" r="-483" b="-1749"/>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769D981C-EE26-4B04-AECD-A034E9E675F6}"/>
              </a:ext>
            </a:extLst>
          </p:cNvPr>
          <p:cNvSpPr>
            <a:spLocks noGrp="1"/>
          </p:cNvSpPr>
          <p:nvPr>
            <p:ph type="ftr" sz="quarter" idx="11"/>
          </p:nvPr>
        </p:nvSpPr>
        <p:spPr/>
        <p:txBody>
          <a:bodyPr/>
          <a:lstStyle/>
          <a:p>
            <a:r>
              <a:rPr lang="en-US"/>
              <a:t>Unit 2 ● Lesson 3</a:t>
            </a:r>
          </a:p>
        </p:txBody>
      </p:sp>
      <p:sp>
        <p:nvSpPr>
          <p:cNvPr id="4" name="Title 3">
            <a:extLst>
              <a:ext uri="{FF2B5EF4-FFF2-40B4-BE49-F238E27FC236}">
                <a16:creationId xmlns:a16="http://schemas.microsoft.com/office/drawing/2014/main" id="{D5A9C207-E898-491E-9A15-8A30FAD807DD}"/>
              </a:ext>
            </a:extLst>
          </p:cNvPr>
          <p:cNvSpPr>
            <a:spLocks noGrp="1"/>
          </p:cNvSpPr>
          <p:nvPr>
            <p:ph type="title"/>
          </p:nvPr>
        </p:nvSpPr>
        <p:spPr/>
        <p:txBody>
          <a:bodyPr/>
          <a:lstStyle/>
          <a:p>
            <a:r>
              <a:rPr lang="en-US"/>
              <a:t>Building the Perfect Square</a:t>
            </a:r>
          </a:p>
        </p:txBody>
      </p:sp>
    </p:spTree>
    <p:extLst>
      <p:ext uri="{BB962C8B-B14F-4D97-AF65-F5344CB8AC3E}">
        <p14:creationId xmlns:p14="http://schemas.microsoft.com/office/powerpoint/2010/main" val="3367317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453D3FC-A09B-4B96-B21F-4152E97A0FE6}"/>
                  </a:ext>
                </a:extLst>
              </p:cNvPr>
              <p:cNvSpPr>
                <a:spLocks noGrp="1"/>
              </p:cNvSpPr>
              <p:nvPr>
                <p:ph idx="1"/>
              </p:nvPr>
            </p:nvSpPr>
            <p:spPr/>
            <p:txBody>
              <a:bodyPr>
                <a:normAutofit/>
              </a:bodyPr>
              <a:lstStyle/>
              <a:p>
                <a:pPr marL="457200" marR="0" lvl="1" indent="0">
                  <a:lnSpc>
                    <a:spcPct val="115000"/>
                  </a:lnSpc>
                  <a:spcBef>
                    <a:spcPts val="0"/>
                  </a:spcBef>
                  <a:spcAft>
                    <a:spcPts val="1000"/>
                  </a:spcAft>
                  <a:buNone/>
                </a:pPr>
                <a:r>
                  <a:rPr lang="en-US" sz="2800">
                    <a:effectLst/>
                    <a:latin typeface="Avenir Book" panose="02000503020000020003"/>
                    <a:ea typeface="Calibri" panose="020F0502020204030204" pitchFamily="34" charset="0"/>
                    <a:cs typeface="Times New Roman" panose="02020603050405020304" pitchFamily="18" charset="0"/>
                  </a:rPr>
                  <a:t>7. a. If </a:t>
                </a:r>
                <a14:m>
                  <m:oMath xmlns:m="http://schemas.openxmlformats.org/officeDocument/2006/math">
                    <m:sSup>
                      <m:sSup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800">
                        <a:effectLst/>
                        <a:latin typeface="Cambria Math" panose="02040503050406030204" pitchFamily="18" charset="0"/>
                        <a:ea typeface="Calibri" panose="020F0502020204030204" pitchFamily="34" charset="0"/>
                        <a:cs typeface="Times New Roman" panose="02020603050405020304" pitchFamily="18" charset="0"/>
                      </a:rPr>
                      <m:t>+</m:t>
                    </m:r>
                    <m:r>
                      <a:rPr lang="en-US" sz="2800" i="1">
                        <a:effectLst/>
                        <a:latin typeface="Cambria Math" panose="02040503050406030204" pitchFamily="18" charset="0"/>
                        <a:ea typeface="Calibri" panose="020F0502020204030204" pitchFamily="34" charset="0"/>
                        <a:cs typeface="Times New Roman" panose="02020603050405020304" pitchFamily="18" charset="0"/>
                      </a:rPr>
                      <m:t>𝑏𝑥</m:t>
                    </m:r>
                    <m:r>
                      <a:rPr lang="en-US" sz="2800">
                        <a:effectLst/>
                        <a:latin typeface="Cambria Math" panose="02040503050406030204" pitchFamily="18" charset="0"/>
                        <a:ea typeface="Calibri" panose="020F0502020204030204" pitchFamily="34" charset="0"/>
                        <a:cs typeface="Times New Roman" panose="02020603050405020304" pitchFamily="18" charset="0"/>
                      </a:rPr>
                      <m:t>+</m:t>
                    </m:r>
                    <m:r>
                      <a:rPr lang="en-US" sz="2800" i="1">
                        <a:effectLst/>
                        <a:latin typeface="Cambria Math" panose="02040503050406030204" pitchFamily="18" charset="0"/>
                        <a:ea typeface="Calibri" panose="020F0502020204030204" pitchFamily="34" charset="0"/>
                        <a:cs typeface="Times New Roman" panose="02020603050405020304" pitchFamily="18" charset="0"/>
                      </a:rPr>
                      <m:t>𝑐</m:t>
                    </m:r>
                  </m:oMath>
                </a14:m>
                <a:r>
                  <a:rPr lang="en-US" sz="2800">
                    <a:effectLst/>
                    <a:latin typeface="Avenir Book" panose="02000503020000020003"/>
                    <a:ea typeface="Calibri" panose="020F0502020204030204" pitchFamily="34" charset="0"/>
                    <a:cs typeface="Times New Roman" panose="02020603050405020304" pitchFamily="18" charset="0"/>
                  </a:rPr>
                  <a:t> is a perfect square, what is the relationship   		    between </a:t>
                </a:r>
                <a14:m>
                  <m:oMath xmlns:m="http://schemas.openxmlformats.org/officeDocument/2006/math">
                    <m:r>
                      <a:rPr lang="en-US" sz="2800" i="1">
                        <a:effectLst/>
                        <a:latin typeface="Cambria Math" panose="02040503050406030204" pitchFamily="18" charset="0"/>
                        <a:ea typeface="Calibri" panose="020F0502020204030204" pitchFamily="34" charset="0"/>
                        <a:cs typeface="Times New Roman" panose="02020603050405020304" pitchFamily="18" charset="0"/>
                      </a:rPr>
                      <m:t>𝑏</m:t>
                    </m:r>
                  </m:oMath>
                </a14:m>
                <a:r>
                  <a:rPr lang="en-US" sz="2800">
                    <a:effectLst/>
                    <a:latin typeface="Avenir Book" panose="02000503020000020003"/>
                    <a:ea typeface="Calibri" panose="020F0502020204030204" pitchFamily="34" charset="0"/>
                    <a:cs typeface="Times New Roman" panose="02020603050405020304" pitchFamily="18" charset="0"/>
                  </a:rPr>
                  <a:t> and </a:t>
                </a:r>
                <a14:m>
                  <m:oMath xmlns:m="http://schemas.openxmlformats.org/officeDocument/2006/math">
                    <m:r>
                      <a:rPr lang="en-US" sz="2800" i="1">
                        <a:effectLst/>
                        <a:latin typeface="Cambria Math" panose="02040503050406030204" pitchFamily="18" charset="0"/>
                        <a:ea typeface="Calibri" panose="020F0502020204030204" pitchFamily="34" charset="0"/>
                        <a:cs typeface="Times New Roman" panose="02020603050405020304" pitchFamily="18" charset="0"/>
                      </a:rPr>
                      <m:t>𝑐</m:t>
                    </m:r>
                  </m:oMath>
                </a14:m>
                <a:r>
                  <a:rPr lang="en-US" sz="2800">
                    <a:effectLst/>
                    <a:latin typeface="Avenir Book" panose="02000503020000020003"/>
                    <a:ea typeface="Calibri" panose="020F0502020204030204" pitchFamily="34" charset="0"/>
                    <a:cs typeface="Times New Roman" panose="02020603050405020304" pitchFamily="18" charset="0"/>
                  </a:rPr>
                  <a:t>?</a:t>
                </a:r>
                <a:endParaRPr lang="en-US" sz="2800">
                  <a:latin typeface="Avenir Book" panose="02000503020000020003"/>
                  <a:ea typeface="Calibri" panose="020F0502020204030204" pitchFamily="34" charset="0"/>
                  <a:cs typeface="Times New Roman" panose="02020603050405020304" pitchFamily="18" charset="0"/>
                </a:endParaRPr>
              </a:p>
              <a:p>
                <a:pPr marL="457200" marR="0" lvl="1" indent="0">
                  <a:lnSpc>
                    <a:spcPct val="115000"/>
                  </a:lnSpc>
                  <a:spcBef>
                    <a:spcPts val="0"/>
                  </a:spcBef>
                  <a:spcAft>
                    <a:spcPts val="1000"/>
                  </a:spcAft>
                  <a:buNone/>
                </a:pPr>
                <a:r>
                  <a:rPr lang="en-US" sz="2800">
                    <a:effectLst/>
                    <a:latin typeface="Avenir Book" panose="02000503020000020003"/>
                    <a:ea typeface="Calibri" panose="020F0502020204030204" pitchFamily="34" charset="0"/>
                    <a:cs typeface="Times New Roman" panose="02020603050405020304" pitchFamily="18" charset="0"/>
                  </a:rPr>
                  <a:t>b. What process can be used to find </a:t>
                </a:r>
                <a14:m>
                  <m:oMath xmlns:m="http://schemas.openxmlformats.org/officeDocument/2006/math">
                    <m:r>
                      <a:rPr lang="en-US" sz="2800" i="1">
                        <a:effectLst/>
                        <a:latin typeface="Cambria Math" panose="02040503050406030204" pitchFamily="18" charset="0"/>
                        <a:ea typeface="Calibri" panose="020F0502020204030204" pitchFamily="34" charset="0"/>
                        <a:cs typeface="Times New Roman" panose="02020603050405020304" pitchFamily="18" charset="0"/>
                      </a:rPr>
                      <m:t>𝑐</m:t>
                    </m:r>
                  </m:oMath>
                </a14:m>
                <a:r>
                  <a:rPr lang="en-US" sz="2800">
                    <a:effectLst/>
                    <a:latin typeface="Avenir Book" panose="02000503020000020003"/>
                    <a:ea typeface="Calibri" panose="020F0502020204030204" pitchFamily="34" charset="0"/>
                    <a:cs typeface="Times New Roman" panose="02020603050405020304" pitchFamily="18" charset="0"/>
                  </a:rPr>
                  <a:t> and complete the square, given </a:t>
                </a:r>
                <a14:m>
                  <m:oMath xmlns:m="http://schemas.openxmlformats.org/officeDocument/2006/math">
                    <m:sSup>
                      <m:sSup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800">
                        <a:effectLst/>
                        <a:latin typeface="Cambria Math" panose="02040503050406030204" pitchFamily="18" charset="0"/>
                        <a:ea typeface="Calibri" panose="020F0502020204030204" pitchFamily="34" charset="0"/>
                        <a:cs typeface="Times New Roman" panose="02020603050405020304" pitchFamily="18" charset="0"/>
                      </a:rPr>
                      <m:t>+</m:t>
                    </m:r>
                    <m:r>
                      <a:rPr lang="en-US" sz="2800" i="1">
                        <a:effectLst/>
                        <a:latin typeface="Cambria Math" panose="02040503050406030204" pitchFamily="18" charset="0"/>
                        <a:ea typeface="Calibri" panose="020F0502020204030204" pitchFamily="34" charset="0"/>
                        <a:cs typeface="Times New Roman" panose="02020603050405020304" pitchFamily="18" charset="0"/>
                      </a:rPr>
                      <m:t>𝑏𝑥</m:t>
                    </m:r>
                  </m:oMath>
                </a14:m>
                <a:r>
                  <a:rPr lang="en-US" sz="2800">
                    <a:effectLst/>
                    <a:latin typeface="Avenir Book" panose="02000503020000020003"/>
                    <a:ea typeface="Calibri" panose="020F0502020204030204" pitchFamily="34" charset="0"/>
                    <a:cs typeface="Times New Roman" panose="02020603050405020304" pitchFamily="18" charset="0"/>
                  </a:rPr>
                  <a:t>?</a:t>
                </a:r>
              </a:p>
              <a:p>
                <a:pPr marL="457200" marR="0" lvl="1" indent="0">
                  <a:lnSpc>
                    <a:spcPct val="115000"/>
                  </a:lnSpc>
                  <a:spcBef>
                    <a:spcPts val="0"/>
                  </a:spcBef>
                  <a:spcAft>
                    <a:spcPts val="1000"/>
                  </a:spcAft>
                  <a:buNone/>
                </a:pPr>
                <a:r>
                  <a:rPr lang="en-US" sz="2800">
                    <a:latin typeface="Avenir Book" panose="02000503020000020003"/>
                    <a:ea typeface="Calibri" panose="020F0502020204030204" pitchFamily="34" charset="0"/>
                    <a:cs typeface="Times New Roman" panose="02020603050405020304" pitchFamily="18" charset="0"/>
                  </a:rPr>
                  <a:t>c. </a:t>
                </a:r>
                <a:r>
                  <a:rPr lang="en-US" sz="2800">
                    <a:effectLst/>
                    <a:latin typeface="Avenir Book" panose="02000503020000020003"/>
                    <a:ea typeface="Calibri" panose="020F0502020204030204" pitchFamily="34" charset="0"/>
                    <a:cs typeface="Times New Roman" panose="02020603050405020304" pitchFamily="18" charset="0"/>
                  </a:rPr>
                  <a:t>Will this strategy work if </a:t>
                </a:r>
                <a14:m>
                  <m:oMath xmlns:m="http://schemas.openxmlformats.org/officeDocument/2006/math">
                    <m:r>
                      <a:rPr lang="en-US" sz="2800" i="1">
                        <a:effectLst/>
                        <a:latin typeface="Cambria Math" panose="02040503050406030204" pitchFamily="18" charset="0"/>
                        <a:ea typeface="Calibri" panose="020F0502020204030204" pitchFamily="34" charset="0"/>
                        <a:cs typeface="Times New Roman" panose="02020603050405020304" pitchFamily="18" charset="0"/>
                      </a:rPr>
                      <m:t>𝑏</m:t>
                    </m:r>
                  </m:oMath>
                </a14:m>
                <a:r>
                  <a:rPr lang="en-US" sz="2800">
                    <a:effectLst/>
                    <a:latin typeface="Avenir Book" panose="02000503020000020003"/>
                    <a:ea typeface="Calibri" panose="020F0502020204030204" pitchFamily="34" charset="0"/>
                    <a:cs typeface="Times New Roman" panose="02020603050405020304" pitchFamily="18" charset="0"/>
                  </a:rPr>
                  <a:t> is negative? Why or why not</a:t>
                </a:r>
                <a:r>
                  <a:rPr lang="en-US" sz="2800">
                    <a:latin typeface="Avenir Book" panose="02000503020000020003"/>
                    <a:ea typeface="Calibri" panose="020F0502020204030204" pitchFamily="34" charset="0"/>
                    <a:cs typeface="Times New Roman" panose="02020603050405020304" pitchFamily="18" charset="0"/>
                  </a:rPr>
                  <a:t>?</a:t>
                </a:r>
              </a:p>
              <a:p>
                <a:pPr marL="457200" marR="0" lvl="1" indent="0">
                  <a:lnSpc>
                    <a:spcPct val="115000"/>
                  </a:lnSpc>
                  <a:spcBef>
                    <a:spcPts val="0"/>
                  </a:spcBef>
                  <a:spcAft>
                    <a:spcPts val="1000"/>
                  </a:spcAft>
                  <a:buNone/>
                </a:pPr>
                <a:r>
                  <a:rPr lang="en-US" sz="2800">
                    <a:effectLst/>
                    <a:latin typeface="Avenir Book" panose="02000503020000020003"/>
                    <a:ea typeface="Calibri" panose="020F0502020204030204" pitchFamily="34" charset="0"/>
                    <a:cs typeface="Times New Roman" panose="02020603050405020304" pitchFamily="18" charset="0"/>
                  </a:rPr>
                  <a:t>d. Will the strategy work if </a:t>
                </a:r>
                <a14:m>
                  <m:oMath xmlns:m="http://schemas.openxmlformats.org/officeDocument/2006/math">
                    <m:r>
                      <a:rPr lang="en-US" sz="2800" i="1">
                        <a:effectLst/>
                        <a:latin typeface="Cambria Math" panose="02040503050406030204" pitchFamily="18" charset="0"/>
                        <a:ea typeface="Calibri" panose="020F0502020204030204" pitchFamily="34" charset="0"/>
                        <a:cs typeface="Times New Roman" panose="02020603050405020304" pitchFamily="18" charset="0"/>
                      </a:rPr>
                      <m:t>𝑏</m:t>
                    </m:r>
                  </m:oMath>
                </a14:m>
                <a:r>
                  <a:rPr lang="en-US" sz="2800">
                    <a:effectLst/>
                    <a:latin typeface="Avenir Book" panose="02000503020000020003"/>
                    <a:ea typeface="Calibri" panose="020F0502020204030204" pitchFamily="34" charset="0"/>
                    <a:cs typeface="Times New Roman" panose="02020603050405020304" pitchFamily="18" charset="0"/>
                  </a:rPr>
                  <a:t> is an odd number? What happens to </a:t>
                </a:r>
                <a14:m>
                  <m:oMath xmlns:m="http://schemas.openxmlformats.org/officeDocument/2006/math">
                    <m:r>
                      <a:rPr lang="en-US" sz="2800" i="1">
                        <a:effectLst/>
                        <a:latin typeface="Cambria Math" panose="02040503050406030204" pitchFamily="18" charset="0"/>
                        <a:ea typeface="Calibri" panose="020F0502020204030204" pitchFamily="34" charset="0"/>
                        <a:cs typeface="Times New Roman" panose="02020603050405020304" pitchFamily="18" charset="0"/>
                      </a:rPr>
                      <m:t>𝑐</m:t>
                    </m:r>
                  </m:oMath>
                </a14:m>
                <a:r>
                  <a:rPr lang="en-US" sz="2800">
                    <a:effectLst/>
                    <a:latin typeface="Avenir Book" panose="02000503020000020003"/>
                    <a:ea typeface="Calibri" panose="020F0502020204030204" pitchFamily="34" charset="0"/>
                    <a:cs typeface="Times New Roman" panose="02020603050405020304" pitchFamily="18" charset="0"/>
                  </a:rPr>
                  <a:t>	 if </a:t>
                </a:r>
                <a14:m>
                  <m:oMath xmlns:m="http://schemas.openxmlformats.org/officeDocument/2006/math">
                    <m:r>
                      <a:rPr lang="en-US" sz="2800" i="1">
                        <a:effectLst/>
                        <a:latin typeface="Cambria Math" panose="02040503050406030204" pitchFamily="18" charset="0"/>
                        <a:ea typeface="Calibri" panose="020F0502020204030204" pitchFamily="34" charset="0"/>
                        <a:cs typeface="Times New Roman" panose="02020603050405020304" pitchFamily="18" charset="0"/>
                      </a:rPr>
                      <m:t>𝑏</m:t>
                    </m:r>
                  </m:oMath>
                </a14:m>
                <a:r>
                  <a:rPr lang="en-US" sz="2800">
                    <a:effectLst/>
                    <a:latin typeface="Avenir Book" panose="02000503020000020003"/>
                    <a:ea typeface="Calibri" panose="020F0502020204030204" pitchFamily="34" charset="0"/>
                    <a:cs typeface="Times New Roman" panose="02020603050405020304" pitchFamily="18" charset="0"/>
                  </a:rPr>
                  <a:t> is odd?</a:t>
                </a:r>
              </a:p>
            </p:txBody>
          </p:sp>
        </mc:Choice>
        <mc:Fallback xmlns="">
          <p:sp>
            <p:nvSpPr>
              <p:cNvPr id="2" name="Content Placeholder 1">
                <a:extLst>
                  <a:ext uri="{FF2B5EF4-FFF2-40B4-BE49-F238E27FC236}">
                    <a16:creationId xmlns:a16="http://schemas.microsoft.com/office/drawing/2014/main" id="{4453D3FC-A09B-4B96-B21F-4152E97A0FE6}"/>
                  </a:ext>
                </a:extLst>
              </p:cNvPr>
              <p:cNvSpPr>
                <a:spLocks noGrp="1" noRot="1" noChangeAspect="1" noMove="1" noResize="1" noEditPoints="1" noAdjustHandles="1" noChangeArrowheads="1" noChangeShapeType="1" noTextEdit="1"/>
              </p:cNvSpPr>
              <p:nvPr>
                <p:ph idx="1"/>
              </p:nvPr>
            </p:nvSpPr>
            <p:spPr>
              <a:blipFill>
                <a:blip r:embed="rId2"/>
                <a:stretch>
                  <a:fillRect t="-840"/>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609FA898-0635-4476-A817-8B43A0375F75}"/>
              </a:ext>
            </a:extLst>
          </p:cNvPr>
          <p:cNvSpPr>
            <a:spLocks noGrp="1"/>
          </p:cNvSpPr>
          <p:nvPr>
            <p:ph type="ftr" sz="quarter" idx="11"/>
          </p:nvPr>
        </p:nvSpPr>
        <p:spPr/>
        <p:txBody>
          <a:bodyPr/>
          <a:lstStyle/>
          <a:p>
            <a:r>
              <a:rPr lang="en-US"/>
              <a:t>Unit 2 ● Lesson 3</a:t>
            </a:r>
          </a:p>
        </p:txBody>
      </p:sp>
      <p:sp>
        <p:nvSpPr>
          <p:cNvPr id="4" name="Title 3">
            <a:extLst>
              <a:ext uri="{FF2B5EF4-FFF2-40B4-BE49-F238E27FC236}">
                <a16:creationId xmlns:a16="http://schemas.microsoft.com/office/drawing/2014/main" id="{4850074A-9E0A-4B02-97FA-3D22262A4D83}"/>
              </a:ext>
            </a:extLst>
          </p:cNvPr>
          <p:cNvSpPr>
            <a:spLocks noGrp="1"/>
          </p:cNvSpPr>
          <p:nvPr>
            <p:ph type="title"/>
          </p:nvPr>
        </p:nvSpPr>
        <p:spPr/>
        <p:txBody>
          <a:bodyPr/>
          <a:lstStyle/>
          <a:p>
            <a:r>
              <a:rPr lang="en-US"/>
              <a:t>Building the Perfect Square</a:t>
            </a:r>
          </a:p>
        </p:txBody>
      </p:sp>
    </p:spTree>
    <p:extLst>
      <p:ext uri="{BB962C8B-B14F-4D97-AF65-F5344CB8AC3E}">
        <p14:creationId xmlns:p14="http://schemas.microsoft.com/office/powerpoint/2010/main" val="3425804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02E8E1EB-D45E-4BF7-969C-47DB1254F096}"/>
                  </a:ext>
                </a:extLst>
              </p:cNvPr>
              <p:cNvSpPr>
                <a:spLocks noGrp="1"/>
              </p:cNvSpPr>
              <p:nvPr>
                <p:ph idx="1"/>
              </p:nvPr>
            </p:nvSpPr>
            <p:spPr/>
            <p:txBody>
              <a:bodyPr/>
              <a:lstStyle/>
              <a:p>
                <a:pPr marL="514350" indent="-514350">
                  <a:buFont typeface="+mj-lt"/>
                  <a:buAutoNum type="arabicPeriod" startAt="8"/>
                </a:pPr>
                <a:r>
                  <a:rPr lang="en-US">
                    <a:effectLst/>
                    <a:latin typeface="Avenir Book" panose="02000503020000020003"/>
                    <a:ea typeface="Calibri" panose="020F0502020204030204" pitchFamily="34" charset="0"/>
                    <a:cs typeface="Times New Roman" panose="02020603050405020304" pitchFamily="18" charset="0"/>
                  </a:rPr>
                  <a:t>One of the new customer service representatives thinks she doesn’t need to draw diagrams anymore because she found a great shortcut. She writes </a:t>
                </a:r>
                <a14:m>
                  <m:oMath xmlns:m="http://schemas.openxmlformats.org/officeDocument/2006/math">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𝑥</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5</m:t>
                            </m:r>
                          </m:e>
                        </m:d>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25</m:t>
                    </m:r>
                  </m:oMath>
                </a14:m>
                <a:r>
                  <a:rPr lang="en-US">
                    <a:effectLst/>
                    <a:latin typeface="Avenir Book" panose="02000503020000020003"/>
                    <a:ea typeface="Calibri" panose="020F0502020204030204" pitchFamily="34" charset="0"/>
                    <a:cs typeface="Times New Roman" panose="02020603050405020304" pitchFamily="18" charset="0"/>
                  </a:rPr>
                  <a:t>. Examine her thinking. Is she right, or does she need to revise her strategy? What suggestions would you make, and how would they help?</a:t>
                </a:r>
              </a:p>
              <a:p>
                <a:pPr marL="0" indent="0">
                  <a:buNone/>
                </a:pPr>
                <a:endParaRPr lang="en-US"/>
              </a:p>
            </p:txBody>
          </p:sp>
        </mc:Choice>
        <mc:Fallback xmlns="">
          <p:sp>
            <p:nvSpPr>
              <p:cNvPr id="2" name="Content Placeholder 1">
                <a:extLst>
                  <a:ext uri="{FF2B5EF4-FFF2-40B4-BE49-F238E27FC236}">
                    <a16:creationId xmlns:a16="http://schemas.microsoft.com/office/drawing/2014/main" id="{02E8E1EB-D45E-4BF7-969C-47DB1254F096}"/>
                  </a:ext>
                </a:extLst>
              </p:cNvPr>
              <p:cNvSpPr>
                <a:spLocks noGrp="1" noRot="1" noChangeAspect="1" noMove="1" noResize="1" noEditPoints="1" noAdjustHandles="1" noChangeArrowheads="1" noChangeShapeType="1" noTextEdit="1"/>
              </p:cNvSpPr>
              <p:nvPr>
                <p:ph idx="1"/>
              </p:nvPr>
            </p:nvSpPr>
            <p:spPr>
              <a:blipFill>
                <a:blip r:embed="rId2"/>
                <a:stretch>
                  <a:fillRect l="-1043" t="-2521" r="-2087"/>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3B160D7E-9D0D-4509-A2A6-7893DF25962A}"/>
              </a:ext>
            </a:extLst>
          </p:cNvPr>
          <p:cNvSpPr>
            <a:spLocks noGrp="1"/>
          </p:cNvSpPr>
          <p:nvPr>
            <p:ph type="ftr" sz="quarter" idx="11"/>
          </p:nvPr>
        </p:nvSpPr>
        <p:spPr/>
        <p:txBody>
          <a:bodyPr/>
          <a:lstStyle/>
          <a:p>
            <a:r>
              <a:rPr lang="en-US"/>
              <a:t>Unit 2 ● Lesson 3</a:t>
            </a:r>
          </a:p>
        </p:txBody>
      </p:sp>
      <p:sp>
        <p:nvSpPr>
          <p:cNvPr id="4" name="Title 3">
            <a:extLst>
              <a:ext uri="{FF2B5EF4-FFF2-40B4-BE49-F238E27FC236}">
                <a16:creationId xmlns:a16="http://schemas.microsoft.com/office/drawing/2014/main" id="{DD39EA00-43EE-42DF-8550-6E29DB9A0CAF}"/>
              </a:ext>
            </a:extLst>
          </p:cNvPr>
          <p:cNvSpPr>
            <a:spLocks noGrp="1"/>
          </p:cNvSpPr>
          <p:nvPr>
            <p:ph type="title"/>
          </p:nvPr>
        </p:nvSpPr>
        <p:spPr/>
        <p:txBody>
          <a:bodyPr/>
          <a:lstStyle/>
          <a:p>
            <a:r>
              <a:rPr lang="en-US"/>
              <a:t>Building the Perfect Square</a:t>
            </a:r>
          </a:p>
        </p:txBody>
      </p:sp>
    </p:spTree>
    <p:extLst>
      <p:ext uri="{BB962C8B-B14F-4D97-AF65-F5344CB8AC3E}">
        <p14:creationId xmlns:p14="http://schemas.microsoft.com/office/powerpoint/2010/main" val="2279735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078AE816-D120-4226-A4A4-D62B35D0672F}"/>
                  </a:ext>
                </a:extLst>
              </p:cNvPr>
              <p:cNvSpPr>
                <a:spLocks noGrp="1"/>
              </p:cNvSpPr>
              <p:nvPr>
                <p:ph idx="1"/>
              </p:nvPr>
            </p:nvSpPr>
            <p:spPr/>
            <p:txBody>
              <a:bodyPr/>
              <a:lstStyle/>
              <a:p>
                <a:pPr marL="0" marR="0" indent="0">
                  <a:lnSpc>
                    <a:spcPct val="115000"/>
                  </a:lnSpc>
                  <a:spcBef>
                    <a:spcPts val="900"/>
                  </a:spcBef>
                  <a:spcAft>
                    <a:spcPts val="900"/>
                  </a:spcAft>
                  <a:buNone/>
                </a:pPr>
                <a:r>
                  <a:rPr lang="en-US" sz="2800">
                    <a:effectLst/>
                    <a:latin typeface="Avenir Book" panose="02000503020000020003"/>
                    <a:ea typeface="Times New Roman" panose="02020603050405020304" pitchFamily="18" charset="0"/>
                    <a:cs typeface="Times New Roman" panose="02020603050405020304" pitchFamily="18" charset="0"/>
                  </a:rPr>
                  <a:t>Prove that </a:t>
                </a:r>
                <a14:m>
                  <m:oMath xmlns:m="http://schemas.openxmlformats.org/officeDocument/2006/math">
                    <m:sSup>
                      <m:sSup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800">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h</m:t>
                            </m:r>
                          </m:e>
                        </m:d>
                      </m:e>
                      <m: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80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800">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2</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𝑥h</m:t>
                    </m:r>
                    <m:r>
                      <a:rPr lang="en-US" sz="280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h</m:t>
                        </m:r>
                      </m:e>
                      <m: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en-US" sz="2800">
                    <a:effectLst/>
                    <a:latin typeface="Avenir Book" panose="02000503020000020003"/>
                    <a:ea typeface="Times New Roman" panose="02020603050405020304" pitchFamily="18" charset="0"/>
                    <a:cs typeface="Times New Roman" panose="02020603050405020304" pitchFamily="18" charset="0"/>
                  </a:rPr>
                  <a:t>, either algebraically or using a diagram.</a:t>
                </a:r>
              </a:p>
              <a:p>
                <a:endParaRPr lang="en-US"/>
              </a:p>
            </p:txBody>
          </p:sp>
        </mc:Choice>
        <mc:Fallback xmlns="">
          <p:sp>
            <p:nvSpPr>
              <p:cNvPr id="2" name="Content Placeholder 1">
                <a:extLst>
                  <a:ext uri="{FF2B5EF4-FFF2-40B4-BE49-F238E27FC236}">
                    <a16:creationId xmlns:a16="http://schemas.microsoft.com/office/drawing/2014/main" id="{078AE816-D120-4226-A4A4-D62B35D0672F}"/>
                  </a:ext>
                </a:extLst>
              </p:cNvPr>
              <p:cNvSpPr>
                <a:spLocks noGrp="1" noRot="1" noChangeAspect="1" noMove="1" noResize="1" noEditPoints="1" noAdjustHandles="1" noChangeArrowheads="1" noChangeShapeType="1" noTextEdit="1"/>
              </p:cNvSpPr>
              <p:nvPr>
                <p:ph idx="1"/>
              </p:nvPr>
            </p:nvSpPr>
            <p:spPr>
              <a:blipFill>
                <a:blip r:embed="rId2"/>
                <a:stretch>
                  <a:fillRect l="-1217" t="-601"/>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F64A8719-B7E8-4ED6-BC30-B7E9CF6759BD}"/>
              </a:ext>
            </a:extLst>
          </p:cNvPr>
          <p:cNvSpPr>
            <a:spLocks noGrp="1"/>
          </p:cNvSpPr>
          <p:nvPr>
            <p:ph type="ftr" sz="quarter" idx="11"/>
          </p:nvPr>
        </p:nvSpPr>
        <p:spPr/>
        <p:txBody>
          <a:bodyPr/>
          <a:lstStyle/>
          <a:p>
            <a:r>
              <a:rPr lang="en-US"/>
              <a:t>Unit 2 ● Lesson 3</a:t>
            </a:r>
          </a:p>
        </p:txBody>
      </p:sp>
      <p:graphicFrame>
        <p:nvGraphicFramePr>
          <p:cNvPr id="4" name="Table 5">
            <a:extLst>
              <a:ext uri="{FF2B5EF4-FFF2-40B4-BE49-F238E27FC236}">
                <a16:creationId xmlns:a16="http://schemas.microsoft.com/office/drawing/2014/main" id="{DB30A97D-AF00-44FA-93BB-0D37A023E6D2}"/>
              </a:ext>
            </a:extLst>
          </p:cNvPr>
          <p:cNvGraphicFramePr>
            <a:graphicFrameLocks noGrp="1"/>
          </p:cNvGraphicFramePr>
          <p:nvPr>
            <p:extLst>
              <p:ext uri="{D42A27DB-BD31-4B8C-83A1-F6EECF244321}">
                <p14:modId xmlns:p14="http://schemas.microsoft.com/office/powerpoint/2010/main" val="2310412167"/>
              </p:ext>
            </p:extLst>
          </p:nvPr>
        </p:nvGraphicFramePr>
        <p:xfrm>
          <a:off x="1936997" y="2296845"/>
          <a:ext cx="8128000" cy="226431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3200935230"/>
                    </a:ext>
                  </a:extLst>
                </a:gridCol>
                <a:gridCol w="4064000">
                  <a:extLst>
                    <a:ext uri="{9D8B030D-6E8A-4147-A177-3AD203B41FA5}">
                      <a16:colId xmlns:a16="http://schemas.microsoft.com/office/drawing/2014/main" val="581322877"/>
                    </a:ext>
                  </a:extLst>
                </a:gridCol>
              </a:tblGrid>
              <a:tr h="2264310">
                <a:tc>
                  <a:txBody>
                    <a:bodyPr/>
                    <a:lstStyle/>
                    <a:p>
                      <a:endParaRPr lang="en-US"/>
                    </a:p>
                  </a:txBody>
                  <a:tcPr/>
                </a:tc>
                <a:tc>
                  <a:txBody>
                    <a:bodyPr/>
                    <a:lstStyle/>
                    <a:p>
                      <a:endParaRPr lang="en-US"/>
                    </a:p>
                  </a:txBody>
                  <a:tcPr/>
                </a:tc>
                <a:extLst>
                  <a:ext uri="{0D108BD9-81ED-4DB2-BD59-A6C34878D82A}">
                    <a16:rowId xmlns:a16="http://schemas.microsoft.com/office/drawing/2014/main" val="3059751465"/>
                  </a:ext>
                </a:extLst>
              </a:tr>
            </a:tbl>
          </a:graphicData>
        </a:graphic>
      </p:graphicFrame>
    </p:spTree>
    <p:extLst>
      <p:ext uri="{BB962C8B-B14F-4D97-AF65-F5344CB8AC3E}">
        <p14:creationId xmlns:p14="http://schemas.microsoft.com/office/powerpoint/2010/main" val="1902240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093E915D-BC30-4A2B-911A-2C7E465A57F2}"/>
                  </a:ext>
                </a:extLst>
              </p:cNvPr>
              <p:cNvSpPr>
                <a:spLocks noGrp="1"/>
              </p:cNvSpPr>
              <p:nvPr>
                <p:ph idx="1"/>
              </p:nvPr>
            </p:nvSpPr>
            <p:spPr/>
            <p:txBody>
              <a:bodyPr/>
              <a:lstStyle/>
              <a:p>
                <a:pPr marL="0" marR="0" indent="0">
                  <a:lnSpc>
                    <a:spcPct val="115000"/>
                  </a:lnSpc>
                  <a:spcBef>
                    <a:spcPts val="900"/>
                  </a:spcBef>
                  <a:spcAft>
                    <a:spcPts val="900"/>
                  </a:spcAft>
                  <a:buNone/>
                </a:pPr>
                <a:r>
                  <a:rPr lang="en-US">
                    <a:effectLst/>
                    <a:latin typeface="Avenir Book" panose="02000503020000020003"/>
                    <a:ea typeface="Times New Roman" panose="02020603050405020304" pitchFamily="18" charset="0"/>
                    <a:cs typeface="Times New Roman" panose="02020603050405020304" pitchFamily="18" charset="0"/>
                  </a:rPr>
                  <a:t>If </a:t>
                </a:r>
                <a14:m>
                  <m:oMath xmlns:m="http://schemas.openxmlformats.org/officeDocument/2006/math">
                    <m:sSup>
                      <m:s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𝑏𝑥</m:t>
                    </m:r>
                    <m:r>
                      <a:rPr lang="en-US">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𝑐</m:t>
                    </m:r>
                  </m:oMath>
                </a14:m>
                <a:r>
                  <a:rPr lang="en-US">
                    <a:effectLst/>
                    <a:latin typeface="Avenir Book" panose="02000503020000020003"/>
                    <a:ea typeface="Times New Roman" panose="02020603050405020304" pitchFamily="18" charset="0"/>
                    <a:cs typeface="Times New Roman" panose="02020603050405020304" pitchFamily="18" charset="0"/>
                  </a:rPr>
                  <a:t> is a perfect square, _______________</a:t>
                </a:r>
              </a:p>
              <a:p>
                <a:pPr marL="0" marR="0" indent="0">
                  <a:lnSpc>
                    <a:spcPct val="115000"/>
                  </a:lnSpc>
                  <a:spcBef>
                    <a:spcPts val="900"/>
                  </a:spcBef>
                  <a:spcAft>
                    <a:spcPts val="900"/>
                  </a:spcAft>
                  <a:buNone/>
                </a:pPr>
                <a:r>
                  <a:rPr lang="en-US">
                    <a:effectLst/>
                    <a:latin typeface="Avenir Book" panose="02000503020000020003"/>
                    <a:ea typeface="Times New Roman" panose="02020603050405020304" pitchFamily="18" charset="0"/>
                    <a:cs typeface="Times New Roman" panose="02020603050405020304" pitchFamily="18" charset="0"/>
                  </a:rPr>
                  <a:t>The square of a binomial: _______________</a:t>
                </a:r>
              </a:p>
              <a:p>
                <a:pPr marL="0" marR="0" indent="0">
                  <a:lnSpc>
                    <a:spcPct val="115000"/>
                  </a:lnSpc>
                  <a:spcBef>
                    <a:spcPts val="900"/>
                  </a:spcBef>
                  <a:spcAft>
                    <a:spcPts val="900"/>
                  </a:spcAft>
                  <a:buNone/>
                </a:pPr>
                <a:r>
                  <a:rPr lang="en-US">
                    <a:effectLst/>
                    <a:latin typeface="Avenir Book" panose="02000503020000020003"/>
                    <a:ea typeface="Times New Roman" panose="02020603050405020304" pitchFamily="18" charset="0"/>
                    <a:cs typeface="Times New Roman" panose="02020603050405020304" pitchFamily="18" charset="0"/>
                  </a:rPr>
                  <a:t>An example is: _______________</a:t>
                </a:r>
              </a:p>
              <a:p>
                <a:endParaRPr lang="en-US"/>
              </a:p>
            </p:txBody>
          </p:sp>
        </mc:Choice>
        <mc:Fallback xmlns="">
          <p:sp>
            <p:nvSpPr>
              <p:cNvPr id="2" name="Content Placeholder 1">
                <a:extLst>
                  <a:ext uri="{FF2B5EF4-FFF2-40B4-BE49-F238E27FC236}">
                    <a16:creationId xmlns:a16="http://schemas.microsoft.com/office/drawing/2014/main" id="{093E915D-BC30-4A2B-911A-2C7E465A57F2}"/>
                  </a:ext>
                </a:extLst>
              </p:cNvPr>
              <p:cNvSpPr>
                <a:spLocks noGrp="1" noRot="1" noChangeAspect="1" noMove="1" noResize="1" noEditPoints="1" noAdjustHandles="1" noChangeArrowheads="1" noChangeShapeType="1" noTextEdit="1"/>
              </p:cNvSpPr>
              <p:nvPr>
                <p:ph idx="1"/>
              </p:nvPr>
            </p:nvSpPr>
            <p:spPr>
              <a:blipFill>
                <a:blip r:embed="rId2"/>
                <a:stretch>
                  <a:fillRect l="-1267" t="-789"/>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E73B703B-0BEB-42CA-B731-96EA4866AE67}"/>
              </a:ext>
            </a:extLst>
          </p:cNvPr>
          <p:cNvSpPr>
            <a:spLocks noGrp="1"/>
          </p:cNvSpPr>
          <p:nvPr>
            <p:ph type="ftr" sz="quarter" idx="11"/>
          </p:nvPr>
        </p:nvSpPr>
        <p:spPr/>
        <p:txBody>
          <a:bodyPr/>
          <a:lstStyle/>
          <a:p>
            <a:r>
              <a:rPr lang="en-US"/>
              <a:t>Unit 2 ● Lesson 3</a:t>
            </a:r>
          </a:p>
        </p:txBody>
      </p:sp>
    </p:spTree>
    <p:extLst>
      <p:ext uri="{BB962C8B-B14F-4D97-AF65-F5344CB8AC3E}">
        <p14:creationId xmlns:p14="http://schemas.microsoft.com/office/powerpoint/2010/main" val="3440468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415AA81-E36F-6053-FBD4-F7576E0BA250}"/>
              </a:ext>
            </a:extLst>
          </p:cNvPr>
          <p:cNvSpPr>
            <a:spLocks noGrp="1"/>
          </p:cNvSpPr>
          <p:nvPr>
            <p:ph type="ftr" sz="quarter" idx="11"/>
          </p:nvPr>
        </p:nvSpPr>
        <p:spPr/>
        <p:txBody>
          <a:bodyPr/>
          <a:lstStyle/>
          <a:p>
            <a:r>
              <a:rPr lang="en-US" dirty="0"/>
              <a:t>Unit 2 ● Lesson 3</a:t>
            </a:r>
          </a:p>
        </p:txBody>
      </p:sp>
      <p:sp>
        <p:nvSpPr>
          <p:cNvPr id="3" name="Content Placeholder 2">
            <a:extLst>
              <a:ext uri="{FF2B5EF4-FFF2-40B4-BE49-F238E27FC236}">
                <a16:creationId xmlns:a16="http://schemas.microsoft.com/office/drawing/2014/main" id="{BA2BDBA0-370B-DB40-1F17-ACA190D58049}"/>
              </a:ext>
            </a:extLst>
          </p:cNvPr>
          <p:cNvSpPr>
            <a:spLocks noGrp="1"/>
          </p:cNvSpPr>
          <p:nvPr>
            <p:ph sz="quarter" idx="12"/>
          </p:nvPr>
        </p:nvSpPr>
        <p:spPr/>
        <p:txBody>
          <a:bodyPr/>
          <a:lstStyle/>
          <a:p>
            <a:r>
              <a:rPr lang="en-US" dirty="0"/>
              <a:t>Binomial – </a:t>
            </a:r>
          </a:p>
          <a:p>
            <a:endParaRPr lang="en-US" dirty="0"/>
          </a:p>
          <a:p>
            <a:r>
              <a:rPr lang="en-US" dirty="0"/>
              <a:t>Trinomial –</a:t>
            </a:r>
          </a:p>
          <a:p>
            <a:endParaRPr lang="en-US" dirty="0"/>
          </a:p>
          <a:p>
            <a:r>
              <a:rPr lang="en-US" dirty="0"/>
              <a:t>Squaring a Binomial – </a:t>
            </a:r>
          </a:p>
          <a:p>
            <a:pPr marL="0" indent="0">
              <a:buNone/>
            </a:pPr>
            <a:endParaRPr lang="en-US" dirty="0"/>
          </a:p>
          <a:p>
            <a:pPr marL="0" indent="0">
              <a:buNone/>
            </a:pPr>
            <a:endParaRPr lang="en-US" dirty="0"/>
          </a:p>
        </p:txBody>
      </p:sp>
      <p:sp>
        <p:nvSpPr>
          <p:cNvPr id="4" name="Title 3">
            <a:extLst>
              <a:ext uri="{FF2B5EF4-FFF2-40B4-BE49-F238E27FC236}">
                <a16:creationId xmlns:a16="http://schemas.microsoft.com/office/drawing/2014/main" id="{782799C3-ECBF-7F8C-4C4A-F1D1FB0D30CF}"/>
              </a:ext>
            </a:extLst>
          </p:cNvPr>
          <p:cNvSpPr>
            <a:spLocks noGrp="1"/>
          </p:cNvSpPr>
          <p:nvPr>
            <p:ph type="title"/>
          </p:nvPr>
        </p:nvSpPr>
        <p:spPr/>
        <p:txBody>
          <a:bodyPr/>
          <a:lstStyle/>
          <a:p>
            <a:r>
              <a:rPr lang="en-US" dirty="0"/>
              <a:t>Adding Notation, Vocabulary, &amp; Conventions</a:t>
            </a:r>
          </a:p>
        </p:txBody>
      </p:sp>
      <p:sp>
        <p:nvSpPr>
          <p:cNvPr id="5" name="TextBox 4">
            <a:extLst>
              <a:ext uri="{FF2B5EF4-FFF2-40B4-BE49-F238E27FC236}">
                <a16:creationId xmlns:a16="http://schemas.microsoft.com/office/drawing/2014/main" id="{0D21BE45-4525-BB17-BBF4-5ADF983A8E00}"/>
              </a:ext>
            </a:extLst>
          </p:cNvPr>
          <p:cNvSpPr txBox="1"/>
          <p:nvPr/>
        </p:nvSpPr>
        <p:spPr>
          <a:xfrm flipH="1">
            <a:off x="0" y="0"/>
            <a:ext cx="2201596" cy="369332"/>
          </a:xfrm>
          <a:prstGeom prst="rect">
            <a:avLst/>
          </a:prstGeom>
          <a:noFill/>
        </p:spPr>
        <p:txBody>
          <a:bodyPr wrap="square" rtlCol="0">
            <a:spAutoFit/>
          </a:bodyPr>
          <a:lstStyle/>
          <a:p>
            <a:r>
              <a:rPr lang="en-US" dirty="0">
                <a:solidFill>
                  <a:schemeClr val="bg2"/>
                </a:solidFill>
                <a:latin typeface="Avenir Book" panose="02000503020000020003"/>
              </a:rPr>
              <a:t>Pause and Record</a:t>
            </a:r>
          </a:p>
        </p:txBody>
      </p:sp>
    </p:spTree>
    <p:extLst>
      <p:ext uri="{BB962C8B-B14F-4D97-AF65-F5344CB8AC3E}">
        <p14:creationId xmlns:p14="http://schemas.microsoft.com/office/powerpoint/2010/main" val="247720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5D18F6-719C-42A2-AB0D-5D4418AF2C06}"/>
              </a:ext>
            </a:extLst>
          </p:cNvPr>
          <p:cNvSpPr>
            <a:spLocks noGrp="1"/>
          </p:cNvSpPr>
          <p:nvPr>
            <p:ph idx="1"/>
          </p:nvPr>
        </p:nvSpPr>
        <p:spPr>
          <a:xfrm>
            <a:off x="2268876" y="1849348"/>
            <a:ext cx="7654247" cy="3801438"/>
          </a:xfrm>
        </p:spPr>
        <p:txBody>
          <a:bodyPr>
            <a:normAutofit fontScale="55000" lnSpcReduction="20000"/>
          </a:bodyPr>
          <a:lstStyle/>
          <a:p>
            <a:pPr>
              <a:lnSpc>
                <a:spcPct val="170000"/>
              </a:lnSpc>
            </a:pPr>
            <a:r>
              <a:rPr lang="en-US" sz="5100" b="0" i="0" dirty="0">
                <a:effectLst/>
                <a:latin typeface="Avenir Book" panose="02000503020000020003"/>
              </a:rPr>
              <a:t>Find the square of a binomial expression.</a:t>
            </a:r>
          </a:p>
          <a:p>
            <a:pPr>
              <a:lnSpc>
                <a:spcPct val="170000"/>
              </a:lnSpc>
            </a:pPr>
            <a:r>
              <a:rPr lang="en-US" sz="5100" b="0" i="0" dirty="0">
                <a:effectLst/>
                <a:latin typeface="Avenir Book" panose="02000503020000020003"/>
              </a:rPr>
              <a:t>Recognize a perfect square trinomial.</a:t>
            </a:r>
          </a:p>
          <a:p>
            <a:pPr>
              <a:lnSpc>
                <a:spcPct val="170000"/>
              </a:lnSpc>
            </a:pPr>
            <a:r>
              <a:rPr lang="en-US" sz="5100" b="0" i="0" dirty="0">
                <a:effectLst/>
                <a:latin typeface="Avenir Book" panose="02000503020000020003"/>
              </a:rPr>
              <a:t>Create perfect squares from partial areas.</a:t>
            </a:r>
          </a:p>
          <a:p>
            <a:pPr>
              <a:lnSpc>
                <a:spcPct val="170000"/>
              </a:lnSpc>
            </a:pPr>
            <a:r>
              <a:rPr lang="en-US" sz="5100" b="0" i="0" dirty="0">
                <a:effectLst/>
                <a:latin typeface="Avenir Book" panose="02000503020000020003"/>
              </a:rPr>
              <a:t>Find relationships between terms in a perfect square trinomial.</a:t>
            </a:r>
          </a:p>
          <a:p>
            <a:endParaRPr lang="en-US" dirty="0"/>
          </a:p>
        </p:txBody>
      </p:sp>
      <p:sp>
        <p:nvSpPr>
          <p:cNvPr id="3" name="Footer Placeholder 2">
            <a:extLst>
              <a:ext uri="{FF2B5EF4-FFF2-40B4-BE49-F238E27FC236}">
                <a16:creationId xmlns:a16="http://schemas.microsoft.com/office/drawing/2014/main" id="{B8E98B20-9EFC-452A-BAF7-8C7745BEF795}"/>
              </a:ext>
            </a:extLst>
          </p:cNvPr>
          <p:cNvSpPr>
            <a:spLocks noGrp="1"/>
          </p:cNvSpPr>
          <p:nvPr>
            <p:ph type="ftr" sz="quarter" idx="11"/>
          </p:nvPr>
        </p:nvSpPr>
        <p:spPr/>
        <p:txBody>
          <a:bodyPr/>
          <a:lstStyle/>
          <a:p>
            <a:r>
              <a:rPr lang="en-US"/>
              <a:t>Unit 2 ● Lesson 3</a:t>
            </a:r>
          </a:p>
        </p:txBody>
      </p:sp>
    </p:spTree>
    <p:extLst>
      <p:ext uri="{BB962C8B-B14F-4D97-AF65-F5344CB8AC3E}">
        <p14:creationId xmlns:p14="http://schemas.microsoft.com/office/powerpoint/2010/main" val="902802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E5CF8D9-A5DC-4A32-8175-A4F542640C24}"/>
                  </a:ext>
                </a:extLst>
              </p:cNvPr>
              <p:cNvSpPr>
                <a:spLocks noGrp="1"/>
              </p:cNvSpPr>
              <p:nvPr>
                <p:ph idx="1"/>
              </p:nvPr>
            </p:nvSpPr>
            <p:spPr/>
            <p:txBody>
              <a:bodyPr/>
              <a:lstStyle/>
              <a:p>
                <a:pPr marL="0" indent="0">
                  <a:buNone/>
                </a:pPr>
                <a:r>
                  <a:rPr lang="en-US" b="0" i="0">
                    <a:effectLst/>
                    <a:latin typeface="Avenir Book" panose="02000503020000020003"/>
                  </a:rPr>
                  <a:t>Use a diagram to complete the square, and write two equivalent expressions for the area of the square, given the following:</a:t>
                </a:r>
              </a:p>
              <a:p>
                <a:pPr marL="0" indent="0">
                  <a:buNone/>
                </a:pPr>
                <a:endParaRPr lang="en-US">
                  <a:latin typeface="Avenir Book" panose="02000503020000020003"/>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+10</m:t>
                      </m:r>
                      <m:r>
                        <a:rPr lang="en-US" b="0" i="1" smtClean="0">
                          <a:latin typeface="Cambria Math" panose="02040503050406030204" pitchFamily="18" charset="0"/>
                        </a:rPr>
                        <m:t>𝑥</m:t>
                      </m:r>
                      <m:r>
                        <a:rPr lang="en-US" b="0" i="1" smtClean="0">
                          <a:latin typeface="Cambria Math" panose="02040503050406030204" pitchFamily="18" charset="0"/>
                        </a:rPr>
                        <m:t>+_______</m:t>
                      </m:r>
                    </m:oMath>
                  </m:oMathPara>
                </a14:m>
                <a:endParaRPr lang="en-US">
                  <a:latin typeface="Avenir Book" panose="02000503020000020003"/>
                </a:endParaRPr>
              </a:p>
            </p:txBody>
          </p:sp>
        </mc:Choice>
        <mc:Fallback xmlns="">
          <p:sp>
            <p:nvSpPr>
              <p:cNvPr id="2" name="Content Placeholder 1">
                <a:extLst>
                  <a:ext uri="{FF2B5EF4-FFF2-40B4-BE49-F238E27FC236}">
                    <a16:creationId xmlns:a16="http://schemas.microsoft.com/office/drawing/2014/main" id="{DE5CF8D9-A5DC-4A32-8175-A4F542640C24}"/>
                  </a:ext>
                </a:extLst>
              </p:cNvPr>
              <p:cNvSpPr>
                <a:spLocks noGrp="1" noRot="1" noChangeAspect="1" noMove="1" noResize="1" noEditPoints="1" noAdjustHandles="1" noChangeArrowheads="1" noChangeShapeType="1" noTextEdit="1"/>
              </p:cNvSpPr>
              <p:nvPr>
                <p:ph idx="1"/>
              </p:nvPr>
            </p:nvSpPr>
            <p:spPr>
              <a:blipFill>
                <a:blip r:embed="rId2"/>
                <a:stretch>
                  <a:fillRect l="-1220" t="-2648"/>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890C4640-2866-405F-940F-2A459413F1E5}"/>
              </a:ext>
            </a:extLst>
          </p:cNvPr>
          <p:cNvSpPr>
            <a:spLocks noGrp="1"/>
          </p:cNvSpPr>
          <p:nvPr>
            <p:ph type="ftr" sz="quarter" idx="11"/>
          </p:nvPr>
        </p:nvSpPr>
        <p:spPr/>
        <p:txBody>
          <a:bodyPr/>
          <a:lstStyle/>
          <a:p>
            <a:r>
              <a:rPr lang="en-US"/>
              <a:t>Unit 2 ● Lesson 3</a:t>
            </a:r>
          </a:p>
        </p:txBody>
      </p:sp>
    </p:spTree>
    <p:extLst>
      <p:ext uri="{BB962C8B-B14F-4D97-AF65-F5344CB8AC3E}">
        <p14:creationId xmlns:p14="http://schemas.microsoft.com/office/powerpoint/2010/main" val="3321208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2368539-C252-448A-9517-B141E314CDE4}"/>
                  </a:ext>
                </a:extLst>
              </p:cNvPr>
              <p:cNvSpPr>
                <a:spLocks noGrp="1"/>
              </p:cNvSpPr>
              <p:nvPr>
                <p:ph idx="1"/>
              </p:nvPr>
            </p:nvSpPr>
            <p:spPr/>
            <p:txBody>
              <a:bodyPr/>
              <a:lstStyle/>
              <a:p>
                <a:pPr marL="514350" indent="-514350">
                  <a:buFont typeface="+mj-lt"/>
                  <a:buAutoNum type="arabicPeriod"/>
                </a:pPr>
                <a:r>
                  <a:rPr lang="en-US">
                    <a:effectLst/>
                    <a:latin typeface="Calibri" panose="020F0502020204030204" pitchFamily="34" charset="0"/>
                    <a:ea typeface="Calibri" panose="020F0502020204030204" pitchFamily="34" charset="0"/>
                    <a:cs typeface="Times New Roman" panose="02020603050405020304" pitchFamily="18" charset="0"/>
                  </a:rPr>
                  <a:t>Find the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US">
                    <a:effectLst/>
                    <a:latin typeface="Calibri" panose="020F0502020204030204" pitchFamily="34" charset="0"/>
                    <a:ea typeface="Calibri" panose="020F0502020204030204" pitchFamily="34" charset="0"/>
                    <a:cs typeface="Times New Roman" panose="02020603050405020304" pitchFamily="18" charset="0"/>
                  </a:rPr>
                  <a:t>-intercept and the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𝑦</m:t>
                    </m:r>
                  </m:oMath>
                </a14:m>
                <a:r>
                  <a:rPr lang="en-US">
                    <a:effectLst/>
                    <a:latin typeface="Calibri" panose="020F0502020204030204" pitchFamily="34" charset="0"/>
                    <a:ea typeface="Calibri" panose="020F0502020204030204" pitchFamily="34" charset="0"/>
                    <a:cs typeface="Times New Roman" panose="02020603050405020304" pitchFamily="18" charset="0"/>
                  </a:rPr>
                  <a:t>-intercept, and graph the equation.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3</m:t>
                    </m:r>
                    <m:r>
                      <a:rPr lang="en-US" i="1">
                        <a:effectLst/>
                        <a:latin typeface="Cambria Math" panose="02040503050406030204" pitchFamily="18" charset="0"/>
                        <a:ea typeface="Calibri" panose="020F0502020204030204" pitchFamily="34" charset="0"/>
                        <a:cs typeface="Times New Roman" panose="02020603050405020304" pitchFamily="18" charset="0"/>
                      </a:rPr>
                      <m:t>𝑥</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2</m:t>
                    </m:r>
                    <m:r>
                      <a:rPr lang="en-US" i="1">
                        <a:effectLst/>
                        <a:latin typeface="Cambria Math" panose="02040503050406030204" pitchFamily="18" charset="0"/>
                        <a:ea typeface="Calibri" panose="020F0502020204030204" pitchFamily="34" charset="0"/>
                        <a:cs typeface="Times New Roman" panose="02020603050405020304" pitchFamily="18" charset="0"/>
                      </a:rPr>
                      <m:t>𝑦</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12</m:t>
                    </m:r>
                  </m:oMath>
                </a14:m>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a:p>
            </p:txBody>
          </p:sp>
        </mc:Choice>
        <mc:Fallback xmlns="">
          <p:sp>
            <p:nvSpPr>
              <p:cNvPr id="2" name="Content Placeholder 1">
                <a:extLst>
                  <a:ext uri="{FF2B5EF4-FFF2-40B4-BE49-F238E27FC236}">
                    <a16:creationId xmlns:a16="http://schemas.microsoft.com/office/drawing/2014/main" id="{82368539-C252-448A-9517-B141E314CDE4}"/>
                  </a:ext>
                </a:extLst>
              </p:cNvPr>
              <p:cNvSpPr>
                <a:spLocks noGrp="1" noRot="1" noChangeAspect="1" noMove="1" noResize="1" noEditPoints="1" noAdjustHandles="1" noChangeArrowheads="1" noChangeShapeType="1" noTextEdit="1"/>
              </p:cNvSpPr>
              <p:nvPr>
                <p:ph idx="1"/>
              </p:nvPr>
            </p:nvSpPr>
            <p:spPr>
              <a:blipFill>
                <a:blip r:embed="rId2"/>
                <a:stretch>
                  <a:fillRect l="-1261" t="-2724" r="-1682"/>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A7992682-7713-40DB-B429-363598BBCC64}"/>
              </a:ext>
            </a:extLst>
          </p:cNvPr>
          <p:cNvSpPr>
            <a:spLocks noGrp="1"/>
          </p:cNvSpPr>
          <p:nvPr>
            <p:ph type="ftr" sz="quarter" idx="11"/>
          </p:nvPr>
        </p:nvSpPr>
        <p:spPr/>
        <p:txBody>
          <a:bodyPr/>
          <a:lstStyle/>
          <a:p>
            <a:r>
              <a:rPr lang="en-US"/>
              <a:t>Unit 2 ● Lesson 3</a:t>
            </a:r>
          </a:p>
        </p:txBody>
      </p:sp>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22109255-0237-4401-80D1-E5F859659B78}"/>
                  </a:ext>
                </a:extLst>
              </p:cNvPr>
              <p:cNvGraphicFramePr>
                <a:graphicFrameLocks noGrp="1"/>
              </p:cNvGraphicFramePr>
              <p:nvPr>
                <p:extLst>
                  <p:ext uri="{D42A27DB-BD31-4B8C-83A1-F6EECF244321}">
                    <p14:modId xmlns:p14="http://schemas.microsoft.com/office/powerpoint/2010/main" val="3232876778"/>
                  </p:ext>
                </p:extLst>
              </p:nvPr>
            </p:nvGraphicFramePr>
            <p:xfrm>
              <a:off x="2212107" y="2691829"/>
              <a:ext cx="8421646" cy="3092521"/>
            </p:xfrm>
            <a:graphic>
              <a:graphicData uri="http://schemas.openxmlformats.org/drawingml/2006/table">
                <a:tbl>
                  <a:tblPr firstRow="1" bandRow="1">
                    <a:tableStyleId>{5940675A-B579-460E-94D1-54222C63F5DA}</a:tableStyleId>
                  </a:tblPr>
                  <a:tblGrid>
                    <a:gridCol w="4210823">
                      <a:extLst>
                        <a:ext uri="{9D8B030D-6E8A-4147-A177-3AD203B41FA5}">
                          <a16:colId xmlns:a16="http://schemas.microsoft.com/office/drawing/2014/main" val="1981982431"/>
                        </a:ext>
                      </a:extLst>
                    </a:gridCol>
                    <a:gridCol w="4210823">
                      <a:extLst>
                        <a:ext uri="{9D8B030D-6E8A-4147-A177-3AD203B41FA5}">
                          <a16:colId xmlns:a16="http://schemas.microsoft.com/office/drawing/2014/main" val="3698241945"/>
                        </a:ext>
                      </a:extLst>
                    </a:gridCol>
                  </a:tblGrid>
                  <a:tr h="3092521">
                    <a:tc>
                      <a:txBody>
                        <a:bodyPr/>
                        <a:lstStyle/>
                        <a:p>
                          <a:pPr lvl="0" algn="ctr"/>
                          <a14:m>
                            <m:oMath xmlns:m="http://schemas.openxmlformats.org/officeDocument/2006/math">
                              <m:r>
                                <a:rPr lang="en-US" sz="2800" i="1" kern="1200" smtClean="0">
                                  <a:solidFill>
                                    <a:schemeClr val="tx1"/>
                                  </a:solidFill>
                                  <a:effectLst/>
                                  <a:latin typeface="Cambria Math" panose="02040503050406030204" pitchFamily="18" charset="0"/>
                                  <a:ea typeface="+mn-ea"/>
                                  <a:cs typeface="+mn-cs"/>
                                </a:rPr>
                                <m:t>𝑥</m:t>
                              </m:r>
                            </m:oMath>
                          </a14:m>
                          <a:r>
                            <a:rPr lang="en-US" sz="2800" kern="1200">
                              <a:solidFill>
                                <a:schemeClr val="tx1"/>
                              </a:solidFill>
                              <a:effectLst/>
                              <a:latin typeface="+mn-lt"/>
                              <a:ea typeface="+mn-ea"/>
                              <a:cs typeface="+mn-cs"/>
                            </a:rPr>
                            <a:t>-intercept: _______</a:t>
                          </a:r>
                        </a:p>
                        <a:p>
                          <a:pPr algn="ctr"/>
                          <a14:m>
                            <m:oMath xmlns:m="http://schemas.openxmlformats.org/officeDocument/2006/math">
                              <m:r>
                                <a:rPr lang="en-US" sz="2800" i="1" kern="1200">
                                  <a:solidFill>
                                    <a:schemeClr val="tx1"/>
                                  </a:solidFill>
                                  <a:effectLst/>
                                  <a:latin typeface="Cambria Math" panose="02040503050406030204" pitchFamily="18" charset="0"/>
                                  <a:ea typeface="+mn-ea"/>
                                  <a:cs typeface="+mn-cs"/>
                                </a:rPr>
                                <m:t>𝑦</m:t>
                              </m:r>
                            </m:oMath>
                          </a14:m>
                          <a:r>
                            <a:rPr lang="en-US" sz="2800" kern="1200">
                              <a:solidFill>
                                <a:schemeClr val="tx1"/>
                              </a:solidFill>
                              <a:effectLst/>
                              <a:latin typeface="+mn-lt"/>
                              <a:ea typeface="+mn-ea"/>
                              <a:cs typeface="+mn-cs"/>
                            </a:rPr>
                            <a:t>-intercept: _______</a:t>
                          </a:r>
                          <a:endParaRPr lang="en-US" sz="2800"/>
                        </a:p>
                      </a:txBody>
                      <a:tcPr/>
                    </a:tc>
                    <a:tc>
                      <a:txBody>
                        <a:bodyPr/>
                        <a:lstStyle/>
                        <a:p>
                          <a:endParaRPr lang="en-US"/>
                        </a:p>
                      </a:txBody>
                      <a:tcPr/>
                    </a:tc>
                    <a:extLst>
                      <a:ext uri="{0D108BD9-81ED-4DB2-BD59-A6C34878D82A}">
                        <a16:rowId xmlns:a16="http://schemas.microsoft.com/office/drawing/2014/main" val="3394278826"/>
                      </a:ext>
                    </a:extLst>
                  </a:tr>
                </a:tbl>
              </a:graphicData>
            </a:graphic>
          </p:graphicFrame>
        </mc:Choice>
        <mc:Fallback xmlns="">
          <p:graphicFrame>
            <p:nvGraphicFramePr>
              <p:cNvPr id="4" name="Table 4">
                <a:extLst>
                  <a:ext uri="{FF2B5EF4-FFF2-40B4-BE49-F238E27FC236}">
                    <a16:creationId xmlns:a16="http://schemas.microsoft.com/office/drawing/2014/main" id="{22109255-0237-4401-80D1-E5F859659B78}"/>
                  </a:ext>
                </a:extLst>
              </p:cNvPr>
              <p:cNvGraphicFramePr>
                <a:graphicFrameLocks noGrp="1"/>
              </p:cNvGraphicFramePr>
              <p:nvPr>
                <p:extLst>
                  <p:ext uri="{D42A27DB-BD31-4B8C-83A1-F6EECF244321}">
                    <p14:modId xmlns:p14="http://schemas.microsoft.com/office/powerpoint/2010/main" val="3232876778"/>
                  </p:ext>
                </p:extLst>
              </p:nvPr>
            </p:nvGraphicFramePr>
            <p:xfrm>
              <a:off x="2212107" y="2691829"/>
              <a:ext cx="8421646" cy="3092521"/>
            </p:xfrm>
            <a:graphic>
              <a:graphicData uri="http://schemas.openxmlformats.org/drawingml/2006/table">
                <a:tbl>
                  <a:tblPr firstRow="1" bandRow="1">
                    <a:tableStyleId>{5940675A-B579-460E-94D1-54222C63F5DA}</a:tableStyleId>
                  </a:tblPr>
                  <a:tblGrid>
                    <a:gridCol w="4210823">
                      <a:extLst>
                        <a:ext uri="{9D8B030D-6E8A-4147-A177-3AD203B41FA5}">
                          <a16:colId xmlns:a16="http://schemas.microsoft.com/office/drawing/2014/main" val="1981982431"/>
                        </a:ext>
                      </a:extLst>
                    </a:gridCol>
                    <a:gridCol w="4210823">
                      <a:extLst>
                        <a:ext uri="{9D8B030D-6E8A-4147-A177-3AD203B41FA5}">
                          <a16:colId xmlns:a16="http://schemas.microsoft.com/office/drawing/2014/main" val="3698241945"/>
                        </a:ext>
                      </a:extLst>
                    </a:gridCol>
                  </a:tblGrid>
                  <a:tr h="3092521">
                    <a:tc>
                      <a:txBody>
                        <a:bodyPr/>
                        <a:lstStyle/>
                        <a:p>
                          <a:endParaRPr lang="en-US"/>
                        </a:p>
                      </a:txBody>
                      <a:tcPr>
                        <a:blipFill>
                          <a:blip r:embed="rId3"/>
                          <a:stretch>
                            <a:fillRect l="-145" t="-1772" r="-100145" b="-394"/>
                          </a:stretch>
                        </a:blipFill>
                      </a:tcPr>
                    </a:tc>
                    <a:tc>
                      <a:txBody>
                        <a:bodyPr/>
                        <a:lstStyle/>
                        <a:p>
                          <a:endParaRPr lang="en-US"/>
                        </a:p>
                      </a:txBody>
                      <a:tcPr/>
                    </a:tc>
                    <a:extLst>
                      <a:ext uri="{0D108BD9-81ED-4DB2-BD59-A6C34878D82A}">
                        <a16:rowId xmlns:a16="http://schemas.microsoft.com/office/drawing/2014/main" val="3394278826"/>
                      </a:ext>
                    </a:extLst>
                  </a:tr>
                </a:tbl>
              </a:graphicData>
            </a:graphic>
          </p:graphicFrame>
        </mc:Fallback>
      </mc:AlternateContent>
      <p:pic>
        <p:nvPicPr>
          <p:cNvPr id="5" name="Picture">
            <a:extLst>
              <a:ext uri="{FF2B5EF4-FFF2-40B4-BE49-F238E27FC236}">
                <a16:creationId xmlns:a16="http://schemas.microsoft.com/office/drawing/2014/main" id="{377A7F5F-E30A-482E-9DEA-C253A3E078A3}"/>
              </a:ext>
            </a:extLst>
          </p:cNvPr>
          <p:cNvPicPr/>
          <p:nvPr/>
        </p:nvPicPr>
        <p:blipFill>
          <a:blip r:embed="rId4">
            <a:duotone>
              <a:schemeClr val="accent6">
                <a:shade val="45000"/>
                <a:satMod val="135000"/>
              </a:schemeClr>
              <a:prstClr val="white"/>
            </a:duotone>
          </a:blip>
          <a:stretch>
            <a:fillRect/>
          </a:stretch>
        </p:blipFill>
        <p:spPr bwMode="auto">
          <a:xfrm>
            <a:off x="7164774" y="2737396"/>
            <a:ext cx="2815119" cy="2969231"/>
          </a:xfrm>
          <a:prstGeom prst="rect">
            <a:avLst/>
          </a:prstGeom>
          <a:noFill/>
          <a:ln w="9525">
            <a:noFill/>
            <a:headEnd/>
            <a:tailEnd/>
          </a:ln>
        </p:spPr>
      </p:pic>
    </p:spTree>
    <p:extLst>
      <p:ext uri="{BB962C8B-B14F-4D97-AF65-F5344CB8AC3E}">
        <p14:creationId xmlns:p14="http://schemas.microsoft.com/office/powerpoint/2010/main" val="2565666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46E0560-82CF-4350-A560-1257914E198F}"/>
                  </a:ext>
                </a:extLst>
              </p:cNvPr>
              <p:cNvSpPr>
                <a:spLocks noGrp="1"/>
              </p:cNvSpPr>
              <p:nvPr>
                <p:ph idx="1"/>
              </p:nvPr>
            </p:nvSpPr>
            <p:spPr/>
            <p:txBody>
              <a:bodyPr/>
              <a:lstStyle/>
              <a:p>
                <a:pPr marL="0" indent="0">
                  <a:buNone/>
                </a:pPr>
                <a:r>
                  <a:rPr lang="en-US">
                    <a:effectLst/>
                    <a:latin typeface="Avenir Book" panose="02000503020000020003"/>
                    <a:ea typeface="Times New Roman" panose="02020603050405020304" pitchFamily="18" charset="0"/>
                    <a:cs typeface="Times New Roman" panose="02020603050405020304" pitchFamily="18" charset="0"/>
                  </a:rPr>
                  <a:t>Each of the following equations has just one intercept; find it and state whether it is an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a:effectLst/>
                    <a:latin typeface="Avenir Book" panose="02000503020000020003"/>
                    <a:ea typeface="Times New Roman" panose="02020603050405020304" pitchFamily="18" charset="0"/>
                    <a:cs typeface="Times New Roman" panose="02020603050405020304" pitchFamily="18" charset="0"/>
                  </a:rPr>
                  <a:t>-intercept or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𝑦</m:t>
                    </m:r>
                  </m:oMath>
                </a14:m>
                <a:r>
                  <a:rPr lang="en-US">
                    <a:effectLst/>
                    <a:latin typeface="Avenir Book" panose="02000503020000020003"/>
                    <a:ea typeface="Times New Roman" panose="02020603050405020304" pitchFamily="18" charset="0"/>
                    <a:cs typeface="Times New Roman" panose="02020603050405020304" pitchFamily="18" charset="0"/>
                  </a:rPr>
                  <a:t>- intercept.</a:t>
                </a:r>
              </a:p>
              <a:p>
                <a:pPr marL="514350" indent="-514350">
                  <a:buFont typeface="+mj-lt"/>
                  <a:buAutoNum type="arabicPeriod" startAt="2"/>
                </a:pPr>
                <a:r>
                  <a:rPr lang="en-US" b="0">
                    <a:effectLst/>
                    <a:ea typeface="Times New Roman" panose="02020603050405020304" pitchFamily="18" charset="0"/>
                    <a:cs typeface="Times New Roman" panose="02020603050405020304" pitchFamily="18" charset="0"/>
                  </a:rPr>
                  <a:t> </a:t>
                </a:r>
                <a14:m>
                  <m:oMath xmlns:m="http://schemas.openxmlformats.org/officeDocument/2006/math">
                    <m:r>
                      <a:rPr lang="en-US" b="0" i="1" smtClean="0">
                        <a:effectLst/>
                        <a:latin typeface="Cambria Math" panose="02040503050406030204" pitchFamily="18" charset="0"/>
                        <a:ea typeface="Times New Roman" panose="02020603050405020304" pitchFamily="18" charset="0"/>
                        <a:cs typeface="Times New Roman" panose="02020603050405020304" pitchFamily="18" charset="0"/>
                      </a:rPr>
                      <m:t>𝑦</m:t>
                    </m:r>
                    <m:r>
                      <a:rPr lang="en-US" b="0" i="1" smtClean="0">
                        <a:effectLst/>
                        <a:latin typeface="Cambria Math" panose="02040503050406030204" pitchFamily="18" charset="0"/>
                        <a:ea typeface="Times New Roman" panose="02020603050405020304" pitchFamily="18" charset="0"/>
                        <a:cs typeface="Times New Roman" panose="02020603050405020304" pitchFamily="18" charset="0"/>
                      </a:rPr>
                      <m:t>=−8</m:t>
                    </m:r>
                  </m:oMath>
                </a14:m>
                <a:endParaRPr lang="en-US">
                  <a:effectLst/>
                  <a:latin typeface="Avenir Book" panose="02000503020000020003"/>
                  <a:ea typeface="Times New Roman" panose="02020603050405020304" pitchFamily="18" charset="0"/>
                  <a:cs typeface="Times New Roman" panose="02020603050405020304" pitchFamily="18" charset="0"/>
                </a:endParaRPr>
              </a:p>
              <a:p>
                <a:pPr marL="514350" indent="-514350">
                  <a:buFont typeface="+mj-lt"/>
                  <a:buAutoNum type="arabicPeriod" startAt="2"/>
                </a:pPr>
                <a:endParaRPr lang="en-US">
                  <a:latin typeface="Avenir Book" panose="02000503020000020003"/>
                  <a:ea typeface="Times New Roman" panose="02020603050405020304" pitchFamily="18" charset="0"/>
                  <a:cs typeface="Times New Roman" panose="02020603050405020304" pitchFamily="18" charset="0"/>
                </a:endParaRPr>
              </a:p>
              <a:p>
                <a:pPr marL="514350" indent="-514350">
                  <a:buFont typeface="+mj-lt"/>
                  <a:buAutoNum type="arabicPeriod" startAt="2"/>
                </a:pPr>
                <a:r>
                  <a:rPr lang="en-US" b="0">
                    <a:effectLst/>
                    <a:ea typeface="Times New Roman" panose="02020603050405020304" pitchFamily="18" charset="0"/>
                    <a:cs typeface="Times New Roman" panose="02020603050405020304" pitchFamily="18" charset="0"/>
                  </a:rPr>
                  <a:t> </a:t>
                </a:r>
                <a14:m>
                  <m:oMath xmlns:m="http://schemas.openxmlformats.org/officeDocument/2006/math">
                    <m:r>
                      <a:rPr lang="en-US" b="0" i="1" smtClean="0">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b="0" i="1" smtClean="0">
                        <a:effectLst/>
                        <a:latin typeface="Cambria Math" panose="02040503050406030204" pitchFamily="18" charset="0"/>
                        <a:ea typeface="Times New Roman" panose="02020603050405020304" pitchFamily="18" charset="0"/>
                        <a:cs typeface="Times New Roman" panose="02020603050405020304" pitchFamily="18" charset="0"/>
                      </a:rPr>
                      <m:t>=13</m:t>
                    </m:r>
                  </m:oMath>
                </a14:m>
                <a:endParaRPr lang="en-US">
                  <a:effectLst/>
                  <a:latin typeface="Avenir Book" panose="02000503020000020003"/>
                  <a:ea typeface="Times New Roman" panose="02020603050405020304" pitchFamily="18" charset="0"/>
                  <a:cs typeface="Times New Roman" panose="02020603050405020304" pitchFamily="18" charset="0"/>
                </a:endParaRPr>
              </a:p>
              <a:p>
                <a:endParaRPr lang="en-US"/>
              </a:p>
            </p:txBody>
          </p:sp>
        </mc:Choice>
        <mc:Fallback xmlns="">
          <p:sp>
            <p:nvSpPr>
              <p:cNvPr id="2" name="Content Placeholder 1">
                <a:extLst>
                  <a:ext uri="{FF2B5EF4-FFF2-40B4-BE49-F238E27FC236}">
                    <a16:creationId xmlns:a16="http://schemas.microsoft.com/office/drawing/2014/main" id="{746E0560-82CF-4350-A560-1257914E198F}"/>
                  </a:ext>
                </a:extLst>
              </p:cNvPr>
              <p:cNvSpPr>
                <a:spLocks noGrp="1" noRot="1" noChangeAspect="1" noMove="1" noResize="1" noEditPoints="1" noAdjustHandles="1" noChangeArrowheads="1" noChangeShapeType="1" noTextEdit="1"/>
              </p:cNvSpPr>
              <p:nvPr>
                <p:ph idx="1"/>
              </p:nvPr>
            </p:nvSpPr>
            <p:spPr>
              <a:blipFill>
                <a:blip r:embed="rId2"/>
                <a:stretch>
                  <a:fillRect l="-1261" t="-2724" r="-1862"/>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8C8A7572-412D-4EC9-A60A-E6D39E72F6AC}"/>
              </a:ext>
            </a:extLst>
          </p:cNvPr>
          <p:cNvSpPr>
            <a:spLocks noGrp="1"/>
          </p:cNvSpPr>
          <p:nvPr>
            <p:ph type="ftr" sz="quarter" idx="11"/>
          </p:nvPr>
        </p:nvSpPr>
        <p:spPr/>
        <p:txBody>
          <a:bodyPr/>
          <a:lstStyle/>
          <a:p>
            <a:r>
              <a:rPr lang="en-US"/>
              <a:t>Unit 2 ● Lesson 3</a:t>
            </a:r>
          </a:p>
        </p:txBody>
      </p:sp>
    </p:spTree>
    <p:extLst>
      <p:ext uri="{BB962C8B-B14F-4D97-AF65-F5344CB8AC3E}">
        <p14:creationId xmlns:p14="http://schemas.microsoft.com/office/powerpoint/2010/main" val="1849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9640B8F-1155-4F6F-B0F8-521CC055B5E5}"/>
                  </a:ext>
                </a:extLst>
              </p:cNvPr>
              <p:cNvSpPr>
                <a:spLocks noGrp="1"/>
              </p:cNvSpPr>
              <p:nvPr>
                <p:ph idx="1"/>
              </p:nvPr>
            </p:nvSpPr>
            <p:spPr/>
            <p:txBody>
              <a:bodyPr/>
              <a:lstStyle/>
              <a:p>
                <a:pPr marL="0" indent="0">
                  <a:buNone/>
                </a:pPr>
                <a:r>
                  <a:rPr lang="en-US"/>
                  <a:t>Graph each function.</a:t>
                </a:r>
              </a:p>
              <a:p>
                <a:pPr marL="0" indent="0">
                  <a:buNone/>
                </a:pPr>
                <a:r>
                  <a:rPr lang="en-US">
                    <a:effectLst/>
                    <a:ea typeface="Calibri" panose="020F0502020204030204" pitchFamily="34" charset="0"/>
                    <a:cs typeface="Times New Roman" panose="02020603050405020304" pitchFamily="18" charset="0"/>
                  </a:rPr>
                  <a:t>1. </a:t>
                </a:r>
                <a14:m>
                  <m:oMath xmlns:m="http://schemas.openxmlformats.org/officeDocument/2006/math">
                    <m:r>
                      <a:rPr lang="en-US" i="1"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5</m:t>
                    </m:r>
                  </m:oMath>
                </a14:m>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endParaRPr lang="en-US"/>
              </a:p>
            </p:txBody>
          </p:sp>
        </mc:Choice>
        <mc:Fallback xmlns="">
          <p:sp>
            <p:nvSpPr>
              <p:cNvPr id="2" name="Content Placeholder 1">
                <a:extLst>
                  <a:ext uri="{FF2B5EF4-FFF2-40B4-BE49-F238E27FC236}">
                    <a16:creationId xmlns:a16="http://schemas.microsoft.com/office/drawing/2014/main" id="{F9640B8F-1155-4F6F-B0F8-521CC055B5E5}"/>
                  </a:ext>
                </a:extLst>
              </p:cNvPr>
              <p:cNvSpPr>
                <a:spLocks noGrp="1" noRot="1" noChangeAspect="1" noMove="1" noResize="1" noEditPoints="1" noAdjustHandles="1" noChangeArrowheads="1" noChangeShapeType="1" noTextEdit="1"/>
              </p:cNvSpPr>
              <p:nvPr>
                <p:ph idx="1"/>
              </p:nvPr>
            </p:nvSpPr>
            <p:spPr>
              <a:blipFill>
                <a:blip r:embed="rId2"/>
                <a:stretch>
                  <a:fillRect l="-1159" t="-2381"/>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0A32ECB9-77D0-4762-8492-94BCB27DFA45}"/>
              </a:ext>
            </a:extLst>
          </p:cNvPr>
          <p:cNvSpPr>
            <a:spLocks noGrp="1"/>
          </p:cNvSpPr>
          <p:nvPr>
            <p:ph type="ftr" sz="quarter" idx="11"/>
          </p:nvPr>
        </p:nvSpPr>
        <p:spPr/>
        <p:txBody>
          <a:bodyPr/>
          <a:lstStyle/>
          <a:p>
            <a:r>
              <a:rPr lang="en-US"/>
              <a:t>Unit 2 ● Lesson 3</a:t>
            </a:r>
          </a:p>
        </p:txBody>
      </p:sp>
      <p:sp>
        <p:nvSpPr>
          <p:cNvPr id="4" name="Title 3">
            <a:extLst>
              <a:ext uri="{FF2B5EF4-FFF2-40B4-BE49-F238E27FC236}">
                <a16:creationId xmlns:a16="http://schemas.microsoft.com/office/drawing/2014/main" id="{21B91CDA-5012-4F7A-A35C-0940165A05C3}"/>
              </a:ext>
            </a:extLst>
          </p:cNvPr>
          <p:cNvSpPr>
            <a:spLocks noGrp="1"/>
          </p:cNvSpPr>
          <p:nvPr>
            <p:ph type="title"/>
          </p:nvPr>
        </p:nvSpPr>
        <p:spPr/>
        <p:txBody>
          <a:bodyPr/>
          <a:lstStyle/>
          <a:p>
            <a:r>
              <a:rPr lang="en-US"/>
              <a:t>Building the Perfect Square</a:t>
            </a:r>
          </a:p>
        </p:txBody>
      </p:sp>
      <p:pic>
        <p:nvPicPr>
          <p:cNvPr id="5" name="Picture">
            <a:extLst>
              <a:ext uri="{FF2B5EF4-FFF2-40B4-BE49-F238E27FC236}">
                <a16:creationId xmlns:a16="http://schemas.microsoft.com/office/drawing/2014/main" id="{5BF43AF7-E960-4510-8E90-CE0D19AD1989}"/>
              </a:ext>
            </a:extLst>
          </p:cNvPr>
          <p:cNvPicPr/>
          <p:nvPr/>
        </p:nvPicPr>
        <p:blipFill>
          <a:blip r:embed="rId3">
            <a:duotone>
              <a:schemeClr val="accent6">
                <a:shade val="45000"/>
                <a:satMod val="135000"/>
              </a:schemeClr>
              <a:prstClr val="white"/>
            </a:duotone>
          </a:blip>
          <a:stretch>
            <a:fillRect/>
          </a:stretch>
        </p:blipFill>
        <p:spPr bwMode="auto">
          <a:xfrm>
            <a:off x="5295900" y="1605900"/>
            <a:ext cx="4488180" cy="4090786"/>
          </a:xfrm>
          <a:prstGeom prst="rect">
            <a:avLst/>
          </a:prstGeom>
          <a:noFill/>
          <a:ln w="9525">
            <a:noFill/>
            <a:headEnd/>
            <a:tailEnd/>
          </a:ln>
        </p:spPr>
      </p:pic>
    </p:spTree>
    <p:extLst>
      <p:ext uri="{BB962C8B-B14F-4D97-AF65-F5344CB8AC3E}">
        <p14:creationId xmlns:p14="http://schemas.microsoft.com/office/powerpoint/2010/main" val="3699586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9640B8F-1155-4F6F-B0F8-521CC055B5E5}"/>
                  </a:ext>
                </a:extLst>
              </p:cNvPr>
              <p:cNvSpPr>
                <a:spLocks noGrp="1"/>
              </p:cNvSpPr>
              <p:nvPr>
                <p:ph idx="1"/>
              </p:nvPr>
            </p:nvSpPr>
            <p:spPr/>
            <p:txBody>
              <a:bodyPr/>
              <a:lstStyle/>
              <a:p>
                <a:pPr marL="0" indent="0">
                  <a:buNone/>
                </a:pPr>
                <a:r>
                  <a:rPr lang="en-US"/>
                  <a:t>Graph each function.</a:t>
                </a:r>
              </a:p>
              <a:p>
                <a:pPr marL="0" indent="0">
                  <a:buNone/>
                </a:pPr>
                <a:r>
                  <a:rPr lang="en-US">
                    <a:effectLst/>
                    <a:ea typeface="Calibri" panose="020F0502020204030204" pitchFamily="34" charset="0"/>
                    <a:cs typeface="Times New Roman" panose="02020603050405020304" pitchFamily="18" charset="0"/>
                  </a:rPr>
                  <a:t>2. </a:t>
                </a:r>
                <a14:m>
                  <m:oMath xmlns:m="http://schemas.openxmlformats.org/officeDocument/2006/math">
                    <m:r>
                      <a:rPr lang="en-US" i="1"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𝑥</m:t>
                        </m:r>
                        <m:r>
                          <a:rPr lang="en-US" b="0" i="1" smtClean="0">
                            <a:effectLst/>
                            <a:latin typeface="Cambria Math" panose="02040503050406030204" pitchFamily="18" charset="0"/>
                            <a:ea typeface="Calibri" panose="020F0502020204030204" pitchFamily="34" charset="0"/>
                            <a:cs typeface="Times New Roman" panose="02020603050405020304" pitchFamily="18" charset="0"/>
                          </a:rPr>
                          <m:t>−1)</m:t>
                        </m:r>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b="0" i="0" smtClean="0">
                        <a:effectLst/>
                        <a:latin typeface="Cambria Math" panose="02040503050406030204" pitchFamily="18" charset="0"/>
                        <a:ea typeface="Calibri" panose="020F0502020204030204" pitchFamily="34" charset="0"/>
                        <a:cs typeface="Times New Roman" panose="02020603050405020304" pitchFamily="18" charset="0"/>
                      </a:rPr>
                      <m:t>−3</m:t>
                    </m:r>
                  </m:oMath>
                </a14:m>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endParaRPr lang="en-US"/>
              </a:p>
            </p:txBody>
          </p:sp>
        </mc:Choice>
        <mc:Fallback xmlns="">
          <p:sp>
            <p:nvSpPr>
              <p:cNvPr id="2" name="Content Placeholder 1">
                <a:extLst>
                  <a:ext uri="{FF2B5EF4-FFF2-40B4-BE49-F238E27FC236}">
                    <a16:creationId xmlns:a16="http://schemas.microsoft.com/office/drawing/2014/main" id="{F9640B8F-1155-4F6F-B0F8-521CC055B5E5}"/>
                  </a:ext>
                </a:extLst>
              </p:cNvPr>
              <p:cNvSpPr>
                <a:spLocks noGrp="1" noRot="1" noChangeAspect="1" noMove="1" noResize="1" noEditPoints="1" noAdjustHandles="1" noChangeArrowheads="1" noChangeShapeType="1" noTextEdit="1"/>
              </p:cNvSpPr>
              <p:nvPr>
                <p:ph idx="1"/>
              </p:nvPr>
            </p:nvSpPr>
            <p:spPr>
              <a:blipFill>
                <a:blip r:embed="rId2"/>
                <a:stretch>
                  <a:fillRect l="-1159" t="-2381"/>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0A32ECB9-77D0-4762-8492-94BCB27DFA45}"/>
              </a:ext>
            </a:extLst>
          </p:cNvPr>
          <p:cNvSpPr>
            <a:spLocks noGrp="1"/>
          </p:cNvSpPr>
          <p:nvPr>
            <p:ph type="ftr" sz="quarter" idx="11"/>
          </p:nvPr>
        </p:nvSpPr>
        <p:spPr/>
        <p:txBody>
          <a:bodyPr/>
          <a:lstStyle/>
          <a:p>
            <a:r>
              <a:rPr lang="en-US"/>
              <a:t>Unit 2 ● Lesson 3</a:t>
            </a:r>
          </a:p>
        </p:txBody>
      </p:sp>
      <p:sp>
        <p:nvSpPr>
          <p:cNvPr id="4" name="Title 3">
            <a:extLst>
              <a:ext uri="{FF2B5EF4-FFF2-40B4-BE49-F238E27FC236}">
                <a16:creationId xmlns:a16="http://schemas.microsoft.com/office/drawing/2014/main" id="{21B91CDA-5012-4F7A-A35C-0940165A05C3}"/>
              </a:ext>
            </a:extLst>
          </p:cNvPr>
          <p:cNvSpPr>
            <a:spLocks noGrp="1"/>
          </p:cNvSpPr>
          <p:nvPr>
            <p:ph type="title"/>
          </p:nvPr>
        </p:nvSpPr>
        <p:spPr/>
        <p:txBody>
          <a:bodyPr/>
          <a:lstStyle/>
          <a:p>
            <a:r>
              <a:rPr lang="en-US"/>
              <a:t>Building the Perfect Square</a:t>
            </a:r>
          </a:p>
        </p:txBody>
      </p:sp>
      <p:pic>
        <p:nvPicPr>
          <p:cNvPr id="5" name="Picture">
            <a:extLst>
              <a:ext uri="{FF2B5EF4-FFF2-40B4-BE49-F238E27FC236}">
                <a16:creationId xmlns:a16="http://schemas.microsoft.com/office/drawing/2014/main" id="{5BF43AF7-E960-4510-8E90-CE0D19AD1989}"/>
              </a:ext>
            </a:extLst>
          </p:cNvPr>
          <p:cNvPicPr/>
          <p:nvPr/>
        </p:nvPicPr>
        <p:blipFill>
          <a:blip r:embed="rId3">
            <a:duotone>
              <a:schemeClr val="accent6">
                <a:shade val="45000"/>
                <a:satMod val="135000"/>
              </a:schemeClr>
              <a:prstClr val="white"/>
            </a:duotone>
          </a:blip>
          <a:stretch>
            <a:fillRect/>
          </a:stretch>
        </p:blipFill>
        <p:spPr bwMode="auto">
          <a:xfrm>
            <a:off x="5295900" y="1605900"/>
            <a:ext cx="4488180" cy="4090786"/>
          </a:xfrm>
          <a:prstGeom prst="rect">
            <a:avLst/>
          </a:prstGeom>
          <a:noFill/>
          <a:ln w="9525">
            <a:noFill/>
            <a:headEnd/>
            <a:tailEnd/>
          </a:ln>
        </p:spPr>
      </p:pic>
    </p:spTree>
    <p:extLst>
      <p:ext uri="{BB962C8B-B14F-4D97-AF65-F5344CB8AC3E}">
        <p14:creationId xmlns:p14="http://schemas.microsoft.com/office/powerpoint/2010/main" val="747441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9640B8F-1155-4F6F-B0F8-521CC055B5E5}"/>
                  </a:ext>
                </a:extLst>
              </p:cNvPr>
              <p:cNvSpPr>
                <a:spLocks noGrp="1"/>
              </p:cNvSpPr>
              <p:nvPr>
                <p:ph idx="1"/>
              </p:nvPr>
            </p:nvSpPr>
            <p:spPr/>
            <p:txBody>
              <a:bodyPr/>
              <a:lstStyle/>
              <a:p>
                <a:pPr marL="0" indent="0">
                  <a:buNone/>
                </a:pPr>
                <a:r>
                  <a:rPr lang="en-US"/>
                  <a:t>Graph each function.</a:t>
                </a:r>
              </a:p>
              <a:p>
                <a:pPr marL="0" indent="0">
                  <a:buNone/>
                </a:pPr>
                <a:r>
                  <a:rPr lang="en-US">
                    <a:ea typeface="Calibri" panose="020F0502020204030204" pitchFamily="34" charset="0"/>
                    <a:cs typeface="Times New Roman" panose="02020603050405020304" pitchFamily="18" charset="0"/>
                  </a:rPr>
                  <a:t>3. </a:t>
                </a:r>
                <a14:m>
                  <m:oMath xmlns:m="http://schemas.openxmlformats.org/officeDocument/2006/math">
                    <m:r>
                      <a:rPr lang="en-US" i="1"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smtClean="0">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b="0" i="1"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b="0" i="1" smtClean="0">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b="0" i="1" smtClean="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b="0" i="1" smtClean="0">
                        <a:effectLst/>
                        <a:latin typeface="Cambria Math" panose="02040503050406030204" pitchFamily="18" charset="0"/>
                        <a:ea typeface="Calibri" panose="020F0502020204030204" pitchFamily="34" charset="0"/>
                        <a:cs typeface="Times New Roman" panose="02020603050405020304" pitchFamily="18" charset="0"/>
                      </a:rPr>
                      <m:t>−5</m:t>
                    </m:r>
                  </m:oMath>
                </a14:m>
                <a:endParaRPr lang="en-US"/>
              </a:p>
            </p:txBody>
          </p:sp>
        </mc:Choice>
        <mc:Fallback xmlns="">
          <p:sp>
            <p:nvSpPr>
              <p:cNvPr id="2" name="Content Placeholder 1">
                <a:extLst>
                  <a:ext uri="{FF2B5EF4-FFF2-40B4-BE49-F238E27FC236}">
                    <a16:creationId xmlns:a16="http://schemas.microsoft.com/office/drawing/2014/main" id="{F9640B8F-1155-4F6F-B0F8-521CC055B5E5}"/>
                  </a:ext>
                </a:extLst>
              </p:cNvPr>
              <p:cNvSpPr>
                <a:spLocks noGrp="1" noRot="1" noChangeAspect="1" noMove="1" noResize="1" noEditPoints="1" noAdjustHandles="1" noChangeArrowheads="1" noChangeShapeType="1" noTextEdit="1"/>
              </p:cNvSpPr>
              <p:nvPr>
                <p:ph idx="1"/>
              </p:nvPr>
            </p:nvSpPr>
            <p:spPr>
              <a:blipFill>
                <a:blip r:embed="rId2"/>
                <a:stretch>
                  <a:fillRect l="-1159" t="-2381"/>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0A32ECB9-77D0-4762-8492-94BCB27DFA45}"/>
              </a:ext>
            </a:extLst>
          </p:cNvPr>
          <p:cNvSpPr>
            <a:spLocks noGrp="1"/>
          </p:cNvSpPr>
          <p:nvPr>
            <p:ph type="ftr" sz="quarter" idx="11"/>
          </p:nvPr>
        </p:nvSpPr>
        <p:spPr/>
        <p:txBody>
          <a:bodyPr/>
          <a:lstStyle/>
          <a:p>
            <a:r>
              <a:rPr lang="en-US"/>
              <a:t>Unit 2 ● Lesson 3</a:t>
            </a:r>
          </a:p>
        </p:txBody>
      </p:sp>
      <p:sp>
        <p:nvSpPr>
          <p:cNvPr id="4" name="Title 3">
            <a:extLst>
              <a:ext uri="{FF2B5EF4-FFF2-40B4-BE49-F238E27FC236}">
                <a16:creationId xmlns:a16="http://schemas.microsoft.com/office/drawing/2014/main" id="{21B91CDA-5012-4F7A-A35C-0940165A05C3}"/>
              </a:ext>
            </a:extLst>
          </p:cNvPr>
          <p:cNvSpPr>
            <a:spLocks noGrp="1"/>
          </p:cNvSpPr>
          <p:nvPr>
            <p:ph type="title"/>
          </p:nvPr>
        </p:nvSpPr>
        <p:spPr/>
        <p:txBody>
          <a:bodyPr/>
          <a:lstStyle/>
          <a:p>
            <a:r>
              <a:rPr lang="en-US"/>
              <a:t>Building the Perfect Square</a:t>
            </a:r>
          </a:p>
        </p:txBody>
      </p:sp>
      <p:pic>
        <p:nvPicPr>
          <p:cNvPr id="5" name="Picture">
            <a:extLst>
              <a:ext uri="{FF2B5EF4-FFF2-40B4-BE49-F238E27FC236}">
                <a16:creationId xmlns:a16="http://schemas.microsoft.com/office/drawing/2014/main" id="{5BF43AF7-E960-4510-8E90-CE0D19AD1989}"/>
              </a:ext>
            </a:extLst>
          </p:cNvPr>
          <p:cNvPicPr/>
          <p:nvPr/>
        </p:nvPicPr>
        <p:blipFill>
          <a:blip r:embed="rId3">
            <a:duotone>
              <a:schemeClr val="accent6">
                <a:shade val="45000"/>
                <a:satMod val="135000"/>
              </a:schemeClr>
              <a:prstClr val="white"/>
            </a:duotone>
          </a:blip>
          <a:stretch>
            <a:fillRect/>
          </a:stretch>
        </p:blipFill>
        <p:spPr bwMode="auto">
          <a:xfrm>
            <a:off x="5295900" y="1605900"/>
            <a:ext cx="4488180" cy="4090786"/>
          </a:xfrm>
          <a:prstGeom prst="rect">
            <a:avLst/>
          </a:prstGeom>
          <a:noFill/>
          <a:ln w="9525">
            <a:noFill/>
            <a:headEnd/>
            <a:tailEnd/>
          </a:ln>
        </p:spPr>
      </p:pic>
    </p:spTree>
    <p:extLst>
      <p:ext uri="{BB962C8B-B14F-4D97-AF65-F5344CB8AC3E}">
        <p14:creationId xmlns:p14="http://schemas.microsoft.com/office/powerpoint/2010/main" val="1077075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06D21E0A-7BD4-4075-9D9B-DA3C4891C9B6}"/>
                  </a:ext>
                </a:extLst>
              </p:cNvPr>
              <p:cNvSpPr>
                <a:spLocks noGrp="1"/>
              </p:cNvSpPr>
              <p:nvPr>
                <p:ph idx="1"/>
              </p:nvPr>
            </p:nvSpPr>
            <p:spPr/>
            <p:txBody>
              <a:bodyPr/>
              <a:lstStyle/>
              <a:p>
                <a:pPr marL="0" indent="0">
                  <a:buNone/>
                </a:pPr>
                <a:r>
                  <a:rPr lang="en-US">
                    <a:effectLst/>
                    <a:latin typeface="Avenir Book" panose="02000503020000020003"/>
                    <a:ea typeface="Times New Roman" panose="02020603050405020304" pitchFamily="18" charset="0"/>
                    <a:cs typeface="Times New Roman" panose="02020603050405020304" pitchFamily="18" charset="0"/>
                  </a:rPr>
                  <a:t>Optima has a quilt shop where she sells many colorful quilt blocks for people who want to make their own quilts. She has quilt designs that are made so that they can be sized to fit any bed. She bases her designs on quilt squares that can vary in size, so she calls the length of the side for the basic square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a:effectLst/>
                    <a:latin typeface="Avenir Book" panose="02000503020000020003"/>
                    <a:ea typeface="Times New Roman" panose="02020603050405020304" pitchFamily="18" charset="0"/>
                    <a:cs typeface="Times New Roman" panose="02020603050405020304" pitchFamily="18" charset="0"/>
                  </a:rPr>
                  <a:t>, and the area of the basic square is the function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𝐴</m:t>
                    </m:r>
                    <m:d>
                      <m:d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US">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en-US">
                    <a:effectLst/>
                    <a:latin typeface="Avenir Book" panose="02000503020000020003"/>
                    <a:ea typeface="Times New Roman" panose="02020603050405020304" pitchFamily="18" charset="0"/>
                    <a:cs typeface="Times New Roman" panose="02020603050405020304" pitchFamily="18" charset="0"/>
                  </a:rPr>
                  <a:t>. In this way, she can customize the designs by making bigger squares or smaller squares.</a:t>
                </a:r>
              </a:p>
              <a:p>
                <a:pPr marL="0" indent="0">
                  <a:buNone/>
                </a:pPr>
                <a:endParaRPr lang="en-US"/>
              </a:p>
            </p:txBody>
          </p:sp>
        </mc:Choice>
        <mc:Fallback xmlns="">
          <p:sp>
            <p:nvSpPr>
              <p:cNvPr id="2" name="Content Placeholder 1">
                <a:extLst>
                  <a:ext uri="{FF2B5EF4-FFF2-40B4-BE49-F238E27FC236}">
                    <a16:creationId xmlns:a16="http://schemas.microsoft.com/office/drawing/2014/main" id="{06D21E0A-7BD4-4075-9D9B-DA3C4891C9B6}"/>
                  </a:ext>
                </a:extLst>
              </p:cNvPr>
              <p:cNvSpPr>
                <a:spLocks noGrp="1" noRot="1" noChangeAspect="1" noMove="1" noResize="1" noEditPoints="1" noAdjustHandles="1" noChangeArrowheads="1" noChangeShapeType="1" noTextEdit="1"/>
              </p:cNvSpPr>
              <p:nvPr>
                <p:ph idx="1"/>
              </p:nvPr>
            </p:nvSpPr>
            <p:spPr>
              <a:blipFill>
                <a:blip r:embed="rId2"/>
                <a:stretch>
                  <a:fillRect l="-1217" t="-2521" r="-986"/>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90EC9085-C6B1-4720-8345-BF25B5CC42E6}"/>
              </a:ext>
            </a:extLst>
          </p:cNvPr>
          <p:cNvSpPr>
            <a:spLocks noGrp="1"/>
          </p:cNvSpPr>
          <p:nvPr>
            <p:ph type="ftr" sz="quarter" idx="11"/>
          </p:nvPr>
        </p:nvSpPr>
        <p:spPr/>
        <p:txBody>
          <a:bodyPr/>
          <a:lstStyle/>
          <a:p>
            <a:r>
              <a:rPr lang="en-US"/>
              <a:t>Unit 2 ● Lesson 3</a:t>
            </a:r>
          </a:p>
        </p:txBody>
      </p:sp>
      <p:sp>
        <p:nvSpPr>
          <p:cNvPr id="4" name="Title 3">
            <a:extLst>
              <a:ext uri="{FF2B5EF4-FFF2-40B4-BE49-F238E27FC236}">
                <a16:creationId xmlns:a16="http://schemas.microsoft.com/office/drawing/2014/main" id="{385EDF07-0140-4FE4-8B45-304F611CC887}"/>
              </a:ext>
            </a:extLst>
          </p:cNvPr>
          <p:cNvSpPr>
            <a:spLocks noGrp="1"/>
          </p:cNvSpPr>
          <p:nvPr>
            <p:ph type="title"/>
          </p:nvPr>
        </p:nvSpPr>
        <p:spPr/>
        <p:txBody>
          <a:bodyPr/>
          <a:lstStyle/>
          <a:p>
            <a:r>
              <a:rPr lang="en-US"/>
              <a:t>Building the Perfect Square</a:t>
            </a:r>
          </a:p>
        </p:txBody>
      </p:sp>
    </p:spTree>
    <p:extLst>
      <p:ext uri="{BB962C8B-B14F-4D97-AF65-F5344CB8AC3E}">
        <p14:creationId xmlns:p14="http://schemas.microsoft.com/office/powerpoint/2010/main" val="2125592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AAB3F40B-D5A6-461D-8358-0A44B80B35E3}"/>
                  </a:ext>
                </a:extLst>
              </p:cNvPr>
              <p:cNvSpPr>
                <a:spLocks noGrp="1"/>
              </p:cNvSpPr>
              <p:nvPr>
                <p:ph idx="1"/>
              </p:nvPr>
            </p:nvSpPr>
            <p:spPr/>
            <p:txBody>
              <a:bodyPr/>
              <a:lstStyle/>
              <a:p>
                <a:pPr marL="514350" indent="-514350">
                  <a:buFont typeface="+mj-lt"/>
                  <a:buAutoNum type="arabicPeriod"/>
                </a:pPr>
                <a:r>
                  <a:rPr lang="en-US">
                    <a:effectLst/>
                    <a:latin typeface="Avenir Book" panose="02000503020000020003"/>
                    <a:ea typeface="Calibri" panose="020F0502020204030204" pitchFamily="34" charset="0"/>
                    <a:cs typeface="Times New Roman" panose="02020603050405020304" pitchFamily="18" charset="0"/>
                  </a:rPr>
                  <a:t>If Optima adds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3</m:t>
                    </m:r>
                  </m:oMath>
                </a14:m>
                <a:r>
                  <a:rPr lang="en-US">
                    <a:effectLst/>
                    <a:latin typeface="Avenir Book" panose="02000503020000020003"/>
                    <a:ea typeface="Calibri" panose="020F0502020204030204" pitchFamily="34" charset="0"/>
                    <a:cs typeface="Times New Roman" panose="02020603050405020304" pitchFamily="18" charset="0"/>
                  </a:rPr>
                  <a:t> inches to the side of the square, what is the area of the square?</a:t>
                </a:r>
              </a:p>
              <a:p>
                <a:pPr marL="514350" indent="-514350">
                  <a:buFont typeface="+mj-lt"/>
                  <a:buAutoNum type="arabicPeriod"/>
                </a:pPr>
                <a:endParaRPr lang="en-US"/>
              </a:p>
            </p:txBody>
          </p:sp>
        </mc:Choice>
        <mc:Fallback xmlns="">
          <p:sp>
            <p:nvSpPr>
              <p:cNvPr id="2" name="Content Placeholder 1">
                <a:extLst>
                  <a:ext uri="{FF2B5EF4-FFF2-40B4-BE49-F238E27FC236}">
                    <a16:creationId xmlns:a16="http://schemas.microsoft.com/office/drawing/2014/main" id="{AAB3F40B-D5A6-461D-8358-0A44B80B35E3}"/>
                  </a:ext>
                </a:extLst>
              </p:cNvPr>
              <p:cNvSpPr>
                <a:spLocks noGrp="1" noRot="1" noChangeAspect="1" noMove="1" noResize="1" noEditPoints="1" noAdjustHandles="1" noChangeArrowheads="1" noChangeShapeType="1" noTextEdit="1"/>
              </p:cNvSpPr>
              <p:nvPr>
                <p:ph idx="1"/>
              </p:nvPr>
            </p:nvSpPr>
            <p:spPr>
              <a:blipFill>
                <a:blip r:embed="rId2"/>
                <a:stretch>
                  <a:fillRect l="-1043" t="-2521"/>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653D5FDD-DADD-43C3-AB0F-0566B987DFA4}"/>
              </a:ext>
            </a:extLst>
          </p:cNvPr>
          <p:cNvSpPr>
            <a:spLocks noGrp="1"/>
          </p:cNvSpPr>
          <p:nvPr>
            <p:ph type="ftr" sz="quarter" idx="11"/>
          </p:nvPr>
        </p:nvSpPr>
        <p:spPr/>
        <p:txBody>
          <a:bodyPr/>
          <a:lstStyle/>
          <a:p>
            <a:r>
              <a:rPr lang="en-US"/>
              <a:t>Unit 2 ● Lesson 3</a:t>
            </a:r>
          </a:p>
        </p:txBody>
      </p:sp>
      <p:sp>
        <p:nvSpPr>
          <p:cNvPr id="4" name="Title 3">
            <a:extLst>
              <a:ext uri="{FF2B5EF4-FFF2-40B4-BE49-F238E27FC236}">
                <a16:creationId xmlns:a16="http://schemas.microsoft.com/office/drawing/2014/main" id="{A2ED128D-31E3-424F-9CE4-0A1005B59E48}"/>
              </a:ext>
            </a:extLst>
          </p:cNvPr>
          <p:cNvSpPr>
            <a:spLocks noGrp="1"/>
          </p:cNvSpPr>
          <p:nvPr>
            <p:ph type="title"/>
          </p:nvPr>
        </p:nvSpPr>
        <p:spPr/>
        <p:txBody>
          <a:bodyPr/>
          <a:lstStyle/>
          <a:p>
            <a:r>
              <a:rPr lang="en-US"/>
              <a:t>Notice and Wonder</a:t>
            </a:r>
          </a:p>
        </p:txBody>
      </p:sp>
    </p:spTree>
    <p:extLst>
      <p:ext uri="{BB962C8B-B14F-4D97-AF65-F5344CB8AC3E}">
        <p14:creationId xmlns:p14="http://schemas.microsoft.com/office/powerpoint/2010/main" val="2395736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B3F40B-D5A6-461D-8358-0A44B80B35E3}"/>
              </a:ext>
            </a:extLst>
          </p:cNvPr>
          <p:cNvSpPr>
            <a:spLocks noGrp="1"/>
          </p:cNvSpPr>
          <p:nvPr>
            <p:ph idx="1"/>
          </p:nvPr>
        </p:nvSpPr>
        <p:spPr/>
        <p:txBody>
          <a:bodyPr/>
          <a:lstStyle/>
          <a:p>
            <a:pPr marL="0" indent="0">
              <a:buNone/>
            </a:pPr>
            <a:r>
              <a:rPr lang="en-US" sz="2800">
                <a:effectLst/>
                <a:latin typeface="Avenir Book" panose="02000503020000020003"/>
                <a:ea typeface="Calibri" panose="020F0502020204030204" pitchFamily="34" charset="0"/>
                <a:cs typeface="Times New Roman" panose="02020603050405020304" pitchFamily="18" charset="0"/>
              </a:rPr>
              <a:t>When Optima draws a pattern for the square in problem 1, it looks like this:</a:t>
            </a:r>
          </a:p>
          <a:p>
            <a:pPr marL="0" indent="0">
              <a:buNone/>
            </a:pPr>
            <a:endParaRPr lang="en-US">
              <a:latin typeface="Avenir Book" panose="02000503020000020003"/>
            </a:endParaRPr>
          </a:p>
        </p:txBody>
      </p:sp>
      <p:sp>
        <p:nvSpPr>
          <p:cNvPr id="3" name="Footer Placeholder 2">
            <a:extLst>
              <a:ext uri="{FF2B5EF4-FFF2-40B4-BE49-F238E27FC236}">
                <a16:creationId xmlns:a16="http://schemas.microsoft.com/office/drawing/2014/main" id="{653D5FDD-DADD-43C3-AB0F-0566B987DFA4}"/>
              </a:ext>
            </a:extLst>
          </p:cNvPr>
          <p:cNvSpPr>
            <a:spLocks noGrp="1"/>
          </p:cNvSpPr>
          <p:nvPr>
            <p:ph type="ftr" sz="quarter" idx="11"/>
          </p:nvPr>
        </p:nvSpPr>
        <p:spPr/>
        <p:txBody>
          <a:bodyPr/>
          <a:lstStyle/>
          <a:p>
            <a:r>
              <a:rPr lang="en-US"/>
              <a:t>Unit 2 ● Lesson 3</a:t>
            </a:r>
          </a:p>
        </p:txBody>
      </p:sp>
      <p:sp>
        <p:nvSpPr>
          <p:cNvPr id="4" name="Title 3">
            <a:extLst>
              <a:ext uri="{FF2B5EF4-FFF2-40B4-BE49-F238E27FC236}">
                <a16:creationId xmlns:a16="http://schemas.microsoft.com/office/drawing/2014/main" id="{A2ED128D-31E3-424F-9CE4-0A1005B59E48}"/>
              </a:ext>
            </a:extLst>
          </p:cNvPr>
          <p:cNvSpPr>
            <a:spLocks noGrp="1"/>
          </p:cNvSpPr>
          <p:nvPr>
            <p:ph type="title"/>
          </p:nvPr>
        </p:nvSpPr>
        <p:spPr/>
        <p:txBody>
          <a:bodyPr/>
          <a:lstStyle/>
          <a:p>
            <a:r>
              <a:rPr lang="en-US"/>
              <a:t>Notice and Wonder</a:t>
            </a:r>
          </a:p>
        </p:txBody>
      </p:sp>
      <p:pic>
        <p:nvPicPr>
          <p:cNvPr id="5" name="Picture">
            <a:extLst>
              <a:ext uri="{FF2B5EF4-FFF2-40B4-BE49-F238E27FC236}">
                <a16:creationId xmlns:a16="http://schemas.microsoft.com/office/drawing/2014/main" id="{38F0039A-DF27-437F-A5D3-8DFAC9DC6C5B}"/>
              </a:ext>
            </a:extLst>
          </p:cNvPr>
          <p:cNvPicPr/>
          <p:nvPr/>
        </p:nvPicPr>
        <p:blipFill>
          <a:blip r:embed="rId2">
            <a:duotone>
              <a:schemeClr val="accent2">
                <a:shade val="45000"/>
                <a:satMod val="135000"/>
              </a:schemeClr>
              <a:prstClr val="white"/>
            </a:duotone>
          </a:blip>
          <a:stretch>
            <a:fillRect/>
          </a:stretch>
        </p:blipFill>
        <p:spPr bwMode="auto">
          <a:xfrm>
            <a:off x="4148613" y="2046534"/>
            <a:ext cx="3894773" cy="3633334"/>
          </a:xfrm>
          <a:prstGeom prst="rect">
            <a:avLst/>
          </a:prstGeom>
          <a:noFill/>
          <a:ln w="9525">
            <a:noFill/>
            <a:headEnd/>
            <a:tailEnd/>
          </a:ln>
        </p:spPr>
      </p:pic>
    </p:spTree>
    <p:extLst>
      <p:ext uri="{BB962C8B-B14F-4D97-AF65-F5344CB8AC3E}">
        <p14:creationId xmlns:p14="http://schemas.microsoft.com/office/powerpoint/2010/main" val="1453319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AAB3F40B-D5A6-461D-8358-0A44B80B35E3}"/>
                  </a:ext>
                </a:extLst>
              </p:cNvPr>
              <p:cNvSpPr>
                <a:spLocks noGrp="1"/>
              </p:cNvSpPr>
              <p:nvPr>
                <p:ph idx="1"/>
              </p:nvPr>
            </p:nvSpPr>
            <p:spPr/>
            <p:txBody>
              <a:bodyPr/>
              <a:lstStyle/>
              <a:p>
                <a:pPr marL="514350" indent="-514350">
                  <a:buFont typeface="+mj-lt"/>
                  <a:buAutoNum type="arabicPeriod" startAt="2"/>
                </a:pPr>
                <a:r>
                  <a:rPr lang="en-US">
                    <a:effectLst/>
                    <a:latin typeface="Avenir Book" panose="02000503020000020003"/>
                    <a:ea typeface="Calibri" panose="020F0502020204030204" pitchFamily="34" charset="0"/>
                    <a:cs typeface="Times New Roman" panose="02020603050405020304" pitchFamily="18" charset="0"/>
                  </a:rPr>
                  <a:t>Use both the diagram and the equation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𝐴</m:t>
                    </m:r>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𝑥</m:t>
                        </m:r>
                      </m:e>
                    </m:d>
                    <m:r>
                      <a:rPr lang="en-US">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𝑥</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3</m:t>
                            </m:r>
                          </m:e>
                        </m:d>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a:effectLst/>
                    <a:latin typeface="Avenir Book" panose="02000503020000020003"/>
                    <a:ea typeface="Calibri" panose="020F0502020204030204" pitchFamily="34" charset="0"/>
                    <a:cs typeface="Times New Roman" panose="02020603050405020304" pitchFamily="18" charset="0"/>
                  </a:rPr>
                  <a:t> to explain why the area of the quilt block square,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𝐴</m:t>
                    </m:r>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𝑥</m:t>
                        </m:r>
                      </m:e>
                    </m:d>
                    <m:r>
                      <a:rPr lang="en-US">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a:effectLst/>
                    <a:latin typeface="Avenir Book" panose="02000503020000020003"/>
                    <a:ea typeface="Calibri" panose="020F0502020204030204" pitchFamily="34" charset="0"/>
                    <a:cs typeface="Times New Roman" panose="02020603050405020304" pitchFamily="18" charset="0"/>
                  </a:rPr>
                  <a:t> is also equal to </a:t>
                </a:r>
                <a14:m>
                  <m:oMath xmlns:m="http://schemas.openxmlformats.org/officeDocument/2006/math">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6</m:t>
                    </m:r>
                    <m:r>
                      <a:rPr lang="en-US" i="1">
                        <a:effectLst/>
                        <a:latin typeface="Cambria Math" panose="02040503050406030204" pitchFamily="18" charset="0"/>
                        <a:ea typeface="Calibri" panose="020F0502020204030204" pitchFamily="34" charset="0"/>
                        <a:cs typeface="Times New Roman" panose="02020603050405020304" pitchFamily="18" charset="0"/>
                      </a:rPr>
                      <m:t>𝑥</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9</m:t>
                    </m:r>
                  </m:oMath>
                </a14:m>
                <a:r>
                  <a:rPr lang="en-US">
                    <a:effectLst/>
                    <a:latin typeface="Avenir Book" panose="02000503020000020003"/>
                    <a:ea typeface="Calibri" panose="020F0502020204030204" pitchFamily="34" charset="0"/>
                    <a:cs typeface="Times New Roman" panose="02020603050405020304" pitchFamily="18" charset="0"/>
                  </a:rPr>
                  <a:t>.</a:t>
                </a:r>
              </a:p>
              <a:p>
                <a:pPr marL="0" indent="0">
                  <a:buNone/>
                </a:pPr>
                <a:endParaRPr lang="en-US">
                  <a:latin typeface="Avenir Book" panose="02000503020000020003"/>
                </a:endParaRPr>
              </a:p>
            </p:txBody>
          </p:sp>
        </mc:Choice>
        <mc:Fallback xmlns="">
          <p:sp>
            <p:nvSpPr>
              <p:cNvPr id="2" name="Content Placeholder 1">
                <a:extLst>
                  <a:ext uri="{FF2B5EF4-FFF2-40B4-BE49-F238E27FC236}">
                    <a16:creationId xmlns:a16="http://schemas.microsoft.com/office/drawing/2014/main" id="{AAB3F40B-D5A6-461D-8358-0A44B80B35E3}"/>
                  </a:ext>
                </a:extLst>
              </p:cNvPr>
              <p:cNvSpPr>
                <a:spLocks noGrp="1" noRot="1" noChangeAspect="1" noMove="1" noResize="1" noEditPoints="1" noAdjustHandles="1" noChangeArrowheads="1" noChangeShapeType="1" noTextEdit="1"/>
              </p:cNvSpPr>
              <p:nvPr>
                <p:ph idx="1"/>
              </p:nvPr>
            </p:nvSpPr>
            <p:spPr>
              <a:blipFill>
                <a:blip r:embed="rId2"/>
                <a:stretch>
                  <a:fillRect l="-1043" t="-2521" r="-754"/>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653D5FDD-DADD-43C3-AB0F-0566B987DFA4}"/>
              </a:ext>
            </a:extLst>
          </p:cNvPr>
          <p:cNvSpPr>
            <a:spLocks noGrp="1"/>
          </p:cNvSpPr>
          <p:nvPr>
            <p:ph type="ftr" sz="quarter" idx="11"/>
          </p:nvPr>
        </p:nvSpPr>
        <p:spPr/>
        <p:txBody>
          <a:bodyPr/>
          <a:lstStyle/>
          <a:p>
            <a:r>
              <a:rPr lang="en-US"/>
              <a:t>Unit 2 ● Lesson 3</a:t>
            </a:r>
          </a:p>
        </p:txBody>
      </p:sp>
      <p:sp>
        <p:nvSpPr>
          <p:cNvPr id="4" name="Title 3">
            <a:extLst>
              <a:ext uri="{FF2B5EF4-FFF2-40B4-BE49-F238E27FC236}">
                <a16:creationId xmlns:a16="http://schemas.microsoft.com/office/drawing/2014/main" id="{A2ED128D-31E3-424F-9CE4-0A1005B59E48}"/>
              </a:ext>
            </a:extLst>
          </p:cNvPr>
          <p:cNvSpPr>
            <a:spLocks noGrp="1"/>
          </p:cNvSpPr>
          <p:nvPr>
            <p:ph type="title"/>
          </p:nvPr>
        </p:nvSpPr>
        <p:spPr/>
        <p:txBody>
          <a:bodyPr/>
          <a:lstStyle/>
          <a:p>
            <a:r>
              <a:rPr lang="en-US"/>
              <a:t>Notice and Wonder</a:t>
            </a:r>
          </a:p>
        </p:txBody>
      </p:sp>
      <p:pic>
        <p:nvPicPr>
          <p:cNvPr id="5" name="Picture">
            <a:extLst>
              <a:ext uri="{FF2B5EF4-FFF2-40B4-BE49-F238E27FC236}">
                <a16:creationId xmlns:a16="http://schemas.microsoft.com/office/drawing/2014/main" id="{38F0039A-DF27-437F-A5D3-8DFAC9DC6C5B}"/>
              </a:ext>
            </a:extLst>
          </p:cNvPr>
          <p:cNvPicPr/>
          <p:nvPr/>
        </p:nvPicPr>
        <p:blipFill>
          <a:blip r:embed="rId3">
            <a:duotone>
              <a:schemeClr val="accent2">
                <a:shade val="45000"/>
                <a:satMod val="135000"/>
              </a:schemeClr>
              <a:prstClr val="white"/>
            </a:duotone>
          </a:blip>
          <a:stretch>
            <a:fillRect/>
          </a:stretch>
        </p:blipFill>
        <p:spPr bwMode="auto">
          <a:xfrm>
            <a:off x="3778743" y="2447227"/>
            <a:ext cx="3894773" cy="3633334"/>
          </a:xfrm>
          <a:prstGeom prst="rect">
            <a:avLst/>
          </a:prstGeom>
          <a:noFill/>
          <a:ln w="9525">
            <a:noFill/>
            <a:headEnd/>
            <a:tailEnd/>
          </a:ln>
        </p:spPr>
      </p:pic>
    </p:spTree>
    <p:extLst>
      <p:ext uri="{BB962C8B-B14F-4D97-AF65-F5344CB8AC3E}">
        <p14:creationId xmlns:p14="http://schemas.microsoft.com/office/powerpoint/2010/main" val="1040463895"/>
      </p:ext>
    </p:extLst>
  </p:cSld>
  <p:clrMapOvr>
    <a:masterClrMapping/>
  </p:clrMapOvr>
</p:sld>
</file>

<file path=ppt/theme/theme1.xml><?xml version="1.0" encoding="utf-8"?>
<a:theme xmlns:a="http://schemas.openxmlformats.org/drawingml/2006/main" name="Office Theme">
  <a:themeElements>
    <a:clrScheme name="Unit 7 Custom Theme">
      <a:dk1>
        <a:srgbClr val="9F004C"/>
      </a:dk1>
      <a:lt1>
        <a:srgbClr val="FFFFFF"/>
      </a:lt1>
      <a:dk2>
        <a:srgbClr val="CA0056"/>
      </a:dk2>
      <a:lt2>
        <a:srgbClr val="FEFFFF"/>
      </a:lt2>
      <a:accent1>
        <a:srgbClr val="A0004D"/>
      </a:accent1>
      <a:accent2>
        <a:srgbClr val="CB0056"/>
      </a:accent2>
      <a:accent3>
        <a:srgbClr val="BF005E"/>
      </a:accent3>
      <a:accent4>
        <a:srgbClr val="E30060"/>
      </a:accent4>
      <a:accent5>
        <a:srgbClr val="AC0055"/>
      </a:accent5>
      <a:accent6>
        <a:srgbClr val="D8005B"/>
      </a:accent6>
      <a:hlink>
        <a:srgbClr val="3F78A1"/>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7641D1A-FE7E-8E49-A569-9D1FC76A39C9}">
  <we:reference id="e6890d58-51ce-4572-9272-a9ab2dd6f31e" version="1.1.0.0" store="EXCatalog" storeType="EXCatalog"/>
  <we:alternateReferences>
    <we:reference id="WA200002334" version="1.1.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B1E48FDA06D248B1EDF07E7820037D" ma:contentTypeVersion="20" ma:contentTypeDescription="Create a new document." ma:contentTypeScope="" ma:versionID="d861ce926a46af1179d2b695f03b5f76">
  <xsd:schema xmlns:xsd="http://www.w3.org/2001/XMLSchema" xmlns:xs="http://www.w3.org/2001/XMLSchema" xmlns:p="http://schemas.microsoft.com/office/2006/metadata/properties" xmlns:ns2="e6b18dcd-00de-4a4b-a809-bf649cda40bd" xmlns:ns3="242144d6-166b-49e2-aa90-f25e9b00a53a" xmlns:ns4="b2c14416-9b3b-4ab9-bce7-0fcee5420287" targetNamespace="http://schemas.microsoft.com/office/2006/metadata/properties" ma:root="true" ma:fieldsID="7d87c9afb6078c255f08279b2ae24671" ns2:_="" ns3:_="" ns4:_="">
    <xsd:import namespace="e6b18dcd-00de-4a4b-a809-bf649cda40bd"/>
    <xsd:import namespace="242144d6-166b-49e2-aa90-f25e9b00a53a"/>
    <xsd:import namespace="b2c14416-9b3b-4ab9-bce7-0fcee542028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2:SharedWithUsers" minOccurs="0"/>
                <xsd:element ref="ns2:SharedWithDetails" minOccurs="0"/>
                <xsd:element ref="ns3:Information" minOccurs="0"/>
                <xsd:element ref="ns3:MediaLengthInSeconds" minOccurs="0"/>
                <xsd:element ref="ns3:MediaServiceLocation"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b18dcd-00de-4a4b-a809-bf649cda40b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2144d6-166b-49e2-aa90-f25e9b00a53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Information" ma:index="21" nillable="true" ma:displayName="Information" ma:format="Dropdown" ma:internalName="Information">
      <xsd:simpleType>
        <xsd:restriction base="dms:Text">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3bb345b-ff8f-4466-ba95-c87037a6f6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2c14416-9b3b-4ab9-bce7-0fcee5420287"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7feffb6a-3bdb-42aa-b7d6-8e71ce8816e6}" ma:internalName="TaxCatchAll" ma:showField="CatchAllData" ma:web="e6b18dcd-00de-4a4b-a809-bf649cda40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2c14416-9b3b-4ab9-bce7-0fcee5420287" xsi:nil="true"/>
    <lcf76f155ced4ddcb4097134ff3c332f xmlns="242144d6-166b-49e2-aa90-f25e9b00a53a">
      <Terms xmlns="http://schemas.microsoft.com/office/infopath/2007/PartnerControls"/>
    </lcf76f155ced4ddcb4097134ff3c332f>
    <SharedWithUsers xmlns="e6b18dcd-00de-4a4b-a809-bf649cda40bd">
      <UserInfo>
        <DisplayName/>
        <AccountId xsi:nil="true"/>
        <AccountType/>
      </UserInfo>
    </SharedWithUsers>
    <MediaLengthInSeconds xmlns="242144d6-166b-49e2-aa90-f25e9b00a53a" xsi:nil="true"/>
    <Information xmlns="242144d6-166b-49e2-aa90-f25e9b00a53a" xsi:nil="true"/>
    <_dlc_DocId xmlns="e6b18dcd-00de-4a4b-a809-bf649cda40bd">KST36QS7YUKS-17149278-85004</_dlc_DocId>
    <_dlc_DocIdUrl xmlns="e6b18dcd-00de-4a4b-a809-bf649cda40bd">
      <Url>https://k12mnps.sharepoint.com/sites/014-CMGS-CI/_layouts/15/DocIdRedir.aspx?ID=KST36QS7YUKS-17149278-85004</Url>
      <Description>KST36QS7YUKS-17149278-85004</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23C3901-FA64-4935-81EC-6F740F634F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b18dcd-00de-4a4b-a809-bf649cda40bd"/>
    <ds:schemaRef ds:uri="242144d6-166b-49e2-aa90-f25e9b00a53a"/>
    <ds:schemaRef ds:uri="b2c14416-9b3b-4ab9-bce7-0fcee54202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7F20D6-AB91-47FE-91A8-E8BAF2ACB2FA}">
  <ds:schemaRefs>
    <ds:schemaRef ds:uri="http://schemas.microsoft.com/sharepoint/v3/contenttype/forms"/>
  </ds:schemaRefs>
</ds:datastoreItem>
</file>

<file path=customXml/itemProps3.xml><?xml version="1.0" encoding="utf-8"?>
<ds:datastoreItem xmlns:ds="http://schemas.openxmlformats.org/officeDocument/2006/customXml" ds:itemID="{133CBF5E-DE76-4D71-B410-54751C1F747E}">
  <ds:schemaRefs>
    <ds:schemaRef ds:uri="http://schemas.microsoft.com/office/2006/documentManagement/types"/>
    <ds:schemaRef ds:uri="8b135edc-aa13-4e9d-bff7-e67ebb7a4006"/>
    <ds:schemaRef ds:uri="eb208772-ddc5-4f6a-b383-d2629cd7e715"/>
    <ds:schemaRef ds:uri="http://schemas.microsoft.com/office/2006/metadata/properties"/>
    <ds:schemaRef ds:uri="http://purl.org/dc/elements/1.1/"/>
    <ds:schemaRef ds:uri="http://purl.org/dc/terms/"/>
    <ds:schemaRef ds:uri="http://schemas.microsoft.com/office/infopath/2007/PartnerControls"/>
    <ds:schemaRef ds:uri="http://schemas.openxmlformats.org/package/2006/metadata/core-properties"/>
    <ds:schemaRef ds:uri="http://www.w3.org/XML/1998/namespace"/>
    <ds:schemaRef ds:uri="http://purl.org/dc/dcmitype/"/>
    <ds:schemaRef ds:uri="242144d6-166b-49e2-aa90-f25e9b00a53a"/>
    <ds:schemaRef ds:uri="b2c14416-9b3b-4ab9-bce7-0fcee5420287"/>
    <ds:schemaRef ds:uri="e6b18dcd-00de-4a4b-a809-bf649cda40bd"/>
  </ds:schemaRefs>
</ds:datastoreItem>
</file>

<file path=customXml/itemProps4.xml><?xml version="1.0" encoding="utf-8"?>
<ds:datastoreItem xmlns:ds="http://schemas.openxmlformats.org/officeDocument/2006/customXml" ds:itemID="{DC361FAF-1F61-443E-B4B8-B834C1BB029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81</TotalTime>
  <Words>1005</Words>
  <Application>Microsoft Macintosh PowerPoint</Application>
  <PresentationFormat>Widescreen</PresentationFormat>
  <Paragraphs>87</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Avenir Black</vt:lpstr>
      <vt:lpstr>Avenir Book</vt:lpstr>
      <vt:lpstr>Calibri</vt:lpstr>
      <vt:lpstr>Cambria Math</vt:lpstr>
      <vt:lpstr>Century Gothic</vt:lpstr>
      <vt:lpstr>Times New Roman</vt:lpstr>
      <vt:lpstr>Office Theme</vt:lpstr>
      <vt:lpstr>Lesson 3: Building the Perfect Square</vt:lpstr>
      <vt:lpstr>PowerPoint Presentation</vt:lpstr>
      <vt:lpstr>Building the Perfect Square</vt:lpstr>
      <vt:lpstr>Building the Perfect Square</vt:lpstr>
      <vt:lpstr>Building the Perfect Square</vt:lpstr>
      <vt:lpstr>Building the Perfect Square</vt:lpstr>
      <vt:lpstr>Notice and Wonder</vt:lpstr>
      <vt:lpstr>Notice and Wonder</vt:lpstr>
      <vt:lpstr>Notice and Wonder</vt:lpstr>
      <vt:lpstr>Building the Perfect Square</vt:lpstr>
      <vt:lpstr>Building the Perfect Square</vt:lpstr>
      <vt:lpstr>Building the Perfect Square</vt:lpstr>
      <vt:lpstr>Building the Perfect Square</vt:lpstr>
      <vt:lpstr>Building the Perfect Square</vt:lpstr>
      <vt:lpstr>Building the Perfect Square</vt:lpstr>
      <vt:lpstr>Building the Perfect Square</vt:lpstr>
      <vt:lpstr>PowerPoint Presentation</vt:lpstr>
      <vt:lpstr>PowerPoint Presentation</vt:lpstr>
      <vt:lpstr>Adding Notation, Vocabulary, &amp; Conventions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Adkins, Shelley</dc:creator>
  <cp:lastModifiedBy>Letterman, Terry L</cp:lastModifiedBy>
  <cp:revision>10</cp:revision>
  <dcterms:created xsi:type="dcterms:W3CDTF">2023-05-09T17:17:08Z</dcterms:created>
  <dcterms:modified xsi:type="dcterms:W3CDTF">2024-08-17T03:17:50Z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0x010100E2B1E48FDA06D248B1EDF07E7820037D</vt:lpwstr>
  </property>
  <property fmtid="{D5CDD505-2E9C-101B-9397-08002B2CF9AE}" pid="3" name="MediaServiceImageTags">
    <vt:lpwstr/>
  </property>
  <property fmtid="{D5CDD505-2E9C-101B-9397-08002B2CF9AE}" pid="4" name="_dlc_DocIdItemGuid">
    <vt:lpwstr>6ff68d66-b068-4ed6-9653-42e639381753</vt:lpwstr>
  </property>
  <property fmtid="{D5CDD505-2E9C-101B-9397-08002B2CF9AE}" pid="5" name="Order">
    <vt:r8>2399800</vt:r8>
  </property>
  <property fmtid="{D5CDD505-2E9C-101B-9397-08002B2CF9AE}" pid="6" name="xd_Signature">
    <vt:bool>false</vt:bool>
  </property>
  <property fmtid="{D5CDD505-2E9C-101B-9397-08002B2CF9AE}" pid="7" name="xd_ProgID">
    <vt:lpwstr/>
  </property>
  <property fmtid="{D5CDD505-2E9C-101B-9397-08002B2CF9AE}" pid="8" name="_dlc_DocId">
    <vt:lpwstr>JYCHRTE472SJ-879839975-23998</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y fmtid="{D5CDD505-2E9C-101B-9397-08002B2CF9AE}" pid="13" name="_dlc_DocIdUrl">
    <vt:lpwstr>https://k12mnps.sharepoint.com/sites/014-TEMG-TEAM-CIMathDepartment/_layouts/15/DocIdRedir.aspx?ID=JYCHRTE472SJ-879839975-23998, JYCHRTE472SJ-879839975-23998</vt:lpwstr>
  </property>
  <property fmtid="{D5CDD505-2E9C-101B-9397-08002B2CF9AE}" pid="14" name="_SourceUrl">
    <vt:lpwstr/>
  </property>
  <property fmtid="{D5CDD505-2E9C-101B-9397-08002B2CF9AE}" pid="15" name="_SharedFileIndex">
    <vt:lpwstr/>
  </property>
</Properties>
</file>