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30.png" ContentType="image/png ; charset=utf-8"/>
  <Override PartName="/ppt/media/image31.png" ContentType="image/png ; charset=utf-8"/>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32.png" ContentType="image/png ; charset=utf-8"/>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33.png" ContentType="image/png ; charset=utf-8"/>
  <Override PartName="/ppt/notesSlides/notesSlide6.xml" ContentType="application/vnd.openxmlformats-officedocument.presentationml.notesSlide+xml"/>
  <Override PartName="/ppt/media/image34.png" ContentType="image/png ; charset=utf-8"/>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35.png" ContentType="image/png ; charset=utf-8"/>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0"/>
  </p:notesMasterIdLst>
  <p:handoutMasterIdLst>
    <p:handoutMasterId r:id="rId21"/>
  </p:handoutMasterIdLst>
  <p:sldIdLst>
    <p:sldId id="256" r:id="rId6"/>
    <p:sldId id="258" r:id="rId7"/>
    <p:sldId id="257" r:id="rId8"/>
    <p:sldId id="259" r:id="rId9"/>
    <p:sldId id="260" r:id="rId10"/>
    <p:sldId id="264" r:id="rId11"/>
    <p:sldId id="265" r:id="rId12"/>
    <p:sldId id="266" r:id="rId13"/>
    <p:sldId id="267" r:id="rId14"/>
    <p:sldId id="271" r:id="rId15"/>
    <p:sldId id="272" r:id="rId16"/>
    <p:sldId id="270" r:id="rId17"/>
    <p:sldId id="273"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BFF"/>
    <a:srgbClr val="FF92FF"/>
    <a:srgbClr val="659037"/>
    <a:srgbClr val="7979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21"/>
    <p:restoredTop sz="67802"/>
  </p:normalViewPr>
  <p:slideViewPr>
    <p:cSldViewPr snapToGrid="0">
      <p:cViewPr varScale="1">
        <p:scale>
          <a:sx n="224" d="100"/>
          <a:sy n="224" d="100"/>
        </p:scale>
        <p:origin x="52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5D7EF6-029E-368C-CAD3-B7976E73E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DF422E6-18B6-7E00-943A-24F969574A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8C927E-A799-B342-90C8-2613D001DF6E}" type="datetimeFigureOut">
              <a:rPr lang="en-US" smtClean="0"/>
              <a:t>8/11/24</a:t>
            </a:fld>
            <a:endParaRPr lang="en-US"/>
          </a:p>
        </p:txBody>
      </p:sp>
      <p:sp>
        <p:nvSpPr>
          <p:cNvPr id="4" name="Footer Placeholder 3">
            <a:extLst>
              <a:ext uri="{FF2B5EF4-FFF2-40B4-BE49-F238E27FC236}">
                <a16:creationId xmlns:a16="http://schemas.microsoft.com/office/drawing/2014/main" id="{54BD662D-4B49-9047-B5BE-F7A6413210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45E3C4-8302-25EA-5F03-9F6BE686F5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2E2312-CF86-3140-B2F8-3676419F1186}" type="slidenum">
              <a:rPr lang="en-US" smtClean="0"/>
              <a:t>‹#›</a:t>
            </a:fld>
            <a:endParaRPr lang="en-US"/>
          </a:p>
        </p:txBody>
      </p:sp>
    </p:spTree>
    <p:extLst>
      <p:ext uri="{BB962C8B-B14F-4D97-AF65-F5344CB8AC3E}">
        <p14:creationId xmlns:p14="http://schemas.microsoft.com/office/powerpoint/2010/main" val="2843279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46A4B-93AA-B240-A808-D827F2031FA6}" type="datetimeFigureOut">
              <a:rPr lang="en-US" smtClean="0"/>
              <a:t>8/11/24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E567B-26F2-5E41-8C06-D807A423BD17}" type="slidenum">
              <a:rPr lang="en-US" smtClean="0"/>
              <a:t>‹#›</a:t>
            </a:fld>
            <a:endParaRPr lang="en-US"/>
          </a:p>
        </p:txBody>
      </p:sp>
    </p:spTree>
    <p:extLst>
      <p:ext uri="{BB962C8B-B14F-4D97-AF65-F5344CB8AC3E}">
        <p14:creationId xmlns:p14="http://schemas.microsoft.com/office/powerpoint/2010/main" val="2565763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9169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(optional)</a:t>
            </a:r>
          </a:p>
        </p:txBody>
      </p:sp>
    </p:spTree>
    <p:extLst>
      <p:ext uri="{BB962C8B-B14F-4D97-AF65-F5344CB8AC3E}">
        <p14:creationId xmlns:p14="http://schemas.microsoft.com/office/powerpoint/2010/main" val="3289201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Begin the lesson by ensuring that students understand the context. The important feature of the context for students to know is that they are planning to buy dog food that is priced by the pound.</a:t>
            </a:r>
            <a:endParaRPr lang="en-US"/>
          </a:p>
        </p:txBody>
      </p:sp>
    </p:spTree>
    <p:extLst>
      <p:ext uri="{BB962C8B-B14F-4D97-AF65-F5344CB8AC3E}">
        <p14:creationId xmlns:p14="http://schemas.microsoft.com/office/powerpoint/2010/main" val="1152517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Begin the lesson by ensuring that students understand the context. The important feature of the context for students to know is that they are planning to buy dog food that is priced by the pound.</a:t>
            </a:r>
            <a:endParaRPr lang="en-US"/>
          </a:p>
        </p:txBody>
      </p:sp>
    </p:spTree>
    <p:extLst>
      <p:ext uri="{BB962C8B-B14F-4D97-AF65-F5344CB8AC3E}">
        <p14:creationId xmlns:p14="http://schemas.microsoft.com/office/powerpoint/2010/main" val="280714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Discuss problems 1–4, beginning with a student who made tables for both problems 1 and 2. Point out that the inputs and outputs have been switched, and ask the class what that might mean. Continue with a student who has written an equation for both problems 1 and 2. Ask the class what they notice about the slopes of the two lines to help them observe that the slopes are reciprocals. Tell the class that these two equations are examples of inverse functions.</a:t>
            </a:r>
            <a:endParaRPr lang="en-US"/>
          </a:p>
        </p:txBody>
      </p:sp>
    </p:spTree>
    <p:extLst>
      <p:ext uri="{BB962C8B-B14F-4D97-AF65-F5344CB8AC3E}">
        <p14:creationId xmlns:p14="http://schemas.microsoft.com/office/powerpoint/2010/main" val="4282383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Discuss problems 1–4, beginning with a student who made tables for both problems 1 and 2. Point out that the inputs and outputs have been switched, and ask the class what that might mean. Continue with a student who has written an equation for both problems 1 and 2. Ask the class what they notice about the slopes of the two lines to help them observe that the slopes are reciprocals. Tell the class that these two equations are examples of inverse functions.</a:t>
            </a:r>
            <a:endParaRPr lang="en-US"/>
          </a:p>
        </p:txBody>
      </p:sp>
    </p:spTree>
    <p:extLst>
      <p:ext uri="{BB962C8B-B14F-4D97-AF65-F5344CB8AC3E}">
        <p14:creationId xmlns:p14="http://schemas.microsoft.com/office/powerpoint/2010/main" val="1212047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As students begin working individually on problem 5, do a quick check to see that they are using the information from the context to find representations for the function. Watch for how students are finding new values for the graphs and writing equations so different methods can be used in the discussion. After most students have completed problem 5, ask students to share their work with partners, and then finish the task working with partners or small groups.</a:t>
            </a:r>
            <a:endParaRPr lang="en-US"/>
          </a:p>
        </p:txBody>
      </p:sp>
    </p:spTree>
    <p:extLst>
      <p:ext uri="{BB962C8B-B14F-4D97-AF65-F5344CB8AC3E}">
        <p14:creationId xmlns:p14="http://schemas.microsoft.com/office/powerpoint/2010/main" val="3410179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Begin the discussion with problem 5. Have a student share an equation and graph, and discuss with the class the features of the function that make it linear.</a:t>
            </a:r>
            <a:endParaRPr lang="en-US"/>
          </a:p>
        </p:txBody>
      </p:sp>
    </p:spTree>
    <p:extLst>
      <p:ext uri="{BB962C8B-B14F-4D97-AF65-F5344CB8AC3E}">
        <p14:creationId xmlns:p14="http://schemas.microsoft.com/office/powerpoint/2010/main" val="1833851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Then, have a student share similar work for problem 6, beginning with a student who has written an equation by switching the variables and taking the reciprocal of the slope. Use the context to show how the equation of the inverse must be consistent with the original function.</a:t>
            </a:r>
            <a:endParaRPr lang="en-US"/>
          </a:p>
        </p:txBody>
      </p:sp>
    </p:spTree>
    <p:extLst>
      <p:ext uri="{BB962C8B-B14F-4D97-AF65-F5344CB8AC3E}">
        <p14:creationId xmlns:p14="http://schemas.microsoft.com/office/powerpoint/2010/main" val="1427944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Highlight the features of the function in problem 5, and compare it to the function in problem 6. Demonstrate that the graphs are reflections over y=x, using a piece of patty paper.</a:t>
            </a:r>
            <a:endParaRPr lang="en-US"/>
          </a:p>
        </p:txBody>
      </p:sp>
    </p:spTree>
    <p:extLst>
      <p:ext uri="{BB962C8B-B14F-4D97-AF65-F5344CB8AC3E}">
        <p14:creationId xmlns:p14="http://schemas.microsoft.com/office/powerpoint/2010/main" val="724645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8.png"/><Relationship Id="rId11" Type="http://schemas.microsoft.com/office/2007/relationships/hdphoto" Target="../media/hdphoto10.wdp"/><Relationship Id="rId5" Type="http://schemas.microsoft.com/office/2007/relationships/hdphoto" Target="../media/hdphoto7.wdp"/><Relationship Id="rId10" Type="http://schemas.openxmlformats.org/officeDocument/2006/relationships/image" Target="../media/image20.png"/><Relationship Id="rId4" Type="http://schemas.openxmlformats.org/officeDocument/2006/relationships/image" Target="../media/image17.png"/><Relationship Id="rId9" Type="http://schemas.microsoft.com/office/2007/relationships/hdphoto" Target="../media/hdphoto9.wdp"/></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Master" Target="../slideMasters/slideMaster1.xml"/><Relationship Id="rId5" Type="http://schemas.microsoft.com/office/2007/relationships/hdphoto" Target="../media/hdphoto12.wdp"/><Relationship Id="rId4" Type="http://schemas.openxmlformats.org/officeDocument/2006/relationships/image" Target="../media/image23.png"/></Relationships>
</file>

<file path=ppt/slideLayouts/_rels/slideLayout21.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6.png"/><Relationship Id="rId7" Type="http://schemas.microsoft.com/office/2007/relationships/hdphoto" Target="../media/hdphoto12.wdp"/><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10.png"/><Relationship Id="rId4" Type="http://schemas.microsoft.com/office/2007/relationships/hdphoto" Target="../media/hdphoto14.wdp"/><Relationship Id="rId9" Type="http://schemas.microsoft.com/office/2007/relationships/hdphoto" Target="../media/hdphoto15.wdp"/></Relationships>
</file>

<file path=ppt/slideLayouts/_rels/slideLayout23.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 Id="rId4" Type="http://schemas.microsoft.com/office/2007/relationships/hdphoto" Target="../media/hdphoto17.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33E2895-F5B6-8852-A5C8-CB3C4624B8CF}"/>
              </a:ext>
            </a:extLst>
          </p:cNvPr>
          <p:cNvSpPr>
            <a:spLocks noGrp="1"/>
          </p:cNvSpPr>
          <p:nvPr>
            <p:ph type="ftr" sz="quarter" idx="10"/>
          </p:nvPr>
        </p:nvSpPr>
        <p:spPr/>
        <p:txBody>
          <a:bodyPr/>
          <a:lstStyle/>
          <a:p>
            <a:r>
              <a:rPr lang="en-US"/>
              <a:t>Unit 1 ● Lesson #</a:t>
            </a:r>
          </a:p>
        </p:txBody>
      </p:sp>
      <p:grpSp>
        <p:nvGrpSpPr>
          <p:cNvPr id="4" name="Group 3">
            <a:extLst>
              <a:ext uri="{FF2B5EF4-FFF2-40B4-BE49-F238E27FC236}">
                <a16:creationId xmlns:a16="http://schemas.microsoft.com/office/drawing/2014/main" id="{FD6C7443-FFC0-CF67-B8D5-7EE84B611AE6}"/>
              </a:ext>
            </a:extLst>
          </p:cNvPr>
          <p:cNvGrpSpPr/>
          <p:nvPr userDrawn="1"/>
        </p:nvGrpSpPr>
        <p:grpSpPr>
          <a:xfrm>
            <a:off x="1665288" y="619761"/>
            <a:ext cx="8926285" cy="640080"/>
            <a:chOff x="8138886" y="968650"/>
            <a:chExt cx="2079176" cy="541065"/>
          </a:xfrm>
          <a:solidFill>
            <a:schemeClr val="accent2">
              <a:lumMod val="75000"/>
            </a:schemeClr>
          </a:solidFill>
        </p:grpSpPr>
        <p:sp>
          <p:nvSpPr>
            <p:cNvPr id="5" name="Google Shape;27;p5">
              <a:extLst>
                <a:ext uri="{FF2B5EF4-FFF2-40B4-BE49-F238E27FC236}">
                  <a16:creationId xmlns:a16="http://schemas.microsoft.com/office/drawing/2014/main" id="{8A910EB9-82B9-EB0A-977E-57C5DCBFBD64}"/>
                </a:ext>
              </a:extLst>
            </p:cNvPr>
            <p:cNvSpPr/>
            <p:nvPr userDrawn="1"/>
          </p:nvSpPr>
          <p:spPr>
            <a:xfrm rot="5400000">
              <a:off x="9095574" y="387228"/>
              <a:ext cx="541065" cy="1703910"/>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p5">
              <a:extLst>
                <a:ext uri="{FF2B5EF4-FFF2-40B4-BE49-F238E27FC236}">
                  <a16:creationId xmlns:a16="http://schemas.microsoft.com/office/drawing/2014/main" id="{1FDCC0BA-0B39-EA6B-0901-ED0F28CCD2D4}"/>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A459B376-1374-42C0-D546-24842AC6CBFD}"/>
              </a:ext>
            </a:extLst>
          </p:cNvPr>
          <p:cNvSpPr txBox="1"/>
          <p:nvPr userDrawn="1"/>
        </p:nvSpPr>
        <p:spPr>
          <a:xfrm>
            <a:off x="1248680" y="642619"/>
            <a:ext cx="9695545" cy="640080"/>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Table of Contents</a:t>
            </a:r>
          </a:p>
        </p:txBody>
      </p:sp>
      <p:sp>
        <p:nvSpPr>
          <p:cNvPr id="15" name="Text Placeholder 14">
            <a:extLst>
              <a:ext uri="{FF2B5EF4-FFF2-40B4-BE49-F238E27FC236}">
                <a16:creationId xmlns:a16="http://schemas.microsoft.com/office/drawing/2014/main" id="{EB87D878-C888-523C-374B-D9BE61AAADD8}"/>
              </a:ext>
            </a:extLst>
          </p:cNvPr>
          <p:cNvSpPr>
            <a:spLocks noGrp="1"/>
          </p:cNvSpPr>
          <p:nvPr userDrawn="1">
            <p:ph type="body" sz="quarter" idx="11"/>
          </p:nvPr>
        </p:nvSpPr>
        <p:spPr>
          <a:xfrm>
            <a:off x="1665288" y="1282700"/>
            <a:ext cx="9278937"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9141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38249" y="152734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375286" y="-375280"/>
            <a:ext cx="377586" cy="112815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35626" y="8259"/>
            <a:ext cx="1092530" cy="369332"/>
          </a:xfrm>
          <a:prstGeom prst="rect">
            <a:avLst/>
          </a:prstGeom>
          <a:noFill/>
        </p:spPr>
        <p:txBody>
          <a:bodyPr wrap="square" rtlCol="0">
            <a:spAutoFit/>
          </a:bodyPr>
          <a:lstStyle/>
          <a:p>
            <a:r>
              <a:rPr lang="en-US" b="1">
                <a:solidFill>
                  <a:schemeClr val="bg1"/>
                </a:solidFill>
                <a:latin typeface="Avenir Book" panose="02000503020000020003" pitchFamily="2" charset="0"/>
              </a:rPr>
              <a:t>Discuss</a:t>
            </a:r>
          </a:p>
        </p:txBody>
      </p:sp>
      <p:sp>
        <p:nvSpPr>
          <p:cNvPr id="6" name="Title 1">
            <a:extLst>
              <a:ext uri="{FF2B5EF4-FFF2-40B4-BE49-F238E27FC236}">
                <a16:creationId xmlns:a16="http://schemas.microsoft.com/office/drawing/2014/main" id="{6B17D708-FD4F-9962-4218-F8211C1658B8}"/>
              </a:ext>
            </a:extLst>
          </p:cNvPr>
          <p:cNvSpPr>
            <a:spLocks noGrp="1"/>
          </p:cNvSpPr>
          <p:nvPr>
            <p:ph type="title" hasCustomPrompt="1"/>
          </p:nvPr>
        </p:nvSpPr>
        <p:spPr>
          <a:xfrm>
            <a:off x="743197" y="722301"/>
            <a:ext cx="10515600" cy="710041"/>
          </a:xfrm>
        </p:spPr>
        <p:txBody>
          <a:bodyPr>
            <a:normAutofit/>
          </a:bodyPr>
          <a:lstStyle>
            <a:lvl1pPr>
              <a:defRPr sz="4000"/>
            </a:lvl1pPr>
          </a:lstStyle>
          <a:p>
            <a:r>
              <a:rPr lang="en-US"/>
              <a:t>Click to add name of activity</a:t>
            </a:r>
          </a:p>
        </p:txBody>
      </p:sp>
      <p:pic>
        <p:nvPicPr>
          <p:cNvPr id="10" name="Picture 9" descr="A picture containing sketch, drawing, line art, linedrawing&#10;&#10;Description automatically generated">
            <a:extLst>
              <a:ext uri="{FF2B5EF4-FFF2-40B4-BE49-F238E27FC236}">
                <a16:creationId xmlns:a16="http://schemas.microsoft.com/office/drawing/2014/main" id="{5FEBBA4A-FBBF-630F-D8D7-FF725683763D}"/>
              </a:ext>
            </a:extLst>
          </p:cNvPr>
          <p:cNvPicPr>
            <a:picLocks noChangeAspect="1"/>
          </p:cNvPicPr>
          <p:nvPr userDrawn="1"/>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193339" y="25368"/>
            <a:ext cx="972659" cy="710041"/>
          </a:xfrm>
          <a:prstGeom prst="rect">
            <a:avLst/>
          </a:prstGeom>
        </p:spPr>
      </p:pic>
    </p:spTree>
    <p:extLst>
      <p:ext uri="{BB962C8B-B14F-4D97-AF65-F5344CB8AC3E}">
        <p14:creationId xmlns:p14="http://schemas.microsoft.com/office/powerpoint/2010/main" val="2694609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ady for More?(Option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747252"/>
            <a:ext cx="10515600" cy="5099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770359" y="-770354"/>
            <a:ext cx="383088" cy="1923804"/>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20134"/>
            <a:ext cx="1888179" cy="369332"/>
          </a:xfrm>
          <a:prstGeom prst="rect">
            <a:avLst/>
          </a:prstGeom>
          <a:noFill/>
        </p:spPr>
        <p:txBody>
          <a:bodyPr wrap="square" rtlCol="0">
            <a:spAutoFit/>
          </a:bodyPr>
          <a:lstStyle/>
          <a:p>
            <a:r>
              <a:rPr lang="en-US" b="1">
                <a:solidFill>
                  <a:schemeClr val="bg1"/>
                </a:solidFill>
                <a:latin typeface="Avenir Book" panose="02000503020000020003" pitchFamily="2" charset="0"/>
              </a:rPr>
              <a:t>Ready for More?</a:t>
            </a:r>
          </a:p>
        </p:txBody>
      </p:sp>
      <p:sp>
        <p:nvSpPr>
          <p:cNvPr id="6" name="Google Shape;533;p46">
            <a:extLst>
              <a:ext uri="{FF2B5EF4-FFF2-40B4-BE49-F238E27FC236}">
                <a16:creationId xmlns:a16="http://schemas.microsoft.com/office/drawing/2014/main" id="{ECEF9EBE-AE7B-3E52-B5E1-BD9E64A9FA6E}"/>
              </a:ext>
            </a:extLst>
          </p:cNvPr>
          <p:cNvSpPr/>
          <p:nvPr userDrawn="1"/>
        </p:nvSpPr>
        <p:spPr>
          <a:xfrm>
            <a:off x="11642947" y="106759"/>
            <a:ext cx="425967" cy="454214"/>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788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keaway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246908" y="1825625"/>
            <a:ext cx="10106891" cy="3862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5252"/>
            <a:chOff x="8138886" y="968650"/>
            <a:chExt cx="2079176" cy="541066"/>
          </a:xfrm>
          <a:solidFill>
            <a:schemeClr val="accent2">
              <a:lumMod val="75000"/>
            </a:schemeClr>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798060"/>
            <a:ext cx="9695545"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Takeaways</a:t>
            </a:r>
          </a:p>
        </p:txBody>
      </p:sp>
      <p:pic>
        <p:nvPicPr>
          <p:cNvPr id="4" name="Picture 3" descr="A drawing of a light bulb on a piece of paper&#10;&#10;Description automatically generated with medium confidence">
            <a:extLst>
              <a:ext uri="{FF2B5EF4-FFF2-40B4-BE49-F238E27FC236}">
                <a16:creationId xmlns:a16="http://schemas.microsoft.com/office/drawing/2014/main" id="{4BAE7BDD-567B-4B8F-9116-3CD7603EAE11}"/>
              </a:ext>
            </a:extLst>
          </p:cNvPr>
          <p:cNvPicPr>
            <a:picLocks noChangeAspect="1"/>
          </p:cNvPicPr>
          <p:nvPr userDrawn="1"/>
        </p:nvPicPr>
        <p:blipFill rotWithShape="1">
          <a:blip r:embed="rId2"/>
          <a:srcRect t="3247" r="13039"/>
          <a:stretch/>
        </p:blipFill>
        <p:spPr>
          <a:xfrm>
            <a:off x="11433475" y="-1"/>
            <a:ext cx="684731" cy="860125"/>
          </a:xfrm>
          <a:prstGeom prst="rect">
            <a:avLst/>
          </a:prstGeom>
        </p:spPr>
      </p:pic>
    </p:spTree>
    <p:extLst>
      <p:ext uri="{BB962C8B-B14F-4D97-AF65-F5344CB8AC3E}">
        <p14:creationId xmlns:p14="http://schemas.microsoft.com/office/powerpoint/2010/main" val="1880556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xit Ticke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353786" y="1825625"/>
            <a:ext cx="10000013" cy="3910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lumMod val="75000"/>
            </a:schemeClr>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2588279" y="796145"/>
            <a:ext cx="6981371"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Exit Ticket</a:t>
            </a:r>
          </a:p>
        </p:txBody>
      </p:sp>
      <p:pic>
        <p:nvPicPr>
          <p:cNvPr id="2" name="Picture 1">
            <a:extLst>
              <a:ext uri="{FF2B5EF4-FFF2-40B4-BE49-F238E27FC236}">
                <a16:creationId xmlns:a16="http://schemas.microsoft.com/office/drawing/2014/main" id="{C381BADF-B3B3-6CCB-D13B-641309D4D98A}"/>
              </a:ext>
            </a:extLst>
          </p:cNvPr>
          <p:cNvPicPr>
            <a:picLocks noChangeAspect="1"/>
          </p:cNvPicPr>
          <p:nvPr userDrawn="1"/>
        </p:nvPicPr>
        <p:blipFill>
          <a:blip r:embed="rId2"/>
          <a:stretch>
            <a:fillRect/>
          </a:stretch>
        </p:blipFill>
        <p:spPr>
          <a:xfrm>
            <a:off x="11336163" y="72654"/>
            <a:ext cx="546100" cy="660400"/>
          </a:xfrm>
          <a:prstGeom prst="rect">
            <a:avLst/>
          </a:prstGeom>
        </p:spPr>
      </p:pic>
      <p:sp>
        <p:nvSpPr>
          <p:cNvPr id="6" name="Google Shape;517;p46">
            <a:extLst>
              <a:ext uri="{FF2B5EF4-FFF2-40B4-BE49-F238E27FC236}">
                <a16:creationId xmlns:a16="http://schemas.microsoft.com/office/drawing/2014/main" id="{A28FD891-5D97-337C-E115-7A9EEBCD762D}"/>
              </a:ext>
            </a:extLst>
          </p:cNvPr>
          <p:cNvSpPr/>
          <p:nvPr userDrawn="1"/>
        </p:nvSpPr>
        <p:spPr>
          <a:xfrm rot="1347164">
            <a:off x="11680383" y="126011"/>
            <a:ext cx="403761" cy="438999"/>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7863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triev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1199408" y="1825625"/>
            <a:ext cx="10153402" cy="3803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lumMod val="75000"/>
            </a:schemeClr>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2683823" y="805467"/>
            <a:ext cx="7053943"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Retrieval</a:t>
            </a:r>
          </a:p>
        </p:txBody>
      </p:sp>
      <p:pic>
        <p:nvPicPr>
          <p:cNvPr id="4" name="Picture 3" descr="A drawing of a paper with a arrow&#10;&#10;Description automatically generated with low confidence">
            <a:extLst>
              <a:ext uri="{FF2B5EF4-FFF2-40B4-BE49-F238E27FC236}">
                <a16:creationId xmlns:a16="http://schemas.microsoft.com/office/drawing/2014/main" id="{0656F060-231D-788B-882B-02D47700186B}"/>
              </a:ext>
            </a:extLst>
          </p:cNvPr>
          <p:cNvPicPr>
            <a:picLocks noChangeAspect="1"/>
          </p:cNvPicPr>
          <p:nvPr userDrawn="1"/>
        </p:nvPicPr>
        <p:blipFill>
          <a:blip r:embed="rId2"/>
          <a:stretch>
            <a:fillRect/>
          </a:stretch>
        </p:blipFill>
        <p:spPr>
          <a:xfrm>
            <a:off x="11480683" y="-1"/>
            <a:ext cx="714524" cy="811409"/>
          </a:xfrm>
          <a:prstGeom prst="rect">
            <a:avLst/>
          </a:prstGeom>
        </p:spPr>
      </p:pic>
    </p:spTree>
    <p:extLst>
      <p:ext uri="{BB962C8B-B14F-4D97-AF65-F5344CB8AC3E}">
        <p14:creationId xmlns:p14="http://schemas.microsoft.com/office/powerpoint/2010/main" val="1891031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ategies for Getting Unstuc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lumMod val="75000"/>
            </a:schemeClr>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799769" y="810314"/>
            <a:ext cx="8775865" cy="769441"/>
          </a:xfrm>
          <a:prstGeom prst="rect">
            <a:avLst/>
          </a:prstGeom>
          <a:noFill/>
        </p:spPr>
        <p:txBody>
          <a:bodyPr wrap="square" rtlCol="0">
            <a:spAutoFit/>
          </a:bodyPr>
          <a:lstStyle/>
          <a:p>
            <a:pPr algn="ctr"/>
            <a:r>
              <a:rPr lang="en-US" sz="4400" b="1" i="0">
                <a:solidFill>
                  <a:schemeClr val="bg1"/>
                </a:solidFill>
                <a:latin typeface="Avenir Black" panose="02000503020000020003" pitchFamily="2" charset="0"/>
              </a:rPr>
              <a:t>Strategies for Getting Unstuck</a:t>
            </a:r>
          </a:p>
        </p:txBody>
      </p:sp>
      <p:sp>
        <p:nvSpPr>
          <p:cNvPr id="3" name="TextBox 2">
            <a:extLst>
              <a:ext uri="{FF2B5EF4-FFF2-40B4-BE49-F238E27FC236}">
                <a16:creationId xmlns:a16="http://schemas.microsoft.com/office/drawing/2014/main" id="{B98B985E-92F9-18E6-D9F6-F23483B46CD8}"/>
              </a:ext>
            </a:extLst>
          </p:cNvPr>
          <p:cNvSpPr txBox="1"/>
          <p:nvPr userDrawn="1"/>
        </p:nvSpPr>
        <p:spPr>
          <a:xfrm>
            <a:off x="1401186" y="1833960"/>
            <a:ext cx="2523503" cy="1200329"/>
          </a:xfrm>
          <a:prstGeom prst="rect">
            <a:avLst/>
          </a:prstGeom>
          <a:noFill/>
        </p:spPr>
        <p:txBody>
          <a:bodyPr wrap="square" rtlCol="0">
            <a:spAutoFit/>
          </a:bodyPr>
          <a:lstStyle/>
          <a:p>
            <a:pPr algn="ctr"/>
            <a:r>
              <a:rPr lang="en-US"/>
              <a:t>Try the problem with friendlier numbers to determine a strategy. </a:t>
            </a:r>
          </a:p>
          <a:p>
            <a:pPr algn="ctr"/>
            <a:r>
              <a:rPr lang="en-US"/>
              <a:t>to use.</a:t>
            </a:r>
          </a:p>
        </p:txBody>
      </p:sp>
      <p:sp>
        <p:nvSpPr>
          <p:cNvPr id="14" name="TextBox 13">
            <a:extLst>
              <a:ext uri="{FF2B5EF4-FFF2-40B4-BE49-F238E27FC236}">
                <a16:creationId xmlns:a16="http://schemas.microsoft.com/office/drawing/2014/main" id="{59A441F9-CDB3-F493-CF6D-E35CF93FFE60}"/>
              </a:ext>
            </a:extLst>
          </p:cNvPr>
          <p:cNvSpPr txBox="1"/>
          <p:nvPr userDrawn="1"/>
        </p:nvSpPr>
        <p:spPr>
          <a:xfrm>
            <a:off x="1401186" y="3878983"/>
            <a:ext cx="2523503" cy="646331"/>
          </a:xfrm>
          <a:prstGeom prst="rect">
            <a:avLst/>
          </a:prstGeom>
          <a:noFill/>
        </p:spPr>
        <p:txBody>
          <a:bodyPr wrap="square" rtlCol="0">
            <a:spAutoFit/>
          </a:bodyPr>
          <a:lstStyle/>
          <a:p>
            <a:pPr algn="ctr"/>
            <a:r>
              <a:rPr lang="en-US"/>
              <a:t>Say the problem in my own words.</a:t>
            </a:r>
          </a:p>
        </p:txBody>
      </p:sp>
      <p:sp>
        <p:nvSpPr>
          <p:cNvPr id="15" name="TextBox 14">
            <a:extLst>
              <a:ext uri="{FF2B5EF4-FFF2-40B4-BE49-F238E27FC236}">
                <a16:creationId xmlns:a16="http://schemas.microsoft.com/office/drawing/2014/main" id="{B5311071-8C2C-5405-6496-C7384C39E85D}"/>
              </a:ext>
            </a:extLst>
          </p:cNvPr>
          <p:cNvSpPr txBox="1"/>
          <p:nvPr userDrawn="1"/>
        </p:nvSpPr>
        <p:spPr>
          <a:xfrm>
            <a:off x="8379332" y="1833960"/>
            <a:ext cx="2591506" cy="923330"/>
          </a:xfrm>
          <a:prstGeom prst="rect">
            <a:avLst/>
          </a:prstGeom>
          <a:noFill/>
        </p:spPr>
        <p:txBody>
          <a:bodyPr wrap="square" rtlCol="0">
            <a:spAutoFit/>
          </a:bodyPr>
          <a:lstStyle/>
          <a:p>
            <a:pPr algn="ctr"/>
            <a:r>
              <a:rPr lang="en-US"/>
              <a:t>Think of a similar problem I know how to solve.</a:t>
            </a:r>
          </a:p>
        </p:txBody>
      </p:sp>
      <p:sp>
        <p:nvSpPr>
          <p:cNvPr id="16" name="TextBox 15">
            <a:extLst>
              <a:ext uri="{FF2B5EF4-FFF2-40B4-BE49-F238E27FC236}">
                <a16:creationId xmlns:a16="http://schemas.microsoft.com/office/drawing/2014/main" id="{B86C27D1-D478-FC1B-863F-8C6C7635F418}"/>
              </a:ext>
            </a:extLst>
          </p:cNvPr>
          <p:cNvSpPr txBox="1"/>
          <p:nvPr userDrawn="1"/>
        </p:nvSpPr>
        <p:spPr>
          <a:xfrm>
            <a:off x="4842330" y="3878983"/>
            <a:ext cx="2690742" cy="646331"/>
          </a:xfrm>
          <a:prstGeom prst="rect">
            <a:avLst/>
          </a:prstGeom>
          <a:noFill/>
        </p:spPr>
        <p:txBody>
          <a:bodyPr wrap="square" rtlCol="0">
            <a:spAutoFit/>
          </a:bodyPr>
          <a:lstStyle/>
          <a:p>
            <a:pPr algn="ctr"/>
            <a:r>
              <a:rPr lang="en-US"/>
              <a:t>Visualize the problem in my head.</a:t>
            </a:r>
          </a:p>
        </p:txBody>
      </p:sp>
      <p:sp>
        <p:nvSpPr>
          <p:cNvPr id="17" name="TextBox 16">
            <a:extLst>
              <a:ext uri="{FF2B5EF4-FFF2-40B4-BE49-F238E27FC236}">
                <a16:creationId xmlns:a16="http://schemas.microsoft.com/office/drawing/2014/main" id="{C7508CCC-2ED5-B498-28BB-0DD78CC9FD10}"/>
              </a:ext>
            </a:extLst>
          </p:cNvPr>
          <p:cNvSpPr txBox="1"/>
          <p:nvPr userDrawn="1"/>
        </p:nvSpPr>
        <p:spPr>
          <a:xfrm>
            <a:off x="4785338" y="1892215"/>
            <a:ext cx="2621323" cy="646331"/>
          </a:xfrm>
          <a:prstGeom prst="rect">
            <a:avLst/>
          </a:prstGeom>
          <a:noFill/>
        </p:spPr>
        <p:txBody>
          <a:bodyPr wrap="square" rtlCol="0">
            <a:spAutoFit/>
          </a:bodyPr>
          <a:lstStyle/>
          <a:p>
            <a:pPr algn="ctr"/>
            <a:r>
              <a:rPr lang="en-US"/>
              <a:t>Use manipulatives or draw a math picture.</a:t>
            </a:r>
          </a:p>
        </p:txBody>
      </p:sp>
      <p:sp>
        <p:nvSpPr>
          <p:cNvPr id="18" name="TextBox 17">
            <a:extLst>
              <a:ext uri="{FF2B5EF4-FFF2-40B4-BE49-F238E27FC236}">
                <a16:creationId xmlns:a16="http://schemas.microsoft.com/office/drawing/2014/main" id="{4706FA1F-33DA-B21D-7AB2-748B7B5919FA}"/>
              </a:ext>
            </a:extLst>
          </p:cNvPr>
          <p:cNvSpPr txBox="1"/>
          <p:nvPr userDrawn="1"/>
        </p:nvSpPr>
        <p:spPr>
          <a:xfrm>
            <a:off x="8450713" y="3878982"/>
            <a:ext cx="2413369" cy="646331"/>
          </a:xfrm>
          <a:prstGeom prst="rect">
            <a:avLst/>
          </a:prstGeom>
          <a:noFill/>
        </p:spPr>
        <p:txBody>
          <a:bodyPr wrap="square" rtlCol="0">
            <a:spAutoFit/>
          </a:bodyPr>
          <a:lstStyle/>
          <a:p>
            <a:pPr algn="ctr"/>
            <a:r>
              <a:rPr lang="en-US"/>
              <a:t>Try a different solution path.</a:t>
            </a:r>
          </a:p>
        </p:txBody>
      </p:sp>
      <p:pic>
        <p:nvPicPr>
          <p:cNvPr id="20" name="Picture 19" descr="A black and white drawing of a thought bubble&#10;&#10;Description automatically generated with medium confidence">
            <a:extLst>
              <a:ext uri="{FF2B5EF4-FFF2-40B4-BE49-F238E27FC236}">
                <a16:creationId xmlns:a16="http://schemas.microsoft.com/office/drawing/2014/main" id="{0E614DB3-2CC4-1D4B-5757-B40DFC46A306}"/>
              </a:ext>
            </a:extLst>
          </p:cNvPr>
          <p:cNvPicPr>
            <a:picLocks noChangeAspect="1"/>
          </p:cNvPicPr>
          <p:nvPr userDrawn="1"/>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flipH="1">
            <a:off x="5667400" y="4611400"/>
            <a:ext cx="1040601" cy="832481"/>
          </a:xfrm>
          <a:prstGeom prst="rect">
            <a:avLst/>
          </a:prstGeom>
        </p:spPr>
      </p:pic>
      <p:pic>
        <p:nvPicPr>
          <p:cNvPr id="21" name="Picture 20" descr="A black and white drawing of a speech bubble&#10;&#10;Description automatically generated with low confidence">
            <a:extLst>
              <a:ext uri="{FF2B5EF4-FFF2-40B4-BE49-F238E27FC236}">
                <a16:creationId xmlns:a16="http://schemas.microsoft.com/office/drawing/2014/main" id="{87D59816-561C-388B-CB6A-858CDC2B0F1F}"/>
              </a:ext>
            </a:extLst>
          </p:cNvPr>
          <p:cNvPicPr>
            <a:picLocks noChangeAspect="1"/>
          </p:cNvPicPr>
          <p:nvPr userDrawn="1"/>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2209132" y="4612657"/>
            <a:ext cx="907610" cy="889638"/>
          </a:xfrm>
          <a:prstGeom prst="rect">
            <a:avLst/>
          </a:prstGeom>
        </p:spPr>
      </p:pic>
      <p:sp>
        <p:nvSpPr>
          <p:cNvPr id="22" name="Google Shape;501;p46">
            <a:extLst>
              <a:ext uri="{FF2B5EF4-FFF2-40B4-BE49-F238E27FC236}">
                <a16:creationId xmlns:a16="http://schemas.microsoft.com/office/drawing/2014/main" id="{C5944903-678C-75D3-8012-328E6A40DAFE}"/>
              </a:ext>
            </a:extLst>
          </p:cNvPr>
          <p:cNvSpPr/>
          <p:nvPr userDrawn="1"/>
        </p:nvSpPr>
        <p:spPr>
          <a:xfrm>
            <a:off x="9258659" y="4658117"/>
            <a:ext cx="832850" cy="889637"/>
          </a:xfrm>
          <a:custGeom>
            <a:avLst/>
            <a:gdLst/>
            <a:ahLst/>
            <a:cxnLst/>
            <a:rect l="l" t="t" r="r" b="b"/>
            <a:pathLst>
              <a:path w="16279" h="18810" extrusionOk="0">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34;p46">
            <a:extLst>
              <a:ext uri="{FF2B5EF4-FFF2-40B4-BE49-F238E27FC236}">
                <a16:creationId xmlns:a16="http://schemas.microsoft.com/office/drawing/2014/main" id="{8703F231-5EC9-27C8-B6A3-A3F78D6716CB}"/>
              </a:ext>
            </a:extLst>
          </p:cNvPr>
          <p:cNvSpPr/>
          <p:nvPr userDrawn="1"/>
        </p:nvSpPr>
        <p:spPr>
          <a:xfrm>
            <a:off x="9339095" y="2788693"/>
            <a:ext cx="646084" cy="747732"/>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Picture 24" descr="A picture containing graphics, font, graphic design, design&#10;&#10;Description automatically generated">
            <a:extLst>
              <a:ext uri="{FF2B5EF4-FFF2-40B4-BE49-F238E27FC236}">
                <a16:creationId xmlns:a16="http://schemas.microsoft.com/office/drawing/2014/main" id="{5BED2535-F70B-7866-A64D-C5E7DDD0BAC0}"/>
              </a:ext>
            </a:extLst>
          </p:cNvPr>
          <p:cNvPicPr>
            <a:picLocks noChangeAspect="1"/>
          </p:cNvPicPr>
          <p:nvPr userDrawn="1"/>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1807580" y="2715129"/>
            <a:ext cx="1738056" cy="887345"/>
          </a:xfrm>
          <a:prstGeom prst="rect">
            <a:avLst/>
          </a:prstGeom>
        </p:spPr>
      </p:pic>
      <p:pic>
        <p:nvPicPr>
          <p:cNvPr id="31" name="Picture 30" descr="A picture containing sketch, screenshot, design&#10;&#10;Description automatically generated">
            <a:extLst>
              <a:ext uri="{FF2B5EF4-FFF2-40B4-BE49-F238E27FC236}">
                <a16:creationId xmlns:a16="http://schemas.microsoft.com/office/drawing/2014/main" id="{963702E0-646F-8E9C-2F64-10C398D47B04}"/>
              </a:ext>
            </a:extLst>
          </p:cNvPr>
          <p:cNvPicPr>
            <a:picLocks noChangeAspect="1"/>
          </p:cNvPicPr>
          <p:nvPr userDrawn="1"/>
        </p:nvPicPr>
        <p:blipFill rotWithShape="1">
          <a:blip r:embed="rId8">
            <a:duotone>
              <a:schemeClr val="accent4">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Lst>
          </a:blip>
          <a:srcRect t="1" r="5172" b="2046"/>
          <a:stretch/>
        </p:blipFill>
        <p:spPr>
          <a:xfrm rot="4625387">
            <a:off x="5227521" y="2658804"/>
            <a:ext cx="761008" cy="825404"/>
          </a:xfrm>
          <a:prstGeom prst="rect">
            <a:avLst/>
          </a:prstGeom>
        </p:spPr>
      </p:pic>
      <p:pic>
        <p:nvPicPr>
          <p:cNvPr id="33" name="Picture 32" descr="A drawing of a triangle&#10;&#10;Description automatically generated with medium confidence">
            <a:extLst>
              <a:ext uri="{FF2B5EF4-FFF2-40B4-BE49-F238E27FC236}">
                <a16:creationId xmlns:a16="http://schemas.microsoft.com/office/drawing/2014/main" id="{452DAF0C-1D97-CB33-A490-ECA42936D1A3}"/>
              </a:ext>
            </a:extLst>
          </p:cNvPr>
          <p:cNvPicPr>
            <a:picLocks noChangeAspect="1"/>
          </p:cNvPicPr>
          <p:nvPr userDrawn="1"/>
        </p:nvPicPr>
        <p:blipFill>
          <a:blip r:embed="rId10">
            <a:duotone>
              <a:schemeClr val="accent4">
                <a:shade val="45000"/>
                <a:satMod val="135000"/>
              </a:schemeClr>
              <a:prstClr val="white"/>
            </a:duotone>
            <a:extLst>
              <a:ext uri="{BEBA8EAE-BF5A-486C-A8C5-ECC9F3942E4B}">
                <a14:imgProps xmlns:a14="http://schemas.microsoft.com/office/drawing/2010/main">
                  <a14:imgLayer r:embed="rId11">
                    <a14:imgEffect>
                      <a14:sharpenSoften amount="50000"/>
                    </a14:imgEffect>
                  </a14:imgLayer>
                </a14:imgProps>
              </a:ext>
            </a:extLst>
          </a:blip>
          <a:stretch>
            <a:fillRect/>
          </a:stretch>
        </p:blipFill>
        <p:spPr>
          <a:xfrm>
            <a:off x="6217196" y="2631749"/>
            <a:ext cx="723900" cy="800100"/>
          </a:xfrm>
          <a:prstGeom prst="rect">
            <a:avLst/>
          </a:prstGeom>
        </p:spPr>
      </p:pic>
    </p:spTree>
    <p:extLst>
      <p:ext uri="{BB962C8B-B14F-4D97-AF65-F5344CB8AC3E}">
        <p14:creationId xmlns:p14="http://schemas.microsoft.com/office/powerpoint/2010/main" val="2530536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ronger and Clearer: First Draft">
    <p:spTree>
      <p:nvGrpSpPr>
        <p:cNvPr id="1" name=""/>
        <p:cNvGrpSpPr/>
        <p:nvPr/>
      </p:nvGrpSpPr>
      <p:grpSpPr>
        <a:xfrm>
          <a:off x="0" y="0"/>
          <a:ext cx="0" cy="0"/>
          <a:chOff x="0" y="0"/>
          <a:chExt cx="0" cy="0"/>
        </a:xfrm>
      </p:grpSpPr>
      <p:sp>
        <p:nvSpPr>
          <p:cNvPr id="6" name="Google Shape;27;p5">
            <a:extLst>
              <a:ext uri="{FF2B5EF4-FFF2-40B4-BE49-F238E27FC236}">
                <a16:creationId xmlns:a16="http://schemas.microsoft.com/office/drawing/2014/main" id="{97D7E938-CF8D-61BA-587A-732FD255E5AF}"/>
              </a:ext>
            </a:extLst>
          </p:cNvPr>
          <p:cNvSpPr/>
          <p:nvPr userDrawn="1"/>
        </p:nvSpPr>
        <p:spPr>
          <a:xfrm rot="5400000">
            <a:off x="1506485" y="-1506473"/>
            <a:ext cx="369332" cy="3382298"/>
          </a:xfrm>
          <a:prstGeom prst="round2SameRect">
            <a:avLst>
              <a:gd name="adj1" fmla="val 41145"/>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0"/>
            <a:ext cx="10515600" cy="4351338"/>
          </a:xfrm>
        </p:spPr>
        <p:txBody>
          <a:bodyPr/>
          <a:lstStyle/>
          <a:p>
            <a:pPr lvl="0"/>
            <a:r>
              <a:rPr lang="en-US"/>
              <a:t>[INSERT THOUGHT PROVOCKING QUESTION OR PROMPT FOR STUDENTS TO INDEPENDENTLY WRITE ABOUT]</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881"/>
            <a:ext cx="3468916"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First Draft</a:t>
            </a:r>
          </a:p>
        </p:txBody>
      </p:sp>
      <p:sp>
        <p:nvSpPr>
          <p:cNvPr id="4" name="Title 1">
            <a:extLst>
              <a:ext uri="{FF2B5EF4-FFF2-40B4-BE49-F238E27FC236}">
                <a16:creationId xmlns:a16="http://schemas.microsoft.com/office/drawing/2014/main" id="{9D44AA5A-163C-3988-932D-910C9F4A120D}"/>
              </a:ext>
            </a:extLst>
          </p:cNvPr>
          <p:cNvSpPr>
            <a:spLocks noGrp="1"/>
          </p:cNvSpPr>
          <p:nvPr>
            <p:ph type="title" hasCustomPrompt="1"/>
          </p:nvPr>
        </p:nvSpPr>
        <p:spPr>
          <a:xfrm>
            <a:off x="743197" y="678541"/>
            <a:ext cx="10515600" cy="710041"/>
          </a:xfrm>
        </p:spPr>
        <p:txBody>
          <a:bodyPr>
            <a:normAutofit/>
          </a:bodyPr>
          <a:lstStyle>
            <a:lvl1pPr>
              <a:defRPr sz="4000"/>
            </a:lvl1pPr>
          </a:lstStyle>
          <a:p>
            <a:r>
              <a:rPr lang="en-US"/>
              <a:t>Click to add name of activity</a:t>
            </a:r>
          </a:p>
        </p:txBody>
      </p:sp>
      <p:sp>
        <p:nvSpPr>
          <p:cNvPr id="2" name="Google Shape;517;p46">
            <a:extLst>
              <a:ext uri="{FF2B5EF4-FFF2-40B4-BE49-F238E27FC236}">
                <a16:creationId xmlns:a16="http://schemas.microsoft.com/office/drawing/2014/main" id="{EB32AC6F-10A5-4290-9C93-604CE819D876}"/>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9482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ronger and Clearer: Paired Meeting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75342"/>
            <a:ext cx="10515600"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DIRECTIONS FOR PAIRING]</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880109" y="-1880098"/>
            <a:ext cx="369333" cy="4129550"/>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12"/>
            <a:ext cx="3906984"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Paired Meetings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pic>
        <p:nvPicPr>
          <p:cNvPr id="2" name="Picture 1" descr="A picture containing sketch, drawing, kitchenware, linedrawing&#10;&#10;Description automatically generated">
            <a:extLst>
              <a:ext uri="{FF2B5EF4-FFF2-40B4-BE49-F238E27FC236}">
                <a16:creationId xmlns:a16="http://schemas.microsoft.com/office/drawing/2014/main" id="{641DD804-D7DF-C574-30B5-0EFA583C0AE9}"/>
              </a:ext>
            </a:extLst>
          </p:cNvPr>
          <p:cNvPicPr>
            <a:picLocks noChangeAspect="1"/>
          </p:cNvPicPr>
          <p:nvPr userDrawn="1"/>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273160" y="0"/>
            <a:ext cx="918840" cy="659403"/>
          </a:xfrm>
          <a:prstGeom prst="rect">
            <a:avLst/>
          </a:prstGeom>
        </p:spPr>
      </p:pic>
    </p:spTree>
    <p:extLst>
      <p:ext uri="{BB962C8B-B14F-4D97-AF65-F5344CB8AC3E}">
        <p14:creationId xmlns:p14="http://schemas.microsoft.com/office/powerpoint/2010/main" val="2257427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ronger and Clearer: Second Draft">
    <p:spTree>
      <p:nvGrpSpPr>
        <p:cNvPr id="1" name=""/>
        <p:cNvGrpSpPr/>
        <p:nvPr/>
      </p:nvGrpSpPr>
      <p:grpSpPr>
        <a:xfrm>
          <a:off x="0" y="0"/>
          <a:ext cx="0" cy="0"/>
          <a:chOff x="0" y="0"/>
          <a:chExt cx="0" cy="0"/>
        </a:xfrm>
      </p:grpSpPr>
      <p:sp>
        <p:nvSpPr>
          <p:cNvPr id="6" name="Google Shape;27;p5">
            <a:extLst>
              <a:ext uri="{FF2B5EF4-FFF2-40B4-BE49-F238E27FC236}">
                <a16:creationId xmlns:a16="http://schemas.microsoft.com/office/drawing/2014/main" id="{97D7E938-CF8D-61BA-587A-732FD255E5AF}"/>
              </a:ext>
            </a:extLst>
          </p:cNvPr>
          <p:cNvSpPr/>
          <p:nvPr userDrawn="1"/>
        </p:nvSpPr>
        <p:spPr>
          <a:xfrm rot="5400000">
            <a:off x="1698212" y="-1698201"/>
            <a:ext cx="369332" cy="3765753"/>
          </a:xfrm>
          <a:prstGeom prst="round2SameRect">
            <a:avLst>
              <a:gd name="adj1" fmla="val 41145"/>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0"/>
            <a:ext cx="10515600" cy="4351338"/>
          </a:xfrm>
        </p:spPr>
        <p:txBody>
          <a:bodyPr/>
          <a:lstStyle/>
          <a:p>
            <a:pPr lvl="0"/>
            <a:r>
              <a:rPr lang="en-US"/>
              <a:t>[INSERT THOUGHT PROVOCKING QUESTION OR PROMPT FOR STUDENTS TO INDEPENDENTLY WRITE ABOUT]</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766"/>
            <a:ext cx="3765755"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Second Draft</a:t>
            </a:r>
          </a:p>
        </p:txBody>
      </p:sp>
      <p:sp>
        <p:nvSpPr>
          <p:cNvPr id="4" name="Title 1">
            <a:extLst>
              <a:ext uri="{FF2B5EF4-FFF2-40B4-BE49-F238E27FC236}">
                <a16:creationId xmlns:a16="http://schemas.microsoft.com/office/drawing/2014/main" id="{9D44AA5A-163C-3988-932D-910C9F4A120D}"/>
              </a:ext>
            </a:extLst>
          </p:cNvPr>
          <p:cNvSpPr>
            <a:spLocks noGrp="1"/>
          </p:cNvSpPr>
          <p:nvPr>
            <p:ph type="title" hasCustomPrompt="1"/>
          </p:nvPr>
        </p:nvSpPr>
        <p:spPr>
          <a:xfrm>
            <a:off x="743197" y="678541"/>
            <a:ext cx="10515600" cy="710041"/>
          </a:xfrm>
        </p:spPr>
        <p:txBody>
          <a:bodyPr>
            <a:normAutofit/>
          </a:bodyPr>
          <a:lstStyle>
            <a:lvl1pPr>
              <a:defRPr sz="4000"/>
            </a:lvl1pPr>
          </a:lstStyle>
          <a:p>
            <a:r>
              <a:rPr lang="en-US"/>
              <a:t>Click to add name of activity</a:t>
            </a:r>
          </a:p>
        </p:txBody>
      </p:sp>
      <p:sp>
        <p:nvSpPr>
          <p:cNvPr id="2" name="Google Shape;517;p46">
            <a:extLst>
              <a:ext uri="{FF2B5EF4-FFF2-40B4-BE49-F238E27FC236}">
                <a16:creationId xmlns:a16="http://schemas.microsoft.com/office/drawing/2014/main" id="{EB32AC6F-10A5-4290-9C93-604CE819D876}"/>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2345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ronger and Clearer: Final Dra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94191"/>
            <a:ext cx="10515600"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FINAL DIRECTIONS]</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545812" y="-1545802"/>
            <a:ext cx="369333" cy="3460956"/>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11"/>
            <a:ext cx="3313215" cy="369332"/>
          </a:xfrm>
          <a:prstGeom prst="rect">
            <a:avLst/>
          </a:prstGeom>
          <a:noFill/>
        </p:spPr>
        <p:txBody>
          <a:bodyPr wrap="square" rtlCol="0">
            <a:spAutoFit/>
          </a:bodyPr>
          <a:lstStyle/>
          <a:p>
            <a:r>
              <a:rPr lang="en-US" b="1">
                <a:solidFill>
                  <a:schemeClr val="bg1"/>
                </a:solidFill>
                <a:latin typeface="Avenir Book" panose="02000503020000020003" pitchFamily="2" charset="0"/>
              </a:rPr>
              <a:t>Stronger &amp; Clearer: Final Draft</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sp>
        <p:nvSpPr>
          <p:cNvPr id="6" name="Google Shape;517;p46">
            <a:extLst>
              <a:ext uri="{FF2B5EF4-FFF2-40B4-BE49-F238E27FC236}">
                <a16:creationId xmlns:a16="http://schemas.microsoft.com/office/drawing/2014/main" id="{FC6DB276-2C02-9731-53E0-4D3A3035FD5E}"/>
              </a:ext>
            </a:extLst>
          </p:cNvPr>
          <p:cNvSpPr/>
          <p:nvPr userDrawn="1"/>
        </p:nvSpPr>
        <p:spPr>
          <a:xfrm>
            <a:off x="11627319" y="108984"/>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7478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Lesson Title Slide H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907FA3E-479D-EAFE-DA1E-B75F8F0BF232}"/>
              </a:ext>
            </a:extLst>
          </p:cNvPr>
          <p:cNvGrpSpPr/>
          <p:nvPr userDrawn="1"/>
        </p:nvGrpSpPr>
        <p:grpSpPr>
          <a:xfrm>
            <a:off x="682752" y="758125"/>
            <a:ext cx="10826496" cy="5425783"/>
            <a:chOff x="682752" y="758125"/>
            <a:chExt cx="10826496" cy="5425783"/>
          </a:xfrm>
        </p:grpSpPr>
        <p:pic>
          <p:nvPicPr>
            <p:cNvPr id="8" name="Picture 2" descr="Mathematical Symbols&quot; Images – Browse 1,531 Stock Photos, Vectors, and  Video | Adobe Stock">
              <a:extLst>
                <a:ext uri="{FF2B5EF4-FFF2-40B4-BE49-F238E27FC236}">
                  <a16:creationId xmlns:a16="http://schemas.microsoft.com/office/drawing/2014/main" id="{CD243B21-5764-930A-FA41-A2F55C59D2D1}"/>
                </a:ext>
              </a:extLst>
            </p:cNvPr>
            <p:cNvPicPr>
              <a:picLocks noChangeAspect="1" noChangeArrowheads="1"/>
            </p:cNvPicPr>
            <p:nvPr userDrawn="1"/>
          </p:nvPicPr>
          <p:blipFill rotWithShape="1">
            <a:blip r:embed="rId2">
              <a:alphaModFix amt="5000"/>
              <a:extLst>
                <a:ext uri="{28A0092B-C50C-407E-A947-70E740481C1C}">
                  <a14:useLocalDpi xmlns:a14="http://schemas.microsoft.com/office/drawing/2010/main" val="0"/>
                </a:ext>
              </a:extLst>
            </a:blip>
            <a:srcRect l="-1" r="56293"/>
            <a:stretch/>
          </p:blipFill>
          <p:spPr bwMode="auto">
            <a:xfrm>
              <a:off x="8162198" y="758125"/>
              <a:ext cx="3347050" cy="54161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Mathematical Symbols&quot; Images – Browse 1,531 Stock Photos, Vectors, and  Video | Adobe Stock">
              <a:extLst>
                <a:ext uri="{FF2B5EF4-FFF2-40B4-BE49-F238E27FC236}">
                  <a16:creationId xmlns:a16="http://schemas.microsoft.com/office/drawing/2014/main" id="{3C99CF4B-108D-F1EA-362F-A6AAF7927A51}"/>
                </a:ext>
              </a:extLst>
            </p:cNvPr>
            <p:cNvPicPr>
              <a:picLocks noChangeAspect="1" noChangeArrowheads="1"/>
            </p:cNvPicPr>
            <p:nvPr userDrawn="1"/>
          </p:nvPicPr>
          <p:blipFill>
            <a:blip r:embed="rId2">
              <a:alphaModFix amt="5000"/>
              <a:extLst>
                <a:ext uri="{28A0092B-C50C-407E-A947-70E740481C1C}">
                  <a14:useLocalDpi xmlns:a14="http://schemas.microsoft.com/office/drawing/2010/main" val="0"/>
                </a:ext>
              </a:extLst>
            </a:blip>
            <a:srcRect/>
            <a:stretch>
              <a:fillRect/>
            </a:stretch>
          </p:blipFill>
          <p:spPr bwMode="auto">
            <a:xfrm>
              <a:off x="682752" y="767750"/>
              <a:ext cx="7657846" cy="5416158"/>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Google Shape;14;p3">
            <a:extLst>
              <a:ext uri="{FF2B5EF4-FFF2-40B4-BE49-F238E27FC236}">
                <a16:creationId xmlns:a16="http://schemas.microsoft.com/office/drawing/2014/main" id="{442105A6-32E4-4AC5-D813-90DE8DDC1B8B}"/>
              </a:ext>
            </a:extLst>
          </p:cNvPr>
          <p:cNvSpPr/>
          <p:nvPr userDrawn="1"/>
        </p:nvSpPr>
        <p:spPr>
          <a:xfrm rot="5400000">
            <a:off x="238918" y="2256692"/>
            <a:ext cx="1655764" cy="2133600"/>
          </a:xfrm>
          <a:prstGeom prst="round2SameRect">
            <a:avLst>
              <a:gd name="adj1" fmla="val 50000"/>
              <a:gd name="adj2" fmla="val 0"/>
            </a:avLst>
          </a:prstGeom>
          <a:gradFill>
            <a:gsLst>
              <a:gs pos="12000">
                <a:schemeClr val="accent2">
                  <a:lumMod val="75000"/>
                  <a:alpha val="96035"/>
                </a:schemeClr>
              </a:gs>
              <a:gs pos="97000">
                <a:schemeClr val="accent2">
                  <a:alpha val="56000"/>
                </a:schemeClr>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799257DB-9B35-7861-D947-D624984C37B6}"/>
              </a:ext>
            </a:extLst>
          </p:cNvPr>
          <p:cNvSpPr>
            <a:spLocks noGrp="1"/>
          </p:cNvSpPr>
          <p:nvPr>
            <p:ph type="ctrTitle" hasCustomPrompt="1"/>
          </p:nvPr>
        </p:nvSpPr>
        <p:spPr>
          <a:xfrm>
            <a:off x="2133600" y="1088229"/>
            <a:ext cx="9144000" cy="2387600"/>
          </a:xfrm>
        </p:spPr>
        <p:txBody>
          <a:bodyPr anchor="b"/>
          <a:lstStyle>
            <a:lvl1pPr algn="l">
              <a:defRPr sz="6000" b="1" i="0">
                <a:latin typeface="Avenir Black" panose="02000503020000020003" pitchFamily="2" charset="0"/>
              </a:defRPr>
            </a:lvl1pPr>
          </a:lstStyle>
          <a:p>
            <a:r>
              <a:rPr lang="en-US"/>
              <a:t>Lesson # - Lesson Title</a:t>
            </a:r>
          </a:p>
        </p:txBody>
      </p:sp>
      <p:sp>
        <p:nvSpPr>
          <p:cNvPr id="3" name="Subtitle 2">
            <a:extLst>
              <a:ext uri="{FF2B5EF4-FFF2-40B4-BE49-F238E27FC236}">
                <a16:creationId xmlns:a16="http://schemas.microsoft.com/office/drawing/2014/main" id="{EE6E7032-7281-7B48-273D-AC23AFA2EA34}"/>
              </a:ext>
            </a:extLst>
          </p:cNvPr>
          <p:cNvSpPr>
            <a:spLocks noGrp="1"/>
          </p:cNvSpPr>
          <p:nvPr>
            <p:ph type="subTitle" idx="1" hasCustomPrompt="1"/>
          </p:nvPr>
        </p:nvSpPr>
        <p:spPr>
          <a:xfrm>
            <a:off x="2133600" y="353450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Unit Title</a:t>
            </a:r>
          </a:p>
        </p:txBody>
      </p:sp>
      <p:sp>
        <p:nvSpPr>
          <p:cNvPr id="9" name="TextBox 8">
            <a:extLst>
              <a:ext uri="{FF2B5EF4-FFF2-40B4-BE49-F238E27FC236}">
                <a16:creationId xmlns:a16="http://schemas.microsoft.com/office/drawing/2014/main" id="{D1630E8B-47DA-89D0-05BE-D788C8EA4E8B}"/>
              </a:ext>
            </a:extLst>
          </p:cNvPr>
          <p:cNvSpPr txBox="1"/>
          <p:nvPr userDrawn="1"/>
        </p:nvSpPr>
        <p:spPr>
          <a:xfrm>
            <a:off x="814224" y="2998424"/>
            <a:ext cx="1280876" cy="769441"/>
          </a:xfrm>
          <a:prstGeom prst="rect">
            <a:avLst/>
          </a:prstGeom>
          <a:noFill/>
        </p:spPr>
        <p:txBody>
          <a:bodyPr wrap="square" rtlCol="0">
            <a:spAutoFit/>
          </a:bodyPr>
          <a:lstStyle/>
          <a:p>
            <a:r>
              <a:rPr lang="en-US" sz="4400" b="1" i="0">
                <a:solidFill>
                  <a:schemeClr val="bg1"/>
                </a:solidFill>
                <a:latin typeface="Avenir Black" panose="02000503020000020003" pitchFamily="2" charset="0"/>
              </a:rPr>
              <a:t>IM3</a:t>
            </a:r>
          </a:p>
        </p:txBody>
      </p:sp>
      <p:pic>
        <p:nvPicPr>
          <p:cNvPr id="10" name="Picture 9" descr="A picture containing triangle&#10;&#10;Description automatically generated">
            <a:extLst>
              <a:ext uri="{FF2B5EF4-FFF2-40B4-BE49-F238E27FC236}">
                <a16:creationId xmlns:a16="http://schemas.microsoft.com/office/drawing/2014/main" id="{952580D0-A30F-C493-D30B-86A5C8CB8AB3}"/>
              </a:ext>
            </a:extLst>
          </p:cNvPr>
          <p:cNvPicPr>
            <a:picLocks noChangeAspect="1"/>
          </p:cNvPicPr>
          <p:nvPr userDrawn="1"/>
        </p:nvPicPr>
        <p:blipFill>
          <a:blip r:embed="rId3">
            <a:duotone>
              <a:schemeClr val="bg2">
                <a:shade val="45000"/>
                <a:satMod val="135000"/>
              </a:schemeClr>
              <a:prstClr val="white"/>
            </a:duotone>
          </a:blip>
          <a:stretch>
            <a:fillRect/>
          </a:stretch>
        </p:blipFill>
        <p:spPr>
          <a:xfrm>
            <a:off x="8130413" y="2108555"/>
            <a:ext cx="420370" cy="554531"/>
          </a:xfrm>
          <a:prstGeom prst="rect">
            <a:avLst/>
          </a:prstGeom>
        </p:spPr>
      </p:pic>
      <p:pic>
        <p:nvPicPr>
          <p:cNvPr id="12" name="Picture 11" descr="A symbol on a white surface&#10;&#10;Description automatically generated with low confidence">
            <a:extLst>
              <a:ext uri="{FF2B5EF4-FFF2-40B4-BE49-F238E27FC236}">
                <a16:creationId xmlns:a16="http://schemas.microsoft.com/office/drawing/2014/main" id="{33E92616-6479-A24E-07FB-0B0FFACC824B}"/>
              </a:ext>
            </a:extLst>
          </p:cNvPr>
          <p:cNvPicPr>
            <a:picLocks noChangeAspect="1"/>
          </p:cNvPicPr>
          <p:nvPr userDrawn="1"/>
        </p:nvPicPr>
        <p:blipFill>
          <a:blip r:embed="rId4">
            <a:duotone>
              <a:schemeClr val="bg2">
                <a:shade val="45000"/>
                <a:satMod val="135000"/>
              </a:schemeClr>
              <a:prstClr val="white"/>
            </a:duotone>
          </a:blip>
          <a:stretch>
            <a:fillRect/>
          </a:stretch>
        </p:blipFill>
        <p:spPr>
          <a:xfrm>
            <a:off x="8019991" y="1954065"/>
            <a:ext cx="297354" cy="289730"/>
          </a:xfrm>
          <a:prstGeom prst="rect">
            <a:avLst/>
          </a:prstGeom>
        </p:spPr>
      </p:pic>
    </p:spTree>
    <p:extLst>
      <p:ext uri="{BB962C8B-B14F-4D97-AF65-F5344CB8AC3E}">
        <p14:creationId xmlns:p14="http://schemas.microsoft.com/office/powerpoint/2010/main" val="2759202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llect and Display (Roles)">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DB3635D-066E-AE19-3A10-97B4CE16AD7F}"/>
              </a:ext>
            </a:extLst>
          </p:cNvPr>
          <p:cNvSpPr txBox="1"/>
          <p:nvPr userDrawn="1"/>
        </p:nvSpPr>
        <p:spPr>
          <a:xfrm>
            <a:off x="1054890" y="1701643"/>
            <a:ext cx="4980740" cy="30162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800">
                <a:latin typeface="Avenir Book" panose="02000503020000020003" pitchFamily="2" charset="0"/>
              </a:rPr>
              <a:t>Think about the task independently.</a:t>
            </a:r>
          </a:p>
          <a:p>
            <a:pPr marL="928687" lvl="1" indent="0">
              <a:buFont typeface="Arial" panose="020B0604020202020204" pitchFamily="34" charset="0"/>
              <a:buNone/>
              <a:tabLst/>
            </a:pPr>
            <a:endParaRPr lang="en-US" sz="1000">
              <a:latin typeface="Avenir Book" panose="02000503020000020003" pitchFamily="2" charset="0"/>
            </a:endParaRPr>
          </a:p>
          <a:p>
            <a:pPr marL="752475" lvl="1" indent="0">
              <a:buFont typeface="Arial" panose="020B0604020202020204" pitchFamily="34" charset="0"/>
              <a:buNone/>
              <a:tabLst/>
            </a:pPr>
            <a:r>
              <a:rPr lang="en-US" sz="2800">
                <a:latin typeface="Avenir Book" panose="02000503020000020003" pitchFamily="2" charset="0"/>
              </a:rPr>
              <a:t>Share your thinking with a partner or small group.</a:t>
            </a:r>
          </a:p>
          <a:p>
            <a:endParaRPr lang="en-US" sz="2800"/>
          </a:p>
          <a:p>
            <a:endParaRPr lang="en-US" sz="2000"/>
          </a:p>
          <a:p>
            <a:endParaRPr lang="en-US" sz="2000"/>
          </a:p>
        </p:txBody>
      </p:sp>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0352E498-B958-89FC-4EC0-19C2F24D2AD0}"/>
              </a:ext>
            </a:extLst>
          </p:cNvPr>
          <p:cNvSpPr/>
          <p:nvPr userDrawn="1"/>
        </p:nvSpPr>
        <p:spPr>
          <a:xfrm rot="5400000">
            <a:off x="976502" y="-976502"/>
            <a:ext cx="389466" cy="2342470"/>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A40797FC-68B2-D51F-7408-20673AD7B71E}"/>
              </a:ext>
            </a:extLst>
          </p:cNvPr>
          <p:cNvSpPr txBox="1"/>
          <p:nvPr userDrawn="1"/>
        </p:nvSpPr>
        <p:spPr>
          <a:xfrm>
            <a:off x="0" y="33267"/>
            <a:ext cx="2313353" cy="369332"/>
          </a:xfrm>
          <a:prstGeom prst="rect">
            <a:avLst/>
          </a:prstGeom>
          <a:noFill/>
        </p:spPr>
        <p:txBody>
          <a:bodyPr wrap="square" rtlCol="0">
            <a:spAutoFit/>
          </a:bodyPr>
          <a:lstStyle/>
          <a:p>
            <a:r>
              <a:rPr lang="en-US" b="1">
                <a:solidFill>
                  <a:schemeClr val="bg1"/>
                </a:solidFill>
                <a:latin typeface="Avenir Book" panose="02000503020000020003" pitchFamily="2" charset="0"/>
              </a:rPr>
              <a:t>Collect and Display</a:t>
            </a:r>
          </a:p>
        </p:txBody>
      </p:sp>
      <p:sp>
        <p:nvSpPr>
          <p:cNvPr id="11" name="TextBox 10">
            <a:extLst>
              <a:ext uri="{FF2B5EF4-FFF2-40B4-BE49-F238E27FC236}">
                <a16:creationId xmlns:a16="http://schemas.microsoft.com/office/drawing/2014/main" id="{1C02D992-EEAE-AF88-968D-343400AD4A22}"/>
              </a:ext>
            </a:extLst>
          </p:cNvPr>
          <p:cNvSpPr txBox="1"/>
          <p:nvPr userDrawn="1"/>
        </p:nvSpPr>
        <p:spPr>
          <a:xfrm>
            <a:off x="6194426" y="1610751"/>
            <a:ext cx="5108575" cy="82391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endParaRPr lang="en-US"/>
          </a:p>
        </p:txBody>
      </p:sp>
      <p:sp>
        <p:nvSpPr>
          <p:cNvPr id="13" name="TextBox 12">
            <a:extLst>
              <a:ext uri="{FF2B5EF4-FFF2-40B4-BE49-F238E27FC236}">
                <a16:creationId xmlns:a16="http://schemas.microsoft.com/office/drawing/2014/main" id="{1B1B6540-8FC9-6C3F-DB8E-6CB09CD67CEF}"/>
              </a:ext>
            </a:extLst>
          </p:cNvPr>
          <p:cNvSpPr txBox="1"/>
          <p:nvPr userDrawn="1"/>
        </p:nvSpPr>
        <p:spPr>
          <a:xfrm>
            <a:off x="7811728" y="981332"/>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5" name="TextBox 14">
            <a:extLst>
              <a:ext uri="{FF2B5EF4-FFF2-40B4-BE49-F238E27FC236}">
                <a16:creationId xmlns:a16="http://schemas.microsoft.com/office/drawing/2014/main" id="{AEEED59D-DDB1-00AC-009A-13208D98EA35}"/>
              </a:ext>
            </a:extLst>
          </p:cNvPr>
          <p:cNvSpPr txBox="1"/>
          <p:nvPr userDrawn="1"/>
        </p:nvSpPr>
        <p:spPr>
          <a:xfrm>
            <a:off x="2447025" y="985046"/>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20" name="TextBox 19">
            <a:extLst>
              <a:ext uri="{FF2B5EF4-FFF2-40B4-BE49-F238E27FC236}">
                <a16:creationId xmlns:a16="http://schemas.microsoft.com/office/drawing/2014/main" id="{AD1BFB7C-9321-E1D7-4029-4B7699A2A3E1}"/>
              </a:ext>
            </a:extLst>
          </p:cNvPr>
          <p:cNvSpPr txBox="1"/>
          <p:nvPr userDrawn="1"/>
        </p:nvSpPr>
        <p:spPr>
          <a:xfrm>
            <a:off x="6328098" y="1675378"/>
            <a:ext cx="5108576"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a:latin typeface="Avenir Book" panose="02000503020000020003" pitchFamily="2" charset="0"/>
              </a:rPr>
              <a:t>Circulate and listen to student talk during the small-group discussion.</a:t>
            </a:r>
          </a:p>
          <a:p>
            <a:pPr marL="285750" lvl="0" indent="-285750">
              <a:buFont typeface="Arial" panose="020B0604020202020204" pitchFamily="34" charset="0"/>
              <a:buChar char="•"/>
            </a:pPr>
            <a:r>
              <a:rPr lang="en-US" sz="2400">
                <a:latin typeface="Avenir Book" panose="02000503020000020003" pitchFamily="2" charset="0"/>
              </a:rPr>
              <a:t>Write down words and phrases students use.</a:t>
            </a:r>
          </a:p>
          <a:p>
            <a:pPr marL="285750" lvl="0" indent="-285750">
              <a:buFont typeface="Arial" panose="020B0604020202020204" pitchFamily="34" charset="0"/>
              <a:buChar char="•"/>
            </a:pPr>
            <a:r>
              <a:rPr lang="en-US" sz="2400">
                <a:latin typeface="Avenir Book" panose="02000503020000020003" pitchFamily="2" charset="0"/>
              </a:rPr>
              <a:t>Display and refer back to the words and phrases during the whole-class discussion.</a:t>
            </a:r>
          </a:p>
        </p:txBody>
      </p:sp>
      <p:cxnSp>
        <p:nvCxnSpPr>
          <p:cNvPr id="12" name="Straight Connector 11">
            <a:extLst>
              <a:ext uri="{FF2B5EF4-FFF2-40B4-BE49-F238E27FC236}">
                <a16:creationId xmlns:a16="http://schemas.microsoft.com/office/drawing/2014/main" id="{191947CB-EDFE-29E8-F27F-F211C1199784}"/>
              </a:ext>
            </a:extLst>
          </p:cNvPr>
          <p:cNvCxnSpPr/>
          <p:nvPr userDrawn="1"/>
        </p:nvCxnSpPr>
        <p:spPr>
          <a:xfrm>
            <a:off x="6328097" y="1070866"/>
            <a:ext cx="0" cy="3966359"/>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descr="A picture containing sketch, drawing, illustration&#10;&#10;Description automatically generated">
            <a:extLst>
              <a:ext uri="{FF2B5EF4-FFF2-40B4-BE49-F238E27FC236}">
                <a16:creationId xmlns:a16="http://schemas.microsoft.com/office/drawing/2014/main" id="{85B10537-E3D5-6D30-9E67-810364973CAA}"/>
              </a:ext>
            </a:extLst>
          </p:cNvPr>
          <p:cNvPicPr>
            <a:picLocks noChangeAspect="1"/>
          </p:cNvPicPr>
          <p:nvPr userDrawn="1"/>
        </p:nvPicPr>
        <p:blipFill rotWithShape="1">
          <a:blip r:embed="rId2"/>
          <a:srcRect t="5962" r="8122"/>
          <a:stretch/>
        </p:blipFill>
        <p:spPr>
          <a:xfrm>
            <a:off x="11003579" y="0"/>
            <a:ext cx="1188421" cy="759158"/>
          </a:xfrm>
          <a:prstGeom prst="rect">
            <a:avLst/>
          </a:prstGeom>
        </p:spPr>
      </p:pic>
      <p:pic>
        <p:nvPicPr>
          <p:cNvPr id="10" name="Picture 9" descr="A black and white drawing of a thought bubble&#10;&#10;Description automatically generated with medium confidence">
            <a:extLst>
              <a:ext uri="{FF2B5EF4-FFF2-40B4-BE49-F238E27FC236}">
                <a16:creationId xmlns:a16="http://schemas.microsoft.com/office/drawing/2014/main" id="{3135F51B-38A6-C4C6-EC9C-9CD2A2F69314}"/>
              </a:ext>
            </a:extLst>
          </p:cNvPr>
          <p:cNvPicPr>
            <a:picLocks noChangeAspect="1"/>
          </p:cNvPicPr>
          <p:nvPr userDrawn="1"/>
        </p:nvPicPr>
        <p:blipFill>
          <a:blip r:embed="rId3">
            <a:duotone>
              <a:schemeClr val="accent4">
                <a:shade val="45000"/>
                <a:satMod val="135000"/>
              </a:schemeClr>
              <a:prstClr val="white"/>
            </a:duotone>
          </a:blip>
          <a:stretch>
            <a:fillRect/>
          </a:stretch>
        </p:blipFill>
        <p:spPr>
          <a:xfrm flipH="1">
            <a:off x="1046957" y="1878688"/>
            <a:ext cx="707258" cy="565807"/>
          </a:xfrm>
          <a:prstGeom prst="rect">
            <a:avLst/>
          </a:prstGeom>
        </p:spPr>
      </p:pic>
      <p:pic>
        <p:nvPicPr>
          <p:cNvPr id="19" name="Picture 18" descr="A picture containing sketch, drawing, kitchenware, linedrawing&#10;&#10;Description automatically generated">
            <a:extLst>
              <a:ext uri="{FF2B5EF4-FFF2-40B4-BE49-F238E27FC236}">
                <a16:creationId xmlns:a16="http://schemas.microsoft.com/office/drawing/2014/main" id="{00D9B237-BEC8-F13D-7D6D-22A9F0AA3E85}"/>
              </a:ext>
            </a:extLst>
          </p:cNvPr>
          <p:cNvPicPr>
            <a:picLocks noChangeAspect="1"/>
          </p:cNvPicPr>
          <p:nvPr userDrawn="1"/>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Layer>
                </a14:imgProps>
              </a:ext>
            </a:extLst>
          </a:blip>
          <a:srcRect r="6524"/>
          <a:stretch/>
        </p:blipFill>
        <p:spPr>
          <a:xfrm>
            <a:off x="888999" y="2827313"/>
            <a:ext cx="924853" cy="710041"/>
          </a:xfrm>
          <a:prstGeom prst="rect">
            <a:avLst/>
          </a:prstGeom>
        </p:spPr>
      </p:pic>
    </p:spTree>
    <p:extLst>
      <p:ext uri="{BB962C8B-B14F-4D97-AF65-F5344CB8AC3E}">
        <p14:creationId xmlns:p14="http://schemas.microsoft.com/office/powerpoint/2010/main" val="1775141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arify, Critique, Correct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10" name="TextBox 9">
            <a:extLst>
              <a:ext uri="{FF2B5EF4-FFF2-40B4-BE49-F238E27FC236}">
                <a16:creationId xmlns:a16="http://schemas.microsoft.com/office/drawing/2014/main" id="{153BC1F1-D70F-F570-7045-2DF9B6007A16}"/>
              </a:ext>
            </a:extLst>
          </p:cNvPr>
          <p:cNvSpPr txBox="1"/>
          <p:nvPr userDrawn="1"/>
        </p:nvSpPr>
        <p:spPr>
          <a:xfrm>
            <a:off x="1164222" y="1616968"/>
            <a:ext cx="4980740" cy="384720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Analyze written work and identify errors or anything that is unclear. </a:t>
            </a:r>
          </a:p>
          <a:p>
            <a:pPr marL="752475" lvl="1" indent="0">
              <a:buFont typeface="Arial" panose="020B0604020202020204" pitchFamily="34" charset="0"/>
              <a:buNone/>
              <a:tabLst/>
            </a:pPr>
            <a:endParaRPr lang="en-US" sz="1000" strike="sng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Share your thinking with a partner or small group.</a:t>
            </a:r>
          </a:p>
          <a:p>
            <a:pPr marL="752475" lvl="1" indent="0">
              <a:buFont typeface="Arial" panose="020B0604020202020204" pitchFamily="34" charset="0"/>
              <a:buNone/>
              <a:tabLst/>
            </a:pPr>
            <a:endParaRPr lang="en-US" sz="24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Revise the work to make it more precise, clear, or complete. </a:t>
            </a:r>
            <a:endParaRPr lang="en-US" sz="1800"/>
          </a:p>
          <a:p>
            <a:endParaRPr lang="en-US" sz="1800"/>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825445" y="874831"/>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464923" y="957474"/>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341815" y="1568877"/>
            <a:ext cx="5108576"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Create and share an incorrect or incomplete piece of work.</a:t>
            </a:r>
          </a:p>
          <a:p>
            <a:pPr marL="285750" lvl="0" indent="-285750">
              <a:buFont typeface="Arial" panose="020B0604020202020204" pitchFamily="34" charset="0"/>
              <a:buChar char="•"/>
            </a:pPr>
            <a:r>
              <a:rPr lang="en-US" sz="2400" strike="noStrike">
                <a:latin typeface="Avenir Book" panose="02000503020000020003" pitchFamily="2" charset="0"/>
              </a:rPr>
              <a:t>Allow time for students to identify errors or unclear responses and create a more precise, clear, or complete version.</a:t>
            </a:r>
          </a:p>
          <a:p>
            <a:pPr marL="285750" lvl="0" indent="-285750">
              <a:buFont typeface="Arial" panose="020B0604020202020204" pitchFamily="34" charset="0"/>
              <a:buChar char="•"/>
            </a:pPr>
            <a:r>
              <a:rPr lang="en-US" sz="2400" strike="noStrike">
                <a:latin typeface="Avenir Book" panose="02000503020000020003" pitchFamily="2" charset="0"/>
              </a:rPr>
              <a:t>Invite students to share the improved responses they created.</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273808" y="-1273810"/>
            <a:ext cx="409337" cy="2956956"/>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37191"/>
            <a:ext cx="2956957" cy="369332"/>
          </a:xfrm>
          <a:prstGeom prst="rect">
            <a:avLst/>
          </a:prstGeom>
          <a:noFill/>
        </p:spPr>
        <p:txBody>
          <a:bodyPr wrap="square" rtlCol="0">
            <a:spAutoFit/>
          </a:bodyPr>
          <a:lstStyle/>
          <a:p>
            <a:r>
              <a:rPr lang="en-US" b="1">
                <a:solidFill>
                  <a:schemeClr val="bg1"/>
                </a:solidFill>
                <a:latin typeface="Avenir Book" panose="02000503020000020003" pitchFamily="2" charset="0"/>
              </a:rPr>
              <a:t>Clarify, Critique, Correct</a:t>
            </a:r>
          </a:p>
        </p:txBody>
      </p:sp>
      <p:pic>
        <p:nvPicPr>
          <p:cNvPr id="3" name="Picture 2" descr="A picture containing sketch, drawing, kitchenware, linedrawing&#10;&#10;Description automatically generated">
            <a:extLst>
              <a:ext uri="{FF2B5EF4-FFF2-40B4-BE49-F238E27FC236}">
                <a16:creationId xmlns:a16="http://schemas.microsoft.com/office/drawing/2014/main" id="{19A1F2FB-CFC2-2875-C481-9C57003F096C}"/>
              </a:ext>
            </a:extLst>
          </p:cNvPr>
          <p:cNvPicPr>
            <a:picLocks noChangeAspect="1"/>
          </p:cNvPicPr>
          <p:nvPr userDrawn="1"/>
        </p:nvPicPr>
        <p:blipFill rotWithShape="1">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Layer>
                </a14:imgProps>
              </a:ext>
            </a:extLst>
          </a:blip>
          <a:srcRect r="6524"/>
          <a:stretch/>
        </p:blipFill>
        <p:spPr>
          <a:xfrm>
            <a:off x="887162" y="2927015"/>
            <a:ext cx="924853" cy="710041"/>
          </a:xfrm>
          <a:prstGeom prst="rect">
            <a:avLst/>
          </a:prstGeom>
        </p:spPr>
      </p:pic>
      <p:sp>
        <p:nvSpPr>
          <p:cNvPr id="4" name="Google Shape;517;p46">
            <a:extLst>
              <a:ext uri="{FF2B5EF4-FFF2-40B4-BE49-F238E27FC236}">
                <a16:creationId xmlns:a16="http://schemas.microsoft.com/office/drawing/2014/main" id="{4D62A15D-8CF4-5A97-C27C-E0A72BD6EEE1}"/>
              </a:ext>
            </a:extLst>
          </p:cNvPr>
          <p:cNvSpPr/>
          <p:nvPr userDrawn="1"/>
        </p:nvSpPr>
        <p:spPr>
          <a:xfrm>
            <a:off x="1169359" y="4282412"/>
            <a:ext cx="439014" cy="449281"/>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 name="Straight Connector 4">
            <a:extLst>
              <a:ext uri="{FF2B5EF4-FFF2-40B4-BE49-F238E27FC236}">
                <a16:creationId xmlns:a16="http://schemas.microsoft.com/office/drawing/2014/main" id="{FCD9FB08-0400-F1C8-FC52-83540804E412}"/>
              </a:ext>
            </a:extLst>
          </p:cNvPr>
          <p:cNvCxnSpPr/>
          <p:nvPr userDrawn="1"/>
        </p:nvCxnSpPr>
        <p:spPr>
          <a:xfrm>
            <a:off x="6289429" y="1064760"/>
            <a:ext cx="0" cy="3966359"/>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15" descr="A picture containing sketch, pattern, design&#10;&#10;Description automatically generated">
            <a:extLst>
              <a:ext uri="{FF2B5EF4-FFF2-40B4-BE49-F238E27FC236}">
                <a16:creationId xmlns:a16="http://schemas.microsoft.com/office/drawing/2014/main" id="{809A7E0C-C06A-D6FC-D6BD-B9602911528B}"/>
              </a:ext>
            </a:extLst>
          </p:cNvPr>
          <p:cNvPicPr>
            <a:picLocks noChangeAspect="1"/>
          </p:cNvPicPr>
          <p:nvPr userDrawn="1"/>
        </p:nvPicPr>
        <p:blipFill>
          <a:blip r:embed="rId4"/>
          <a:stretch>
            <a:fillRect/>
          </a:stretch>
        </p:blipFill>
        <p:spPr>
          <a:xfrm>
            <a:off x="11131035" y="45387"/>
            <a:ext cx="1028284" cy="554379"/>
          </a:xfrm>
          <a:prstGeom prst="rect">
            <a:avLst/>
          </a:prstGeom>
        </p:spPr>
      </p:pic>
      <p:sp>
        <p:nvSpPr>
          <p:cNvPr id="17" name="Google Shape;540;p46">
            <a:extLst>
              <a:ext uri="{FF2B5EF4-FFF2-40B4-BE49-F238E27FC236}">
                <a16:creationId xmlns:a16="http://schemas.microsoft.com/office/drawing/2014/main" id="{92B2DFFD-E675-FB6F-A86D-02A625BABFF1}"/>
              </a:ext>
            </a:extLst>
          </p:cNvPr>
          <p:cNvSpPr/>
          <p:nvPr userDrawn="1"/>
        </p:nvSpPr>
        <p:spPr>
          <a:xfrm>
            <a:off x="1175693" y="1945288"/>
            <a:ext cx="426345" cy="458039"/>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3433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Craft Questions (Roles)">
    <p:spTree>
      <p:nvGrpSpPr>
        <p:cNvPr id="1" name=""/>
        <p:cNvGrpSpPr/>
        <p:nvPr/>
      </p:nvGrpSpPr>
      <p:grpSpPr>
        <a:xfrm>
          <a:off x="0" y="0"/>
          <a:ext cx="0" cy="0"/>
          <a:chOff x="0" y="0"/>
          <a:chExt cx="0" cy="0"/>
        </a:xfrm>
      </p:grpSpPr>
      <p:pic>
        <p:nvPicPr>
          <p:cNvPr id="28" name="Picture 27" descr="A picture containing circle, sketch&#10;&#10;Description automatically generated">
            <a:extLst>
              <a:ext uri="{FF2B5EF4-FFF2-40B4-BE49-F238E27FC236}">
                <a16:creationId xmlns:a16="http://schemas.microsoft.com/office/drawing/2014/main" id="{5D38DFF2-6C40-686E-B910-1EB687EE7A21}"/>
              </a:ext>
            </a:extLst>
          </p:cNvPr>
          <p:cNvPicPr>
            <a:picLocks noChangeAspect="1"/>
          </p:cNvPicPr>
          <p:nvPr userDrawn="1"/>
        </p:nvPicPr>
        <p:blipFill>
          <a:blip r:embed="rId2">
            <a:duotone>
              <a:schemeClr val="accent4">
                <a:shade val="45000"/>
                <a:satMod val="135000"/>
              </a:schemeClr>
              <a:prstClr val="white"/>
            </a:duotone>
          </a:blip>
          <a:stretch>
            <a:fillRect/>
          </a:stretch>
        </p:blipFill>
        <p:spPr>
          <a:xfrm rot="18940888">
            <a:off x="1041541" y="3818788"/>
            <a:ext cx="601819" cy="601819"/>
          </a:xfrm>
          <a:prstGeom prst="rect">
            <a:avLst/>
          </a:prstGeom>
        </p:spPr>
      </p:pic>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10" name="TextBox 9">
            <a:extLst>
              <a:ext uri="{FF2B5EF4-FFF2-40B4-BE49-F238E27FC236}">
                <a16:creationId xmlns:a16="http://schemas.microsoft.com/office/drawing/2014/main" id="{153BC1F1-D70F-F570-7045-2DF9B6007A16}"/>
              </a:ext>
            </a:extLst>
          </p:cNvPr>
          <p:cNvSpPr txBox="1"/>
          <p:nvPr userDrawn="1"/>
        </p:nvSpPr>
        <p:spPr>
          <a:xfrm>
            <a:off x="1135524" y="1558491"/>
            <a:ext cx="4980740" cy="329320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Think about a mathematical question that you could ask about the image or situation.</a:t>
            </a:r>
          </a:p>
          <a:p>
            <a:pPr marL="752475" lvl="1" indent="0">
              <a:buFont typeface="Arial" panose="020B0604020202020204" pitchFamily="34" charset="0"/>
              <a:buNone/>
              <a:tabLst/>
            </a:pPr>
            <a:endParaRPr lang="en-US" sz="10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Share your question with a partner or small group.</a:t>
            </a:r>
          </a:p>
          <a:p>
            <a:pPr marL="752475" lvl="1" indent="0">
              <a:buFont typeface="Arial" panose="020B0604020202020204" pitchFamily="34" charset="0"/>
              <a:buNone/>
              <a:tabLst/>
            </a:pPr>
            <a:endParaRPr lang="en-US" sz="10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Select one question to share with the class. </a:t>
            </a:r>
            <a:endParaRPr lang="en-US" sz="2000"/>
          </a:p>
          <a:p>
            <a:endParaRPr lang="en-US" sz="2000"/>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796747" y="862957"/>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436225" y="945600"/>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313117" y="1557003"/>
            <a:ext cx="5108576" cy="34163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Show an image or situation with the question removed. </a:t>
            </a:r>
          </a:p>
          <a:p>
            <a:pPr marL="285750" lvl="0" indent="-285750">
              <a:buFont typeface="Arial" panose="020B0604020202020204" pitchFamily="34" charset="0"/>
              <a:buChar char="•"/>
            </a:pPr>
            <a:r>
              <a:rPr lang="en-US" sz="2400" strike="noStrike">
                <a:latin typeface="Avenir Book" panose="02000503020000020003" pitchFamily="2" charset="0"/>
              </a:rPr>
              <a:t>Allow independent think time and partner/small group discussion time.</a:t>
            </a:r>
          </a:p>
          <a:p>
            <a:pPr marL="285750" lvl="0" indent="-285750">
              <a:buFont typeface="Arial" panose="020B0604020202020204" pitchFamily="34" charset="0"/>
              <a:buChar char="•"/>
            </a:pPr>
            <a:r>
              <a:rPr lang="en-US" sz="2400" strike="noStrike">
                <a:latin typeface="Avenir Book" panose="02000503020000020003" pitchFamily="2" charset="0"/>
              </a:rPr>
              <a:t>Ask pairs/groups to share their questions with the class. </a:t>
            </a:r>
          </a:p>
          <a:p>
            <a:pPr marL="285750" lvl="0" indent="-285750">
              <a:buFont typeface="Arial" panose="020B0604020202020204" pitchFamily="34" charset="0"/>
              <a:buChar char="•"/>
            </a:pPr>
            <a:r>
              <a:rPr lang="en-US" sz="2400" strike="noStrike">
                <a:latin typeface="Avenir Book" panose="02000503020000020003" pitchFamily="2" charset="0"/>
              </a:rPr>
              <a:t>Identify the question students will solve during the lesson. </a:t>
            </a: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37191"/>
            <a:ext cx="2290919"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pic>
        <p:nvPicPr>
          <p:cNvPr id="2" name="Picture 1" descr="A group of question marks&#10;&#10;Description automatically generated with low confidence">
            <a:extLst>
              <a:ext uri="{FF2B5EF4-FFF2-40B4-BE49-F238E27FC236}">
                <a16:creationId xmlns:a16="http://schemas.microsoft.com/office/drawing/2014/main" id="{C25199F5-58F6-4D32-A680-1A0DE169CAA8}"/>
              </a:ext>
            </a:extLst>
          </p:cNvPr>
          <p:cNvPicPr>
            <a:picLocks noChangeAspect="1"/>
          </p:cNvPicPr>
          <p:nvPr userDrawn="1"/>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1355389" y="24958"/>
            <a:ext cx="836612" cy="571970"/>
          </a:xfrm>
          <a:prstGeom prst="rect">
            <a:avLst/>
          </a:prstGeom>
        </p:spPr>
      </p:pic>
      <p:pic>
        <p:nvPicPr>
          <p:cNvPr id="3" name="Picture 2" descr="A black and white drawing of a thought bubble&#10;&#10;Description automatically generated with medium confidence">
            <a:extLst>
              <a:ext uri="{FF2B5EF4-FFF2-40B4-BE49-F238E27FC236}">
                <a16:creationId xmlns:a16="http://schemas.microsoft.com/office/drawing/2014/main" id="{A8F33420-650B-A91D-2CC6-8F8A3BAEB915}"/>
              </a:ext>
            </a:extLst>
          </p:cNvPr>
          <p:cNvPicPr>
            <a:picLocks noChangeAspect="1"/>
          </p:cNvPicPr>
          <p:nvPr userDrawn="1"/>
        </p:nvPicPr>
        <p:blipFill>
          <a:blip r:embed="rId5">
            <a:duotone>
              <a:schemeClr val="accent4">
                <a:shade val="45000"/>
                <a:satMod val="135000"/>
              </a:schemeClr>
              <a:prstClr val="white"/>
            </a:duotone>
          </a:blip>
          <a:stretch>
            <a:fillRect/>
          </a:stretch>
        </p:blipFill>
        <p:spPr>
          <a:xfrm flipH="1">
            <a:off x="1006539" y="1843557"/>
            <a:ext cx="707258" cy="565807"/>
          </a:xfrm>
          <a:prstGeom prst="rect">
            <a:avLst/>
          </a:prstGeom>
        </p:spPr>
      </p:pic>
      <p:sp>
        <p:nvSpPr>
          <p:cNvPr id="6" name="Google Shape;27;p5">
            <a:extLst>
              <a:ext uri="{FF2B5EF4-FFF2-40B4-BE49-F238E27FC236}">
                <a16:creationId xmlns:a16="http://schemas.microsoft.com/office/drawing/2014/main" id="{4BD62505-5404-C07B-24E5-3620B0FFBFB5}"/>
              </a:ext>
            </a:extLst>
          </p:cNvPr>
          <p:cNvSpPr/>
          <p:nvPr userDrawn="1"/>
        </p:nvSpPr>
        <p:spPr>
          <a:xfrm rot="5400000">
            <a:off x="931615" y="-931604"/>
            <a:ext cx="369333" cy="2232561"/>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5F1DA5E4-5830-130A-E74E-B0E625FD1080}"/>
              </a:ext>
            </a:extLst>
          </p:cNvPr>
          <p:cNvSpPr txBox="1"/>
          <p:nvPr userDrawn="1"/>
        </p:nvSpPr>
        <p:spPr>
          <a:xfrm>
            <a:off x="1"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pic>
        <p:nvPicPr>
          <p:cNvPr id="23" name="Picture 22" descr="A picture containing sketch, drawing, kitchenware, linedrawing&#10;&#10;Description automatically generated">
            <a:extLst>
              <a:ext uri="{FF2B5EF4-FFF2-40B4-BE49-F238E27FC236}">
                <a16:creationId xmlns:a16="http://schemas.microsoft.com/office/drawing/2014/main" id="{D8FB4467-D3E3-977C-75EF-383254E11C03}"/>
              </a:ext>
            </a:extLst>
          </p:cNvPr>
          <p:cNvPicPr>
            <a:picLocks noChangeAspect="1"/>
          </p:cNvPicPr>
          <p:nvPr userDrawn="1"/>
        </p:nvPicPr>
        <p:blipFill rotWithShape="1">
          <a:blip r:embed="rId6">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Layer>
                </a14:imgProps>
              </a:ext>
            </a:extLst>
          </a:blip>
          <a:srcRect r="6524"/>
          <a:stretch/>
        </p:blipFill>
        <p:spPr>
          <a:xfrm>
            <a:off x="897741" y="2856148"/>
            <a:ext cx="924853" cy="710041"/>
          </a:xfrm>
          <a:prstGeom prst="rect">
            <a:avLst/>
          </a:prstGeom>
        </p:spPr>
      </p:pic>
      <p:pic>
        <p:nvPicPr>
          <p:cNvPr id="26" name="Picture 25" descr="A question mark drawn on a white background&#10;&#10;Description automatically generated with low confidence">
            <a:extLst>
              <a:ext uri="{FF2B5EF4-FFF2-40B4-BE49-F238E27FC236}">
                <a16:creationId xmlns:a16="http://schemas.microsoft.com/office/drawing/2014/main" id="{414ED823-151F-AF47-09BB-CBC94502673F}"/>
              </a:ext>
            </a:extLst>
          </p:cNvPr>
          <p:cNvPicPr>
            <a:picLocks noChangeAspect="1"/>
          </p:cNvPicPr>
          <p:nvPr userDrawn="1"/>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1214180" y="3904638"/>
            <a:ext cx="287635" cy="397981"/>
          </a:xfrm>
          <a:prstGeom prst="rect">
            <a:avLst/>
          </a:prstGeom>
        </p:spPr>
      </p:pic>
      <p:cxnSp>
        <p:nvCxnSpPr>
          <p:cNvPr id="4" name="Straight Connector 3">
            <a:extLst>
              <a:ext uri="{FF2B5EF4-FFF2-40B4-BE49-F238E27FC236}">
                <a16:creationId xmlns:a16="http://schemas.microsoft.com/office/drawing/2014/main" id="{AC330BBF-75C2-D32B-480C-9C0B6D272D87}"/>
              </a:ext>
            </a:extLst>
          </p:cNvPr>
          <p:cNvCxnSpPr/>
          <p:nvPr userDrawn="1"/>
        </p:nvCxnSpPr>
        <p:spPr>
          <a:xfrm>
            <a:off x="6260731" y="1052886"/>
            <a:ext cx="0" cy="39663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719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Craft Questions Part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82315"/>
            <a:ext cx="10610603" cy="4351338"/>
          </a:xfrm>
        </p:spPr>
        <p:txBody>
          <a:bodyPr/>
          <a:lstStyle>
            <a:lvl1pPr marL="0" indent="0">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IMAGE OR TASK WITHOUT THE QUESTION INCLUDED.]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31615" y="-931604"/>
            <a:ext cx="369333" cy="2232561"/>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sp>
        <p:nvSpPr>
          <p:cNvPr id="2" name="TextBox 1">
            <a:extLst>
              <a:ext uri="{FF2B5EF4-FFF2-40B4-BE49-F238E27FC236}">
                <a16:creationId xmlns:a16="http://schemas.microsoft.com/office/drawing/2014/main" id="{D2D006DF-46E2-C9C7-C097-67291D604451}"/>
              </a:ext>
            </a:extLst>
          </p:cNvPr>
          <p:cNvSpPr txBox="1"/>
          <p:nvPr userDrawn="1"/>
        </p:nvSpPr>
        <p:spPr>
          <a:xfrm>
            <a:off x="1980243" y="5602820"/>
            <a:ext cx="8231514" cy="461665"/>
          </a:xfrm>
          <a:prstGeom prst="rect">
            <a:avLst/>
          </a:prstGeom>
          <a:solidFill>
            <a:schemeClr val="bg1">
              <a:lumMod val="85000"/>
            </a:schemeClr>
          </a:solidFill>
        </p:spPr>
        <p:txBody>
          <a:bodyPr wrap="square" rtlCol="0">
            <a:spAutoFit/>
          </a:bodyPr>
          <a:lstStyle/>
          <a:p>
            <a:pPr algn="ctr"/>
            <a:r>
              <a:rPr lang="en-US" sz="2400">
                <a:latin typeface="Avenir Book" panose="02000503020000020003" pitchFamily="2" charset="0"/>
              </a:rPr>
              <a:t>What mathematical question could you ask about this?</a:t>
            </a:r>
          </a:p>
        </p:txBody>
      </p:sp>
      <p:pic>
        <p:nvPicPr>
          <p:cNvPr id="6" name="Picture 5" descr="A group of question marks&#10;&#10;Description automatically generated with low confidence">
            <a:extLst>
              <a:ext uri="{FF2B5EF4-FFF2-40B4-BE49-F238E27FC236}">
                <a16:creationId xmlns:a16="http://schemas.microsoft.com/office/drawing/2014/main" id="{2FC4D3F9-3D98-C212-5B60-DC1D5E814008}"/>
              </a:ext>
            </a:extLst>
          </p:cNvPr>
          <p:cNvPicPr>
            <a:picLocks noChangeAspect="1"/>
          </p:cNvPicPr>
          <p:nvPr userDrawn="1"/>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351233" y="34790"/>
            <a:ext cx="840767" cy="574810"/>
          </a:xfrm>
          <a:prstGeom prst="rect">
            <a:avLst/>
          </a:prstGeom>
        </p:spPr>
      </p:pic>
    </p:spTree>
    <p:extLst>
      <p:ext uri="{BB962C8B-B14F-4D97-AF65-F5344CB8AC3E}">
        <p14:creationId xmlns:p14="http://schemas.microsoft.com/office/powerpoint/2010/main" val="365511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Craft Questions Par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82315"/>
            <a:ext cx="10610603" cy="4351338"/>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[REVEAL THE TASK WITH THE QUESTION.]</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31615" y="-931604"/>
            <a:ext cx="369333" cy="2232561"/>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958"/>
            <a:ext cx="2232561" cy="369332"/>
          </a:xfrm>
          <a:prstGeom prst="rect">
            <a:avLst/>
          </a:prstGeom>
          <a:noFill/>
        </p:spPr>
        <p:txBody>
          <a:bodyPr wrap="square" rtlCol="0">
            <a:spAutoFit/>
          </a:bodyPr>
          <a:lstStyle/>
          <a:p>
            <a:r>
              <a:rPr lang="en-US" b="1">
                <a:solidFill>
                  <a:schemeClr val="bg1"/>
                </a:solidFill>
                <a:latin typeface="Avenir Book" panose="02000503020000020003" pitchFamily="2" charset="0"/>
              </a:rPr>
              <a:t>Co-Craft Questions</a:t>
            </a:r>
          </a:p>
        </p:txBody>
      </p:sp>
      <p:sp>
        <p:nvSpPr>
          <p:cNvPr id="4" name="Title 1">
            <a:extLst>
              <a:ext uri="{FF2B5EF4-FFF2-40B4-BE49-F238E27FC236}">
                <a16:creationId xmlns:a16="http://schemas.microsoft.com/office/drawing/2014/main" id="{BF6E3F3A-78A5-B2E7-BEBD-56D37EBA9BF7}"/>
              </a:ext>
            </a:extLst>
          </p:cNvPr>
          <p:cNvSpPr>
            <a:spLocks noGrp="1"/>
          </p:cNvSpPr>
          <p:nvPr>
            <p:ph type="title" hasCustomPrompt="1"/>
          </p:nvPr>
        </p:nvSpPr>
        <p:spPr>
          <a:xfrm>
            <a:off x="743197" y="670299"/>
            <a:ext cx="10515600" cy="710041"/>
          </a:xfrm>
        </p:spPr>
        <p:txBody>
          <a:bodyPr>
            <a:normAutofit/>
          </a:bodyPr>
          <a:lstStyle>
            <a:lvl1pPr>
              <a:defRPr sz="4000"/>
            </a:lvl1pPr>
          </a:lstStyle>
          <a:p>
            <a:r>
              <a:rPr lang="en-US"/>
              <a:t>Click to add name of activity</a:t>
            </a:r>
          </a:p>
        </p:txBody>
      </p:sp>
      <p:pic>
        <p:nvPicPr>
          <p:cNvPr id="2" name="Picture 1" descr="A group of question marks&#10;&#10;Description automatically generated with low confidence">
            <a:extLst>
              <a:ext uri="{FF2B5EF4-FFF2-40B4-BE49-F238E27FC236}">
                <a16:creationId xmlns:a16="http://schemas.microsoft.com/office/drawing/2014/main" id="{550307A8-C109-8E71-3610-EBFD43A206B6}"/>
              </a:ext>
            </a:extLst>
          </p:cNvPr>
          <p:cNvPicPr>
            <a:picLocks noChangeAspect="1"/>
          </p:cNvPicPr>
          <p:nvPr userDrawn="1"/>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351233" y="34790"/>
            <a:ext cx="840767" cy="574810"/>
          </a:xfrm>
          <a:prstGeom prst="rect">
            <a:avLst/>
          </a:prstGeom>
        </p:spPr>
      </p:pic>
    </p:spTree>
    <p:extLst>
      <p:ext uri="{BB962C8B-B14F-4D97-AF65-F5344CB8AC3E}">
        <p14:creationId xmlns:p14="http://schemas.microsoft.com/office/powerpoint/2010/main" val="1091003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formation Gap (Instructions Only)">
    <p:spTree>
      <p:nvGrpSpPr>
        <p:cNvPr id="1" name=""/>
        <p:cNvGrpSpPr/>
        <p:nvPr/>
      </p:nvGrpSpPr>
      <p:grpSpPr>
        <a:xfrm>
          <a:off x="0" y="0"/>
          <a:ext cx="0" cy="0"/>
          <a:chOff x="0" y="0"/>
          <a:chExt cx="0" cy="0"/>
        </a:xfrm>
      </p:grpSpPr>
      <p:sp>
        <p:nvSpPr>
          <p:cNvPr id="31" name="Rounded Rectangle 30">
            <a:extLst>
              <a:ext uri="{FF2B5EF4-FFF2-40B4-BE49-F238E27FC236}">
                <a16:creationId xmlns:a16="http://schemas.microsoft.com/office/drawing/2014/main" id="{1251A77F-BA7F-90C8-D56E-F1289E17E42B}"/>
              </a:ext>
            </a:extLst>
          </p:cNvPr>
          <p:cNvSpPr/>
          <p:nvPr userDrawn="1"/>
        </p:nvSpPr>
        <p:spPr>
          <a:xfrm>
            <a:off x="1342265" y="1924071"/>
            <a:ext cx="9479765" cy="15934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1E13DB-3EC6-6F93-5AAE-6C1FB77EBAE0}"/>
              </a:ext>
            </a:extLst>
          </p:cNvPr>
          <p:cNvSpPr txBox="1"/>
          <p:nvPr userDrawn="1"/>
        </p:nvSpPr>
        <p:spPr>
          <a:xfrm>
            <a:off x="2317950" y="1443630"/>
            <a:ext cx="3433916"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Silently read the problem card.</a:t>
            </a:r>
          </a:p>
        </p:txBody>
      </p:sp>
      <p:sp>
        <p:nvSpPr>
          <p:cNvPr id="10" name="TextBox 9">
            <a:extLst>
              <a:ext uri="{FF2B5EF4-FFF2-40B4-BE49-F238E27FC236}">
                <a16:creationId xmlns:a16="http://schemas.microsoft.com/office/drawing/2014/main" id="{E3933B8B-8B17-0A3D-20C7-0F320E57CE82}"/>
              </a:ext>
            </a:extLst>
          </p:cNvPr>
          <p:cNvSpPr txBox="1"/>
          <p:nvPr userDrawn="1"/>
        </p:nvSpPr>
        <p:spPr>
          <a:xfrm>
            <a:off x="6420125" y="1441646"/>
            <a:ext cx="3433916"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Silently read the data card.</a:t>
            </a:r>
          </a:p>
        </p:txBody>
      </p:sp>
      <p:sp>
        <p:nvSpPr>
          <p:cNvPr id="2" name="Title 1">
            <a:extLst>
              <a:ext uri="{FF2B5EF4-FFF2-40B4-BE49-F238E27FC236}">
                <a16:creationId xmlns:a16="http://schemas.microsoft.com/office/drawing/2014/main" id="{CB8E4B49-DBA4-AF57-B460-9E049EAE1D28}"/>
              </a:ext>
            </a:extLst>
          </p:cNvPr>
          <p:cNvSpPr>
            <a:spLocks noGrp="1"/>
          </p:cNvSpPr>
          <p:nvPr>
            <p:ph type="title" hasCustomPrompt="1"/>
          </p:nvPr>
        </p:nvSpPr>
        <p:spPr>
          <a:xfrm>
            <a:off x="2993089" y="51285"/>
            <a:ext cx="5877779" cy="655855"/>
          </a:xfrm>
        </p:spPr>
        <p:txBody>
          <a:bodyPr>
            <a:normAutofit/>
          </a:bodyPr>
          <a:lstStyle>
            <a:lvl1pPr>
              <a:defRPr sz="3200"/>
            </a:lvl1pPr>
          </a:lstStyle>
          <a:p>
            <a:r>
              <a:rPr lang="en-US"/>
              <a:t>Click to add name of activity</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014744" y="-1014732"/>
            <a:ext cx="369332" cy="2398816"/>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398815" cy="369332"/>
          </a:xfrm>
          <a:prstGeom prst="rect">
            <a:avLst/>
          </a:prstGeom>
          <a:noFill/>
        </p:spPr>
        <p:txBody>
          <a:bodyPr wrap="square" rtlCol="0">
            <a:spAutoFit/>
          </a:bodyPr>
          <a:lstStyle/>
          <a:p>
            <a:r>
              <a:rPr lang="en-US" b="1">
                <a:solidFill>
                  <a:schemeClr val="bg1"/>
                </a:solidFill>
                <a:latin typeface="Avenir Book" panose="02000503020000020003" pitchFamily="2" charset="0"/>
              </a:rPr>
              <a:t>Info Gap Instructions</a:t>
            </a:r>
          </a:p>
        </p:txBody>
      </p:sp>
      <p:sp>
        <p:nvSpPr>
          <p:cNvPr id="16" name="TextBox 15">
            <a:extLst>
              <a:ext uri="{FF2B5EF4-FFF2-40B4-BE49-F238E27FC236}">
                <a16:creationId xmlns:a16="http://schemas.microsoft.com/office/drawing/2014/main" id="{9F4E89B2-6CA1-1A05-B83E-D974D0D0F555}"/>
              </a:ext>
            </a:extLst>
          </p:cNvPr>
          <p:cNvSpPr txBox="1"/>
          <p:nvPr userDrawn="1"/>
        </p:nvSpPr>
        <p:spPr>
          <a:xfrm>
            <a:off x="1342265" y="5629748"/>
            <a:ext cx="97801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Century Gothic" panose="020B0502020202020204" pitchFamily="34" charset="0"/>
              </a:rPr>
              <a:t>Pause here so your teacher can review your work.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Century Gothic" panose="020B0502020202020204" pitchFamily="34" charset="0"/>
              </a:rPr>
              <a:t>Ask your teacher for a new set of cards and repeat the activity, trading roles with your partner.</a:t>
            </a:r>
          </a:p>
        </p:txBody>
      </p:sp>
      <p:sp>
        <p:nvSpPr>
          <p:cNvPr id="17" name="TextBox 16">
            <a:extLst>
              <a:ext uri="{FF2B5EF4-FFF2-40B4-BE49-F238E27FC236}">
                <a16:creationId xmlns:a16="http://schemas.microsoft.com/office/drawing/2014/main" id="{E4D25FFC-3371-B5CD-D5A9-0FE309E8C4DA}"/>
              </a:ext>
            </a:extLst>
          </p:cNvPr>
          <p:cNvSpPr txBox="1"/>
          <p:nvPr userDrawn="1"/>
        </p:nvSpPr>
        <p:spPr>
          <a:xfrm>
            <a:off x="847214" y="746626"/>
            <a:ext cx="10665913" cy="507831"/>
          </a:xfrm>
          <a:prstGeom prst="rect">
            <a:avLst/>
          </a:prstGeom>
          <a:noFill/>
        </p:spPr>
        <p:txBody>
          <a:bodyPr wrap="square" rtlCol="0">
            <a:spAutoFit/>
          </a:bodyPr>
          <a:lstStyle/>
          <a:p>
            <a:pPr marL="0" indent="0">
              <a:buNone/>
            </a:pPr>
            <a:r>
              <a:rPr lang="en-US" sz="1600">
                <a:latin typeface="Century Gothic" panose="020B0502020202020204" pitchFamily="34" charset="0"/>
              </a:rPr>
              <a:t>Your teacher will give you either a problem card or data card. Do not share</a:t>
            </a:r>
            <a:r>
              <a:rPr lang="en-US" sz="1600" baseline="0">
                <a:latin typeface="Century Gothic" panose="020B0502020202020204" pitchFamily="34" charset="0"/>
              </a:rPr>
              <a:t> </a:t>
            </a:r>
            <a:r>
              <a:rPr lang="en-US" sz="1600">
                <a:latin typeface="Century Gothic" panose="020B0502020202020204" pitchFamily="34" charset="0"/>
              </a:rPr>
              <a:t>your card with your partner.</a:t>
            </a:r>
          </a:p>
          <a:p>
            <a:endParaRPr lang="en-US" sz="1100">
              <a:latin typeface="Century Gothic" panose="020B0502020202020204" pitchFamily="34" charset="0"/>
            </a:endParaRPr>
          </a:p>
        </p:txBody>
      </p:sp>
      <p:sp>
        <p:nvSpPr>
          <p:cNvPr id="3" name="TextBox 2">
            <a:extLst>
              <a:ext uri="{FF2B5EF4-FFF2-40B4-BE49-F238E27FC236}">
                <a16:creationId xmlns:a16="http://schemas.microsoft.com/office/drawing/2014/main" id="{3A749F6D-7E88-1050-E0E4-A3D31302C357}"/>
              </a:ext>
            </a:extLst>
          </p:cNvPr>
          <p:cNvSpPr txBox="1"/>
          <p:nvPr userDrawn="1"/>
        </p:nvSpPr>
        <p:spPr>
          <a:xfrm>
            <a:off x="2525101" y="1103819"/>
            <a:ext cx="3433915" cy="374571"/>
          </a:xfrm>
          <a:prstGeom prst="roundRect">
            <a:avLst/>
          </a:prstGeom>
          <a:solidFill>
            <a:srgbClr val="659037"/>
          </a:solidFill>
        </p:spPr>
        <p:txBody>
          <a:bodyPr wrap="square" rtlCol="0">
            <a:spAutoFit/>
          </a:bodyPr>
          <a:lstStyle/>
          <a:p>
            <a:pPr algn="ctr"/>
            <a:r>
              <a:rPr lang="en-US" sz="1600" b="1">
                <a:solidFill>
                  <a:schemeClr val="bg1"/>
                </a:solidFill>
                <a:latin typeface="Century Gothic" panose="020B0502020202020204" pitchFamily="34" charset="0"/>
              </a:rPr>
              <a:t>Student with Problem Card</a:t>
            </a:r>
          </a:p>
        </p:txBody>
      </p:sp>
      <p:sp>
        <p:nvSpPr>
          <p:cNvPr id="6" name="TextBox 5">
            <a:extLst>
              <a:ext uri="{FF2B5EF4-FFF2-40B4-BE49-F238E27FC236}">
                <a16:creationId xmlns:a16="http://schemas.microsoft.com/office/drawing/2014/main" id="{E5C43495-0D50-183C-BE0A-E411E286ECDE}"/>
              </a:ext>
            </a:extLst>
          </p:cNvPr>
          <p:cNvSpPr txBox="1"/>
          <p:nvPr userDrawn="1"/>
        </p:nvSpPr>
        <p:spPr>
          <a:xfrm>
            <a:off x="6232318" y="1103819"/>
            <a:ext cx="3433915" cy="374571"/>
          </a:xfrm>
          <a:prstGeom prst="roundRect">
            <a:avLst/>
          </a:prstGeom>
          <a:solidFill>
            <a:srgbClr val="659037"/>
          </a:solidFill>
        </p:spPr>
        <p:txBody>
          <a:bodyPr wrap="square" rtlCol="0">
            <a:spAutoFit/>
          </a:bodyPr>
          <a:lstStyle/>
          <a:p>
            <a:pPr algn="ctr"/>
            <a:r>
              <a:rPr lang="en-US" sz="1600" b="1">
                <a:solidFill>
                  <a:schemeClr val="bg1"/>
                </a:solidFill>
                <a:latin typeface="Century Gothic" panose="020B0502020202020204" pitchFamily="34" charset="0"/>
              </a:rPr>
              <a:t>Student with Data Card</a:t>
            </a:r>
          </a:p>
        </p:txBody>
      </p:sp>
      <p:sp>
        <p:nvSpPr>
          <p:cNvPr id="11" name="TextBox 10">
            <a:extLst>
              <a:ext uri="{FF2B5EF4-FFF2-40B4-BE49-F238E27FC236}">
                <a16:creationId xmlns:a16="http://schemas.microsoft.com/office/drawing/2014/main" id="{B1B222B3-E44C-8E54-01AE-2198C8B4E49E}"/>
              </a:ext>
            </a:extLst>
          </p:cNvPr>
          <p:cNvSpPr txBox="1"/>
          <p:nvPr userDrawn="1"/>
        </p:nvSpPr>
        <p:spPr>
          <a:xfrm>
            <a:off x="2525102" y="4704961"/>
            <a:ext cx="7141132" cy="578882"/>
          </a:xfrm>
          <a:prstGeom prst="roundRect">
            <a:avLst/>
          </a:prstGeom>
          <a:no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Both partners solve the problem independently. </a:t>
            </a:r>
          </a:p>
          <a:p>
            <a:pPr algn="ctr"/>
            <a:r>
              <a:rPr lang="en-US" sz="1400">
                <a:solidFill>
                  <a:schemeClr val="tx1"/>
                </a:solidFill>
                <a:latin typeface="Century Gothic" panose="020B0502020202020204" pitchFamily="34" charset="0"/>
              </a:rPr>
              <a:t>Continue to ask questions if more information is needed.</a:t>
            </a:r>
          </a:p>
        </p:txBody>
      </p:sp>
      <p:sp>
        <p:nvSpPr>
          <p:cNvPr id="20" name="TextBox 19">
            <a:extLst>
              <a:ext uri="{FF2B5EF4-FFF2-40B4-BE49-F238E27FC236}">
                <a16:creationId xmlns:a16="http://schemas.microsoft.com/office/drawing/2014/main" id="{380122F5-545C-5812-5CB3-C0E8E317834E}"/>
              </a:ext>
            </a:extLst>
          </p:cNvPr>
          <p:cNvSpPr txBox="1"/>
          <p:nvPr userDrawn="1"/>
        </p:nvSpPr>
        <p:spPr>
          <a:xfrm>
            <a:off x="2525102" y="5289229"/>
            <a:ext cx="7141132" cy="340519"/>
          </a:xfrm>
          <a:prstGeom prst="roundRect">
            <a:avLst/>
          </a:prstGeom>
          <a:solidFill>
            <a:srgbClr val="659037"/>
          </a:solidFill>
          <a:ln>
            <a:solidFill>
              <a:schemeClr val="accent1"/>
            </a:solidFill>
          </a:ln>
        </p:spPr>
        <p:txBody>
          <a:bodyPr wrap="square" rtlCol="0">
            <a:spAutoFit/>
          </a:bodyPr>
          <a:lstStyle/>
          <a:p>
            <a:pPr algn="ctr"/>
            <a:r>
              <a:rPr lang="en-US" sz="1400" b="0">
                <a:solidFill>
                  <a:schemeClr val="bg1"/>
                </a:solidFill>
                <a:latin typeface="Century Gothic" panose="020B0502020202020204" pitchFamily="34" charset="0"/>
              </a:rPr>
              <a:t>Share the Data Card, then compare strategies and solutions</a:t>
            </a:r>
            <a:r>
              <a:rPr lang="en-US" sz="1400" b="1">
                <a:solidFill>
                  <a:schemeClr val="bg1"/>
                </a:solidFill>
                <a:latin typeface="Century Gothic" panose="020B0502020202020204" pitchFamily="34" charset="0"/>
              </a:rPr>
              <a:t>.</a:t>
            </a:r>
            <a:endParaRPr lang="en-US" sz="1400">
              <a:solidFill>
                <a:schemeClr val="bg1"/>
              </a:solidFill>
              <a:latin typeface="Century Gothic" panose="020B0502020202020204" pitchFamily="34" charset="0"/>
            </a:endParaRPr>
          </a:p>
        </p:txBody>
      </p:sp>
      <p:sp>
        <p:nvSpPr>
          <p:cNvPr id="22" name="TextBox 21">
            <a:extLst>
              <a:ext uri="{FF2B5EF4-FFF2-40B4-BE49-F238E27FC236}">
                <a16:creationId xmlns:a16="http://schemas.microsoft.com/office/drawing/2014/main" id="{CF3AC43C-16C6-DB77-A281-86C3D36998FF}"/>
              </a:ext>
            </a:extLst>
          </p:cNvPr>
          <p:cNvSpPr txBox="1"/>
          <p:nvPr userDrawn="1"/>
        </p:nvSpPr>
        <p:spPr>
          <a:xfrm>
            <a:off x="1447805" y="2023599"/>
            <a:ext cx="4484173"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“Can you tell me ________?”</a:t>
            </a:r>
          </a:p>
          <a:p>
            <a:pPr algn="ctr"/>
            <a:r>
              <a:rPr lang="en-US" sz="1400">
                <a:solidFill>
                  <a:schemeClr val="tx1"/>
                </a:solidFill>
                <a:latin typeface="Century Gothic" panose="020B0502020202020204" pitchFamily="34" charset="0"/>
              </a:rPr>
              <a:t>(Ask for a specific piece of information.)</a:t>
            </a:r>
          </a:p>
        </p:txBody>
      </p:sp>
      <p:sp>
        <p:nvSpPr>
          <p:cNvPr id="23" name="TextBox 22">
            <a:extLst>
              <a:ext uri="{FF2B5EF4-FFF2-40B4-BE49-F238E27FC236}">
                <a16:creationId xmlns:a16="http://schemas.microsoft.com/office/drawing/2014/main" id="{8AE22F48-375C-265E-D25A-25D11304865D}"/>
              </a:ext>
            </a:extLst>
          </p:cNvPr>
          <p:cNvSpPr txBox="1"/>
          <p:nvPr userDrawn="1"/>
        </p:nvSpPr>
        <p:spPr>
          <a:xfrm>
            <a:off x="6232318" y="2142602"/>
            <a:ext cx="4484174"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“Why do you need to know _______?” </a:t>
            </a:r>
          </a:p>
          <a:p>
            <a:pPr algn="ctr"/>
            <a:r>
              <a:rPr lang="en-US" sz="1400">
                <a:solidFill>
                  <a:schemeClr val="tx1"/>
                </a:solidFill>
                <a:latin typeface="Century Gothic" panose="020B0502020202020204" pitchFamily="34" charset="0"/>
              </a:rPr>
              <a:t>(Repeat the information requested)</a:t>
            </a:r>
          </a:p>
        </p:txBody>
      </p:sp>
      <p:sp>
        <p:nvSpPr>
          <p:cNvPr id="24" name="TextBox 23">
            <a:extLst>
              <a:ext uri="{FF2B5EF4-FFF2-40B4-BE49-F238E27FC236}">
                <a16:creationId xmlns:a16="http://schemas.microsoft.com/office/drawing/2014/main" id="{BB2EF2CC-C30E-AE01-D937-6872C20836D2}"/>
              </a:ext>
            </a:extLst>
          </p:cNvPr>
          <p:cNvSpPr txBox="1"/>
          <p:nvPr userDrawn="1"/>
        </p:nvSpPr>
        <p:spPr>
          <a:xfrm>
            <a:off x="1447804" y="2695850"/>
            <a:ext cx="4484173" cy="340519"/>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“I need to know ____ because…”</a:t>
            </a:r>
          </a:p>
        </p:txBody>
      </p:sp>
      <p:sp>
        <p:nvSpPr>
          <p:cNvPr id="27" name="TextBox 26">
            <a:extLst>
              <a:ext uri="{FF2B5EF4-FFF2-40B4-BE49-F238E27FC236}">
                <a16:creationId xmlns:a16="http://schemas.microsoft.com/office/drawing/2014/main" id="{E0AECFF3-63A0-4E3A-D796-1413D7FB366E}"/>
              </a:ext>
            </a:extLst>
          </p:cNvPr>
          <p:cNvSpPr txBox="1"/>
          <p:nvPr userDrawn="1"/>
        </p:nvSpPr>
        <p:spPr>
          <a:xfrm>
            <a:off x="1447804" y="4205720"/>
            <a:ext cx="4484174" cy="340519"/>
          </a:xfrm>
          <a:prstGeom prst="roundRect">
            <a:avLst/>
          </a:prstGeom>
          <a:noFill/>
          <a:ln>
            <a:solidFill>
              <a:schemeClr val="accent1"/>
            </a:solidFill>
          </a:ln>
        </p:spPr>
        <p:txBody>
          <a:bodyPr wrap="square" rtlCol="0">
            <a:spAutoFit/>
          </a:bodyPr>
          <a:lstStyle/>
          <a:p>
            <a:pPr algn="ctr"/>
            <a:r>
              <a:rPr lang="en-US" sz="1400">
                <a:solidFill>
                  <a:schemeClr val="tx1"/>
                </a:solidFill>
                <a:latin typeface="Century Gothic" panose="020B0502020202020204" pitchFamily="34" charset="0"/>
              </a:rPr>
              <a:t>Display the problem card.</a:t>
            </a:r>
          </a:p>
        </p:txBody>
      </p:sp>
      <p:sp>
        <p:nvSpPr>
          <p:cNvPr id="28" name="TextBox 27">
            <a:extLst>
              <a:ext uri="{FF2B5EF4-FFF2-40B4-BE49-F238E27FC236}">
                <a16:creationId xmlns:a16="http://schemas.microsoft.com/office/drawing/2014/main" id="{67EE3E6C-2DD3-F7D4-4737-1E67D24E8570}"/>
              </a:ext>
            </a:extLst>
          </p:cNvPr>
          <p:cNvSpPr txBox="1"/>
          <p:nvPr userDrawn="1"/>
        </p:nvSpPr>
        <p:spPr>
          <a:xfrm>
            <a:off x="1447804" y="3672530"/>
            <a:ext cx="4484173" cy="578882"/>
          </a:xfrm>
          <a:prstGeom prst="roundRect">
            <a:avLst/>
          </a:prstGeom>
          <a:solidFill>
            <a:schemeClr val="accent6">
              <a:lumMod val="20000"/>
              <a:lumOff val="80000"/>
            </a:schemeClr>
          </a:solidFill>
          <a:ln>
            <a:solidFill>
              <a:schemeClr val="accent1"/>
            </a:solidFill>
          </a:ln>
        </p:spPr>
        <p:txBody>
          <a:bodyPr wrap="square" rtlCol="0">
            <a:spAutoFit/>
          </a:bodyPr>
          <a:lstStyle/>
          <a:p>
            <a:pPr algn="ctr"/>
            <a:r>
              <a:rPr lang="en-US" sz="1400" b="1">
                <a:solidFill>
                  <a:schemeClr val="tx1"/>
                </a:solidFill>
                <a:latin typeface="Century Gothic" panose="020B0502020202020204" pitchFamily="34" charset="0"/>
              </a:rPr>
              <a:t>“I have enough information to solve this problem.”</a:t>
            </a:r>
          </a:p>
        </p:txBody>
      </p:sp>
      <p:sp>
        <p:nvSpPr>
          <p:cNvPr id="25" name="TextBox 24">
            <a:extLst>
              <a:ext uri="{FF2B5EF4-FFF2-40B4-BE49-F238E27FC236}">
                <a16:creationId xmlns:a16="http://schemas.microsoft.com/office/drawing/2014/main" id="{DB910FED-D9F9-C9A7-7F31-A14001F1E5C1}"/>
              </a:ext>
            </a:extLst>
          </p:cNvPr>
          <p:cNvSpPr txBox="1"/>
          <p:nvPr userDrawn="1"/>
        </p:nvSpPr>
        <p:spPr>
          <a:xfrm>
            <a:off x="6232987" y="2813901"/>
            <a:ext cx="4484174" cy="578882"/>
          </a:xfrm>
          <a:prstGeom prst="roundRect">
            <a:avLst/>
          </a:prstGeom>
          <a:solidFill>
            <a:schemeClr val="accent6">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chemeClr val="tx1"/>
                </a:solidFill>
                <a:latin typeface="Century Gothic" panose="020B0502020202020204" pitchFamily="34" charset="0"/>
              </a:rPr>
              <a:t>Listen to your partner’s reason.</a:t>
            </a:r>
          </a:p>
          <a:p>
            <a:pPr algn="ctr"/>
            <a:r>
              <a:rPr lang="en-US" sz="1400" b="0">
                <a:solidFill>
                  <a:schemeClr val="tx1"/>
                </a:solidFill>
                <a:latin typeface="Century Gothic" panose="020B0502020202020204" pitchFamily="34" charset="0"/>
              </a:rPr>
              <a:t>Answer with the information from the data card. </a:t>
            </a:r>
          </a:p>
        </p:txBody>
      </p:sp>
      <p:sp>
        <p:nvSpPr>
          <p:cNvPr id="29" name="Curved Left Arrow 28">
            <a:extLst>
              <a:ext uri="{FF2B5EF4-FFF2-40B4-BE49-F238E27FC236}">
                <a16:creationId xmlns:a16="http://schemas.microsoft.com/office/drawing/2014/main" id="{95F6F45C-2790-20D4-DF41-911614EF0A75}"/>
              </a:ext>
            </a:extLst>
          </p:cNvPr>
          <p:cNvSpPr/>
          <p:nvPr userDrawn="1"/>
        </p:nvSpPr>
        <p:spPr>
          <a:xfrm rot="10800000">
            <a:off x="1002891" y="2262087"/>
            <a:ext cx="300046" cy="601564"/>
          </a:xfrm>
          <a:prstGeom prst="curved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urved Left Arrow 29">
            <a:extLst>
              <a:ext uri="{FF2B5EF4-FFF2-40B4-BE49-F238E27FC236}">
                <a16:creationId xmlns:a16="http://schemas.microsoft.com/office/drawing/2014/main" id="{60BD6C4E-54E7-7936-4190-02359067D50A}"/>
              </a:ext>
            </a:extLst>
          </p:cNvPr>
          <p:cNvSpPr/>
          <p:nvPr userDrawn="1"/>
        </p:nvSpPr>
        <p:spPr>
          <a:xfrm rot="10800000" flipH="1">
            <a:off x="10871190" y="2395068"/>
            <a:ext cx="300046" cy="601564"/>
          </a:xfrm>
          <a:prstGeom prst="curvedLef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3" name="Picture 32" descr="A picture containing sketch, drawing, child art, line art&#10;&#10;Description automatically generated">
            <a:extLst>
              <a:ext uri="{FF2B5EF4-FFF2-40B4-BE49-F238E27FC236}">
                <a16:creationId xmlns:a16="http://schemas.microsoft.com/office/drawing/2014/main" id="{1EBD4546-C362-F88F-75F0-EF54FCF9E5B5}"/>
              </a:ext>
            </a:extLst>
          </p:cNvPr>
          <p:cNvPicPr>
            <a:picLocks noChangeAspect="1"/>
          </p:cNvPicPr>
          <p:nvPr userDrawn="1"/>
        </p:nvPicPr>
        <p:blipFill>
          <a:blip r:embed="rId2"/>
          <a:stretch>
            <a:fillRect/>
          </a:stretch>
        </p:blipFill>
        <p:spPr>
          <a:xfrm>
            <a:off x="11321833" y="15433"/>
            <a:ext cx="857658" cy="655856"/>
          </a:xfrm>
          <a:prstGeom prst="rect">
            <a:avLst/>
          </a:prstGeom>
        </p:spPr>
      </p:pic>
      <p:pic>
        <p:nvPicPr>
          <p:cNvPr id="4" name="Picture 3" descr="A picture containing sketch, drawing, child art, line art&#10;&#10;Description automatically generated">
            <a:extLst>
              <a:ext uri="{FF2B5EF4-FFF2-40B4-BE49-F238E27FC236}">
                <a16:creationId xmlns:a16="http://schemas.microsoft.com/office/drawing/2014/main" id="{6C1ADA5A-0329-A7AC-8C3C-D72CC4B0343B}"/>
              </a:ext>
            </a:extLst>
          </p:cNvPr>
          <p:cNvPicPr>
            <a:picLocks noChangeAspect="1"/>
          </p:cNvPicPr>
          <p:nvPr userDrawn="1"/>
        </p:nvPicPr>
        <p:blipFill>
          <a:blip r:embed="rId3">
            <a:clrChange>
              <a:clrFrom>
                <a:srgbClr val="FFFEFF"/>
              </a:clrFrom>
              <a:clrTo>
                <a:srgbClr val="FFFEFF">
                  <a:alpha val="0"/>
                </a:srgbClr>
              </a:clrTo>
            </a:clrChange>
            <a:duotone>
              <a:prstClr val="black"/>
              <a:srgbClr val="7030A0">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11291449" y="756739"/>
            <a:ext cx="857658" cy="655856"/>
          </a:xfrm>
          <a:prstGeom prst="rect">
            <a:avLst/>
          </a:prstGeom>
        </p:spPr>
      </p:pic>
    </p:spTree>
    <p:extLst>
      <p:ext uri="{BB962C8B-B14F-4D97-AF65-F5344CB8AC3E}">
        <p14:creationId xmlns:p14="http://schemas.microsoft.com/office/powerpoint/2010/main" val="366698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Reads - Read #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REMOVED]</a:t>
            </a:r>
          </a:p>
          <a:p>
            <a:pPr lvl="0"/>
            <a:endParaRPr lang="en-US"/>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624446" cy="365760"/>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1</a:t>
            </a:r>
            <a:r>
              <a:rPr lang="en-US" b="1" baseline="30000">
                <a:solidFill>
                  <a:schemeClr val="bg1"/>
                </a:solidFill>
                <a:latin typeface="Avenir Book" panose="02000503020000020003" pitchFamily="2" charset="0"/>
              </a:rPr>
              <a:t>st</a:t>
            </a:r>
            <a:r>
              <a:rPr lang="en-US" b="1">
                <a:solidFill>
                  <a:schemeClr val="bg1"/>
                </a:solidFill>
                <a:latin typeface="Avenir Book" panose="02000503020000020003" pitchFamily="2" charset="0"/>
              </a:rPr>
              <a:t> Read</a:t>
            </a:r>
          </a:p>
        </p:txBody>
      </p:sp>
      <p:sp>
        <p:nvSpPr>
          <p:cNvPr id="6" name="Title 1">
            <a:extLst>
              <a:ext uri="{FF2B5EF4-FFF2-40B4-BE49-F238E27FC236}">
                <a16:creationId xmlns:a16="http://schemas.microsoft.com/office/drawing/2014/main" id="{A900DA8F-FA96-BF01-77B3-A8C399F5F62D}"/>
              </a:ext>
            </a:extLst>
          </p:cNvPr>
          <p:cNvSpPr>
            <a:spLocks noGrp="1"/>
          </p:cNvSpPr>
          <p:nvPr>
            <p:ph type="title" hasCustomPrompt="1"/>
          </p:nvPr>
        </p:nvSpPr>
        <p:spPr>
          <a:xfrm>
            <a:off x="743197" y="656386"/>
            <a:ext cx="10515600" cy="710041"/>
          </a:xfrm>
        </p:spPr>
        <p:txBody>
          <a:bodyPr>
            <a:normAutofit/>
          </a:bodyPr>
          <a:lstStyle>
            <a:lvl1pPr>
              <a:defRPr sz="4000"/>
            </a:lvl1pPr>
          </a:lstStyle>
          <a:p>
            <a:r>
              <a:rPr lang="en-US"/>
              <a:t>Click to add name of activity</a:t>
            </a:r>
          </a:p>
        </p:txBody>
      </p:sp>
      <p:sp>
        <p:nvSpPr>
          <p:cNvPr id="11" name="Text Placeholder 10">
            <a:extLst>
              <a:ext uri="{FF2B5EF4-FFF2-40B4-BE49-F238E27FC236}">
                <a16:creationId xmlns:a16="http://schemas.microsoft.com/office/drawing/2014/main" id="{E6C6F352-1AD8-42D9-6823-093FECE200F5}"/>
              </a:ext>
            </a:extLst>
          </p:cNvPr>
          <p:cNvSpPr>
            <a:spLocks noGrp="1"/>
          </p:cNvSpPr>
          <p:nvPr>
            <p:ph type="body" sz="quarter" idx="13" hasCustomPrompt="1"/>
          </p:nvPr>
        </p:nvSpPr>
        <p:spPr>
          <a:xfrm>
            <a:off x="3275012" y="5577547"/>
            <a:ext cx="5641975" cy="381712"/>
          </a:xfrm>
          <a:solidFill>
            <a:schemeClr val="bg1">
              <a:lumMod val="85000"/>
            </a:schemeClr>
          </a:solidFill>
        </p:spPr>
        <p:txBody>
          <a:bodyPr/>
          <a:lstStyle>
            <a:lvl2pPr marL="0" indent="0" algn="ctr">
              <a:buNone/>
              <a:tabLst/>
              <a:defRPr/>
            </a:lvl2pPr>
          </a:lstStyle>
          <a:p>
            <a:pPr lvl="1"/>
            <a:r>
              <a:rPr lang="en-US"/>
              <a:t>What is this situation about?</a:t>
            </a:r>
          </a:p>
        </p:txBody>
      </p:sp>
    </p:spTree>
    <p:extLst>
      <p:ext uri="{BB962C8B-B14F-4D97-AF65-F5344CB8AC3E}">
        <p14:creationId xmlns:p14="http://schemas.microsoft.com/office/powerpoint/2010/main" val="39271875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Reads - Rea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E4B49-DBA4-AF57-B460-9E049EAE1D28}"/>
              </a:ext>
            </a:extLst>
          </p:cNvPr>
          <p:cNvSpPr>
            <a:spLocks noGrp="1"/>
          </p:cNvSpPr>
          <p:nvPr>
            <p:ph type="title" hasCustomPrompt="1"/>
          </p:nvPr>
        </p:nvSpPr>
        <p:spPr>
          <a:xfrm>
            <a:off x="744059" y="648159"/>
            <a:ext cx="10515600" cy="710041"/>
          </a:xfrm>
        </p:spPr>
        <p:txBody>
          <a:bodyPr>
            <a:normAutofit/>
          </a:bodyPr>
          <a:lstStyle>
            <a:lvl1pPr>
              <a:defRPr sz="4000"/>
            </a:lvl1pPr>
          </a:lstStyle>
          <a:p>
            <a:r>
              <a:rPr lang="en-US"/>
              <a:t>Click to add name of activity</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624446" cy="369332"/>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2</a:t>
            </a:r>
            <a:r>
              <a:rPr lang="en-US" b="1" baseline="30000">
                <a:solidFill>
                  <a:schemeClr val="bg1"/>
                </a:solidFill>
                <a:latin typeface="Avenir Book" panose="02000503020000020003" pitchFamily="2" charset="0"/>
              </a:rPr>
              <a:t>nd</a:t>
            </a:r>
            <a:r>
              <a:rPr lang="en-US" b="1">
                <a:solidFill>
                  <a:schemeClr val="bg1"/>
                </a:solidFill>
                <a:latin typeface="Avenir Book" panose="02000503020000020003" pitchFamily="2" charset="0"/>
              </a:rPr>
              <a:t> Read</a:t>
            </a:r>
          </a:p>
        </p:txBody>
      </p:sp>
      <p:sp>
        <p:nvSpPr>
          <p:cNvPr id="6" name="TextBox 5">
            <a:extLst>
              <a:ext uri="{FF2B5EF4-FFF2-40B4-BE49-F238E27FC236}">
                <a16:creationId xmlns:a16="http://schemas.microsoft.com/office/drawing/2014/main" id="{38D3CD0D-078C-D3BB-E112-90CDB1752F30}"/>
              </a:ext>
            </a:extLst>
          </p:cNvPr>
          <p:cNvSpPr txBox="1"/>
          <p:nvPr userDrawn="1"/>
        </p:nvSpPr>
        <p:spPr>
          <a:xfrm>
            <a:off x="1980243" y="5623988"/>
            <a:ext cx="8231514" cy="461665"/>
          </a:xfrm>
          <a:prstGeom prst="rect">
            <a:avLst/>
          </a:prstGeom>
          <a:solidFill>
            <a:schemeClr val="bg1">
              <a:lumMod val="85000"/>
            </a:schemeClr>
          </a:solidFill>
        </p:spPr>
        <p:txBody>
          <a:bodyPr wrap="square" rtlCol="0">
            <a:spAutoFit/>
          </a:bodyPr>
          <a:lstStyle/>
          <a:p>
            <a:pPr algn="ctr"/>
            <a:r>
              <a:rPr lang="en-US" sz="2400">
                <a:latin typeface="Avenir Book" panose="02000503020000020003" pitchFamily="2" charset="0"/>
              </a:rPr>
              <a:t>What are the quantities that can be counted or measured?</a:t>
            </a:r>
          </a:p>
        </p:txBody>
      </p:sp>
      <p:sp>
        <p:nvSpPr>
          <p:cNvPr id="4" name="Content Placeholder 2">
            <a:extLst>
              <a:ext uri="{FF2B5EF4-FFF2-40B4-BE49-F238E27FC236}">
                <a16:creationId xmlns:a16="http://schemas.microsoft.com/office/drawing/2014/main" id="{3314EB75-7361-5F2C-C77F-F682B66EDE24}"/>
              </a:ext>
            </a:extLst>
          </p:cNvPr>
          <p:cNvSpPr>
            <a:spLocks noGrp="1"/>
          </p:cNvSpPr>
          <p:nvPr>
            <p:ph idx="1" hasCustomPrompt="1"/>
          </p:nvPr>
        </p:nvSpPr>
        <p:spPr>
          <a:xfrm>
            <a:off x="743197" y="1465006"/>
            <a:ext cx="10515600" cy="3939507"/>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REMOVED]</a:t>
            </a:r>
          </a:p>
          <a:p>
            <a:pPr lvl="0"/>
            <a:endParaRPr lang="en-US"/>
          </a:p>
        </p:txBody>
      </p:sp>
    </p:spTree>
    <p:extLst>
      <p:ext uri="{BB962C8B-B14F-4D97-AF65-F5344CB8AC3E}">
        <p14:creationId xmlns:p14="http://schemas.microsoft.com/office/powerpoint/2010/main" val="1918527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Reads - Read #3">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122622" y="-1122611"/>
            <a:ext cx="379203" cy="2624445"/>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 y="9881"/>
            <a:ext cx="2624446" cy="369332"/>
          </a:xfrm>
          <a:prstGeom prst="rect">
            <a:avLst/>
          </a:prstGeom>
          <a:noFill/>
        </p:spPr>
        <p:txBody>
          <a:bodyPr wrap="square" rtlCol="0">
            <a:spAutoFit/>
          </a:bodyPr>
          <a:lstStyle/>
          <a:p>
            <a:r>
              <a:rPr lang="en-US" b="1">
                <a:solidFill>
                  <a:schemeClr val="bg1"/>
                </a:solidFill>
                <a:latin typeface="Avenir Book" panose="02000503020000020003" pitchFamily="2" charset="0"/>
              </a:rPr>
              <a:t>Three Reads – 3</a:t>
            </a:r>
            <a:r>
              <a:rPr lang="en-US" b="1" baseline="30000">
                <a:solidFill>
                  <a:schemeClr val="bg1"/>
                </a:solidFill>
                <a:latin typeface="Avenir Book" panose="02000503020000020003" pitchFamily="2" charset="0"/>
              </a:rPr>
              <a:t>rd</a:t>
            </a:r>
            <a:r>
              <a:rPr lang="en-US" b="1">
                <a:solidFill>
                  <a:schemeClr val="bg1"/>
                </a:solidFill>
                <a:latin typeface="Avenir Book" panose="02000503020000020003" pitchFamily="2" charset="0"/>
              </a:rPr>
              <a:t> Read</a:t>
            </a:r>
          </a:p>
        </p:txBody>
      </p:sp>
      <p:sp>
        <p:nvSpPr>
          <p:cNvPr id="2" name="Content Placeholder 2">
            <a:extLst>
              <a:ext uri="{FF2B5EF4-FFF2-40B4-BE49-F238E27FC236}">
                <a16:creationId xmlns:a16="http://schemas.microsoft.com/office/drawing/2014/main" id="{F4190F22-BBBD-F435-4C54-9099CA479C8E}"/>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INCLUDED]</a:t>
            </a:r>
          </a:p>
          <a:p>
            <a:pPr lvl="0"/>
            <a:endParaRPr lang="en-US"/>
          </a:p>
        </p:txBody>
      </p:sp>
      <p:sp>
        <p:nvSpPr>
          <p:cNvPr id="9" name="Title 1">
            <a:extLst>
              <a:ext uri="{FF2B5EF4-FFF2-40B4-BE49-F238E27FC236}">
                <a16:creationId xmlns:a16="http://schemas.microsoft.com/office/drawing/2014/main" id="{FC5753EE-4FB4-904D-BB26-91441229F343}"/>
              </a:ext>
            </a:extLst>
          </p:cNvPr>
          <p:cNvSpPr>
            <a:spLocks noGrp="1"/>
          </p:cNvSpPr>
          <p:nvPr>
            <p:ph type="title" hasCustomPrompt="1"/>
          </p:nvPr>
        </p:nvSpPr>
        <p:spPr>
          <a:xfrm>
            <a:off x="744059" y="648159"/>
            <a:ext cx="10515600" cy="710041"/>
          </a:xfrm>
        </p:spPr>
        <p:txBody>
          <a:bodyPr>
            <a:normAutofit/>
          </a:bodyPr>
          <a:lstStyle>
            <a:lvl1pPr>
              <a:defRPr sz="4000"/>
            </a:lvl1pPr>
          </a:lstStyle>
          <a:p>
            <a:r>
              <a:rPr lang="en-US"/>
              <a:t>Click to add name of activity</a:t>
            </a:r>
          </a:p>
        </p:txBody>
      </p:sp>
    </p:spTree>
    <p:extLst>
      <p:ext uri="{BB962C8B-B14F-4D97-AF65-F5344CB8AC3E}">
        <p14:creationId xmlns:p14="http://schemas.microsoft.com/office/powerpoint/2010/main" val="3752620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e and Connect (Role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10" name="TextBox 9">
            <a:extLst>
              <a:ext uri="{FF2B5EF4-FFF2-40B4-BE49-F238E27FC236}">
                <a16:creationId xmlns:a16="http://schemas.microsoft.com/office/drawing/2014/main" id="{153BC1F1-D70F-F570-7045-2DF9B6007A16}"/>
              </a:ext>
            </a:extLst>
          </p:cNvPr>
          <p:cNvSpPr txBox="1"/>
          <p:nvPr userDrawn="1"/>
        </p:nvSpPr>
        <p:spPr>
          <a:xfrm>
            <a:off x="1143064" y="1419842"/>
            <a:ext cx="4980740" cy="36625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752475" lvl="1" indent="0">
              <a:buFont typeface="Arial" panose="020B0604020202020204" pitchFamily="34" charset="0"/>
              <a:buNone/>
              <a:tabLst/>
            </a:pPr>
            <a:r>
              <a:rPr lang="en-US" sz="2400" strike="noStrike">
                <a:latin typeface="Avenir Book" panose="02000503020000020003" pitchFamily="2" charset="0"/>
              </a:rPr>
              <a:t>Prepare a display of your work.</a:t>
            </a:r>
          </a:p>
          <a:p>
            <a:pPr marL="752475" lvl="1" indent="0">
              <a:buFont typeface="Arial" panose="020B0604020202020204" pitchFamily="34" charset="0"/>
              <a:buNone/>
              <a:tabLst/>
            </a:pPr>
            <a:endParaRPr lang="en-US" sz="8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Compare the work by analyzing the representations and the clarity of the explanations provided.</a:t>
            </a:r>
          </a:p>
          <a:p>
            <a:pPr marL="752475" lvl="1" indent="0">
              <a:buFont typeface="Arial" panose="020B0604020202020204" pitchFamily="34" charset="0"/>
              <a:buNone/>
              <a:tabLst/>
            </a:pPr>
            <a:endParaRPr lang="en-US" sz="800" strike="noStrike">
              <a:latin typeface="Avenir Book" panose="02000503020000020003" pitchFamily="2" charset="0"/>
            </a:endParaRPr>
          </a:p>
          <a:p>
            <a:pPr marL="752475" lvl="1" indent="0">
              <a:buFont typeface="Arial" panose="020B0604020202020204" pitchFamily="34" charset="0"/>
              <a:buNone/>
              <a:tabLst/>
            </a:pPr>
            <a:r>
              <a:rPr lang="en-US" sz="2400" strike="noStrike">
                <a:latin typeface="Avenir Book" panose="02000503020000020003" pitchFamily="2" charset="0"/>
              </a:rPr>
              <a:t>Discuss the connections you see between different pieces of work displayed.</a:t>
            </a:r>
          </a:p>
        </p:txBody>
      </p:sp>
      <p:sp>
        <p:nvSpPr>
          <p:cNvPr id="11" name="TextBox 10">
            <a:extLst>
              <a:ext uri="{FF2B5EF4-FFF2-40B4-BE49-F238E27FC236}">
                <a16:creationId xmlns:a16="http://schemas.microsoft.com/office/drawing/2014/main" id="{2CDC579E-F7C1-4FE2-DE15-53DD244F2628}"/>
              </a:ext>
            </a:extLst>
          </p:cNvPr>
          <p:cNvSpPr txBox="1"/>
          <p:nvPr userDrawn="1"/>
        </p:nvSpPr>
        <p:spPr>
          <a:xfrm>
            <a:off x="7789818" y="849627"/>
            <a:ext cx="2467429" cy="523220"/>
          </a:xfrm>
          <a:prstGeom prst="rect">
            <a:avLst/>
          </a:prstGeom>
          <a:noFill/>
        </p:spPr>
        <p:txBody>
          <a:bodyPr wrap="square" rtlCol="0">
            <a:spAutoFit/>
          </a:bodyPr>
          <a:lstStyle/>
          <a:p>
            <a:r>
              <a:rPr lang="en-US" sz="2800" b="1" i="0">
                <a:latin typeface="Avenir Black" panose="02000503020000020003" pitchFamily="2" charset="0"/>
              </a:rPr>
              <a:t>Teacher Role</a:t>
            </a:r>
          </a:p>
        </p:txBody>
      </p:sp>
      <p:sp>
        <p:nvSpPr>
          <p:cNvPr id="12" name="TextBox 11">
            <a:extLst>
              <a:ext uri="{FF2B5EF4-FFF2-40B4-BE49-F238E27FC236}">
                <a16:creationId xmlns:a16="http://schemas.microsoft.com/office/drawing/2014/main" id="{72DA01C8-772A-037F-B597-C003A01BEBA6}"/>
              </a:ext>
            </a:extLst>
          </p:cNvPr>
          <p:cNvSpPr txBox="1"/>
          <p:nvPr userDrawn="1"/>
        </p:nvSpPr>
        <p:spPr>
          <a:xfrm>
            <a:off x="2429296" y="849627"/>
            <a:ext cx="2467429" cy="523220"/>
          </a:xfrm>
          <a:prstGeom prst="rect">
            <a:avLst/>
          </a:prstGeom>
          <a:noFill/>
        </p:spPr>
        <p:txBody>
          <a:bodyPr wrap="square" rtlCol="0">
            <a:spAutoFit/>
          </a:bodyPr>
          <a:lstStyle/>
          <a:p>
            <a:r>
              <a:rPr lang="en-US" sz="2800" b="1" i="0">
                <a:latin typeface="Avenir Black" panose="02000503020000020003" pitchFamily="2" charset="0"/>
              </a:rPr>
              <a:t>Student Role</a:t>
            </a:r>
          </a:p>
        </p:txBody>
      </p:sp>
      <p:sp>
        <p:nvSpPr>
          <p:cNvPr id="13" name="TextBox 12">
            <a:extLst>
              <a:ext uri="{FF2B5EF4-FFF2-40B4-BE49-F238E27FC236}">
                <a16:creationId xmlns:a16="http://schemas.microsoft.com/office/drawing/2014/main" id="{9BF89CC8-9E2C-C2F3-E56B-D9636AE1C215}"/>
              </a:ext>
            </a:extLst>
          </p:cNvPr>
          <p:cNvSpPr txBox="1"/>
          <p:nvPr userDrawn="1"/>
        </p:nvSpPr>
        <p:spPr>
          <a:xfrm>
            <a:off x="6311313" y="1419842"/>
            <a:ext cx="5108576" cy="37856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lvl="0" indent="-285750">
              <a:buFont typeface="Arial" panose="020B0604020202020204" pitchFamily="34" charset="0"/>
              <a:buChar char="•"/>
            </a:pPr>
            <a:r>
              <a:rPr lang="en-US" sz="2400" strike="noStrike">
                <a:latin typeface="Avenir Book" panose="02000503020000020003" pitchFamily="2" charset="0"/>
              </a:rPr>
              <a:t>Identify specific pieces of work to be analyzed and a focus question for students to consider.</a:t>
            </a:r>
          </a:p>
          <a:p>
            <a:pPr marL="285750" lvl="0" indent="-285750">
              <a:buFont typeface="Arial" panose="020B0604020202020204" pitchFamily="34" charset="0"/>
              <a:buChar char="•"/>
            </a:pPr>
            <a:r>
              <a:rPr lang="en-US" sz="2400" strike="noStrike">
                <a:latin typeface="Avenir Book" panose="02000503020000020003" pitchFamily="2" charset="0"/>
              </a:rPr>
              <a:t>Explain how students should rotate from one display to the next and how they should record their ideas.</a:t>
            </a:r>
          </a:p>
          <a:p>
            <a:pPr marL="285750" lvl="0" indent="-285750">
              <a:buFont typeface="Arial" panose="020B0604020202020204" pitchFamily="34" charset="0"/>
              <a:buChar char="•"/>
            </a:pPr>
            <a:r>
              <a:rPr lang="en-US" sz="2400" strike="noStrike">
                <a:latin typeface="Avenir Book" panose="02000503020000020003" pitchFamily="2" charset="0"/>
              </a:rPr>
              <a:t>Facilitate a conversation about the connections.</a:t>
            </a:r>
          </a:p>
          <a:p>
            <a:pPr marL="285750" lvl="0" indent="-285750">
              <a:buFont typeface="Arial" panose="020B0604020202020204" pitchFamily="34" charset="0"/>
              <a:buChar char="•"/>
            </a:pPr>
            <a:endParaRPr lang="en-US" sz="2400" strike="noStrike">
              <a:latin typeface="Avenir Book" panose="02000503020000020003" pitchFamily="2" charset="0"/>
            </a:endParaRP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986649" y="-986648"/>
            <a:ext cx="396623" cy="2369923"/>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TextBox 21">
            <a:extLst>
              <a:ext uri="{FF2B5EF4-FFF2-40B4-BE49-F238E27FC236}">
                <a16:creationId xmlns:a16="http://schemas.microsoft.com/office/drawing/2014/main" id="{DEA6FDF8-B552-9F3D-5C43-C093BA725F03}"/>
              </a:ext>
            </a:extLst>
          </p:cNvPr>
          <p:cNvSpPr txBox="1"/>
          <p:nvPr userDrawn="1"/>
        </p:nvSpPr>
        <p:spPr>
          <a:xfrm>
            <a:off x="-3" y="9705"/>
            <a:ext cx="2369923" cy="369332"/>
          </a:xfrm>
          <a:prstGeom prst="rect">
            <a:avLst/>
          </a:prstGeom>
          <a:noFill/>
        </p:spPr>
        <p:txBody>
          <a:bodyPr wrap="square" rtlCol="0">
            <a:spAutoFit/>
          </a:bodyPr>
          <a:lstStyle/>
          <a:p>
            <a:r>
              <a:rPr lang="en-US" b="1">
                <a:solidFill>
                  <a:schemeClr val="bg1"/>
                </a:solidFill>
                <a:latin typeface="Avenir Book" panose="02000503020000020003" pitchFamily="2" charset="0"/>
              </a:rPr>
              <a:t>Compare &amp; Connect</a:t>
            </a:r>
          </a:p>
        </p:txBody>
      </p:sp>
      <p:sp>
        <p:nvSpPr>
          <p:cNvPr id="3" name="Google Shape;572;p46">
            <a:extLst>
              <a:ext uri="{FF2B5EF4-FFF2-40B4-BE49-F238E27FC236}">
                <a16:creationId xmlns:a16="http://schemas.microsoft.com/office/drawing/2014/main" id="{715AD781-9E9F-7354-4200-14B98FBBAB74}"/>
              </a:ext>
            </a:extLst>
          </p:cNvPr>
          <p:cNvSpPr/>
          <p:nvPr userDrawn="1"/>
        </p:nvSpPr>
        <p:spPr>
          <a:xfrm>
            <a:off x="11566566" y="134371"/>
            <a:ext cx="488821" cy="531044"/>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Picture 5" descr="A picture containing sketch, drawing, kitchenware, linedrawing&#10;&#10;Description automatically generated">
            <a:extLst>
              <a:ext uri="{FF2B5EF4-FFF2-40B4-BE49-F238E27FC236}">
                <a16:creationId xmlns:a16="http://schemas.microsoft.com/office/drawing/2014/main" id="{6A534E49-752B-5E94-0EAD-43B6B7A3C755}"/>
              </a:ext>
            </a:extLst>
          </p:cNvPr>
          <p:cNvPicPr>
            <a:picLocks noChangeAspect="1"/>
          </p:cNvPicPr>
          <p:nvPr userDrawn="1"/>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Layer>
                </a14:imgProps>
              </a:ext>
            </a:extLst>
          </a:blip>
          <a:srcRect r="6524"/>
          <a:stretch/>
        </p:blipFill>
        <p:spPr>
          <a:xfrm>
            <a:off x="890863" y="4095553"/>
            <a:ext cx="924853" cy="710041"/>
          </a:xfrm>
          <a:prstGeom prst="rect">
            <a:avLst/>
          </a:prstGeom>
        </p:spPr>
      </p:pic>
      <p:sp>
        <p:nvSpPr>
          <p:cNvPr id="4" name="Google Shape;540;p46">
            <a:extLst>
              <a:ext uri="{FF2B5EF4-FFF2-40B4-BE49-F238E27FC236}">
                <a16:creationId xmlns:a16="http://schemas.microsoft.com/office/drawing/2014/main" id="{3393C67A-01F7-3A2D-7274-A529D16A7AC8}"/>
              </a:ext>
            </a:extLst>
          </p:cNvPr>
          <p:cNvSpPr/>
          <p:nvPr userDrawn="1"/>
        </p:nvSpPr>
        <p:spPr>
          <a:xfrm>
            <a:off x="1188487" y="2794894"/>
            <a:ext cx="405620" cy="433553"/>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52;p46">
            <a:extLst>
              <a:ext uri="{FF2B5EF4-FFF2-40B4-BE49-F238E27FC236}">
                <a16:creationId xmlns:a16="http://schemas.microsoft.com/office/drawing/2014/main" id="{765C8AA6-3B46-1159-8DAD-FC0963C39728}"/>
              </a:ext>
            </a:extLst>
          </p:cNvPr>
          <p:cNvSpPr/>
          <p:nvPr userDrawn="1"/>
        </p:nvSpPr>
        <p:spPr>
          <a:xfrm>
            <a:off x="1143064" y="1616651"/>
            <a:ext cx="496466" cy="433203"/>
          </a:xfrm>
          <a:custGeom>
            <a:avLst/>
            <a:gdLst/>
            <a:ahLst/>
            <a:cxnLst/>
            <a:rect l="l" t="t" r="r" b="b"/>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 name="Straight Connector 6">
            <a:extLst>
              <a:ext uri="{FF2B5EF4-FFF2-40B4-BE49-F238E27FC236}">
                <a16:creationId xmlns:a16="http://schemas.microsoft.com/office/drawing/2014/main" id="{6D7EDCF9-9E5E-AD2C-43A6-2E2480A76134}"/>
              </a:ext>
            </a:extLst>
          </p:cNvPr>
          <p:cNvCxnSpPr/>
          <p:nvPr userDrawn="1"/>
        </p:nvCxnSpPr>
        <p:spPr>
          <a:xfrm>
            <a:off x="6253802" y="1207264"/>
            <a:ext cx="0" cy="39663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031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thematical Community Norm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838200" y="170119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lumMod val="75000"/>
            </a:schemeClr>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805467"/>
            <a:ext cx="9695545" cy="707886"/>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Mathematical Community Norms</a:t>
            </a:r>
          </a:p>
        </p:txBody>
      </p:sp>
      <p:pic>
        <p:nvPicPr>
          <p:cNvPr id="3074" name="Picture 2" descr="Our Team - Healthy Emporium">
            <a:extLst>
              <a:ext uri="{FF2B5EF4-FFF2-40B4-BE49-F238E27FC236}">
                <a16:creationId xmlns:a16="http://schemas.microsoft.com/office/drawing/2014/main" id="{111E9594-172E-FF7B-8284-97C8CEADD043}"/>
              </a:ext>
            </a:extLst>
          </p:cNvPr>
          <p:cNvPicPr>
            <a:picLocks noChangeAspect="1" noChangeArrowheads="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7299801">
            <a:off x="11239987" y="102332"/>
            <a:ext cx="859535" cy="859535"/>
          </a:xfrm>
          <a:prstGeom prst="rect">
            <a:avLst/>
          </a:prstGeom>
          <a:noFill/>
          <a:ln>
            <a:noFill/>
          </a:ln>
        </p:spPr>
      </p:pic>
    </p:spTree>
    <p:extLst>
      <p:ext uri="{BB962C8B-B14F-4D97-AF65-F5344CB8AC3E}">
        <p14:creationId xmlns:p14="http://schemas.microsoft.com/office/powerpoint/2010/main" val="251463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e and Connect ">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2" name="Content Placeholder 2">
            <a:extLst>
              <a:ext uri="{FF2B5EF4-FFF2-40B4-BE49-F238E27FC236}">
                <a16:creationId xmlns:a16="http://schemas.microsoft.com/office/drawing/2014/main" id="{F4190F22-BBBD-F435-4C54-9099CA479C8E}"/>
              </a:ext>
            </a:extLst>
          </p:cNvPr>
          <p:cNvSpPr>
            <a:spLocks noGrp="1"/>
          </p:cNvSpPr>
          <p:nvPr>
            <p:ph idx="1" hasCustomPrompt="1"/>
          </p:nvPr>
        </p:nvSpPr>
        <p:spPr>
          <a:xfrm>
            <a:off x="743197" y="1465006"/>
            <a:ext cx="10515600" cy="4395674"/>
          </a:xfrm>
        </p:spPr>
        <p:txBody>
          <a:bodyPr/>
          <a:lstStyle>
            <a:lvl1pPr marL="0" indent="0">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THE PROMPT WITH THE QUESTION INCLUDED]</a:t>
            </a:r>
          </a:p>
          <a:p>
            <a:pPr lvl="0"/>
            <a:endParaRPr lang="en-US"/>
          </a:p>
        </p:txBody>
      </p:sp>
      <p:sp>
        <p:nvSpPr>
          <p:cNvPr id="3" name="Google Shape;27;p5">
            <a:extLst>
              <a:ext uri="{FF2B5EF4-FFF2-40B4-BE49-F238E27FC236}">
                <a16:creationId xmlns:a16="http://schemas.microsoft.com/office/drawing/2014/main" id="{725C7497-17B3-4D6C-9D4D-84E8CD4752C2}"/>
              </a:ext>
            </a:extLst>
          </p:cNvPr>
          <p:cNvSpPr/>
          <p:nvPr userDrawn="1"/>
        </p:nvSpPr>
        <p:spPr>
          <a:xfrm rot="5400000">
            <a:off x="986649" y="-986648"/>
            <a:ext cx="396623" cy="2369923"/>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60F3BE20-5058-35EA-9C88-019FAFD98C8C}"/>
              </a:ext>
            </a:extLst>
          </p:cNvPr>
          <p:cNvSpPr txBox="1"/>
          <p:nvPr userDrawn="1"/>
        </p:nvSpPr>
        <p:spPr>
          <a:xfrm>
            <a:off x="-2" y="7629"/>
            <a:ext cx="2369923" cy="369332"/>
          </a:xfrm>
          <a:prstGeom prst="rect">
            <a:avLst/>
          </a:prstGeom>
          <a:noFill/>
        </p:spPr>
        <p:txBody>
          <a:bodyPr wrap="square" rtlCol="0">
            <a:spAutoFit/>
          </a:bodyPr>
          <a:lstStyle/>
          <a:p>
            <a:r>
              <a:rPr lang="en-US" b="1">
                <a:solidFill>
                  <a:schemeClr val="bg1"/>
                </a:solidFill>
                <a:latin typeface="Avenir Book" panose="02000503020000020003" pitchFamily="2" charset="0"/>
              </a:rPr>
              <a:t>Compare &amp; Connect</a:t>
            </a:r>
          </a:p>
        </p:txBody>
      </p:sp>
      <p:sp>
        <p:nvSpPr>
          <p:cNvPr id="9" name="Google Shape;572;p46">
            <a:extLst>
              <a:ext uri="{FF2B5EF4-FFF2-40B4-BE49-F238E27FC236}">
                <a16:creationId xmlns:a16="http://schemas.microsoft.com/office/drawing/2014/main" id="{6A219FCC-5903-FD9F-B38D-F78BA23829ED}"/>
              </a:ext>
            </a:extLst>
          </p:cNvPr>
          <p:cNvSpPr/>
          <p:nvPr userDrawn="1"/>
        </p:nvSpPr>
        <p:spPr>
          <a:xfrm>
            <a:off x="11566566" y="134371"/>
            <a:ext cx="488821" cy="531044"/>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itle 1">
            <a:extLst>
              <a:ext uri="{FF2B5EF4-FFF2-40B4-BE49-F238E27FC236}">
                <a16:creationId xmlns:a16="http://schemas.microsoft.com/office/drawing/2014/main" id="{A5C5D84B-6C88-BAE4-8B1C-54ADCF6E8A28}"/>
              </a:ext>
            </a:extLst>
          </p:cNvPr>
          <p:cNvSpPr>
            <a:spLocks noGrp="1"/>
          </p:cNvSpPr>
          <p:nvPr>
            <p:ph type="title" hasCustomPrompt="1"/>
          </p:nvPr>
        </p:nvSpPr>
        <p:spPr>
          <a:xfrm>
            <a:off x="742999" y="645751"/>
            <a:ext cx="10515600" cy="710041"/>
          </a:xfrm>
        </p:spPr>
        <p:txBody>
          <a:bodyPr>
            <a:normAutofit/>
          </a:bodyPr>
          <a:lstStyle>
            <a:lvl1pPr>
              <a:defRPr sz="4000"/>
            </a:lvl1pPr>
          </a:lstStyle>
          <a:p>
            <a:r>
              <a:rPr lang="en-US"/>
              <a:t>Click to add name of activity</a:t>
            </a:r>
          </a:p>
        </p:txBody>
      </p:sp>
      <p:sp>
        <p:nvSpPr>
          <p:cNvPr id="4" name="Content Placeholder 2">
            <a:extLst>
              <a:ext uri="{FF2B5EF4-FFF2-40B4-BE49-F238E27FC236}">
                <a16:creationId xmlns:a16="http://schemas.microsoft.com/office/drawing/2014/main" id="{AB54E2D8-87DA-DFA8-7CAB-48A1F4C7A797}"/>
              </a:ext>
            </a:extLst>
          </p:cNvPr>
          <p:cNvSpPr>
            <a:spLocks noGrp="1"/>
          </p:cNvSpPr>
          <p:nvPr>
            <p:ph idx="12" hasCustomPrompt="1"/>
          </p:nvPr>
        </p:nvSpPr>
        <p:spPr>
          <a:xfrm>
            <a:off x="742999" y="5592163"/>
            <a:ext cx="10515600" cy="620086"/>
          </a:xfrm>
        </p:spPr>
        <p:txBody>
          <a:bodyPr anchor="ctr"/>
          <a:lstStyle>
            <a:lvl1pPr marL="0" indent="0" algn="ctr">
              <a:buFontTx/>
              <a:buNone/>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[Insert a thinking question for the students to consider]</a:t>
            </a:r>
          </a:p>
        </p:txBody>
      </p:sp>
    </p:spTree>
    <p:extLst>
      <p:ext uri="{BB962C8B-B14F-4D97-AF65-F5344CB8AC3E}">
        <p14:creationId xmlns:p14="http://schemas.microsoft.com/office/powerpoint/2010/main" val="9375695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1">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754767" y="-754766"/>
            <a:ext cx="365760" cy="1875296"/>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4">
            <a:extLst>
              <a:ext uri="{FF2B5EF4-FFF2-40B4-BE49-F238E27FC236}">
                <a16:creationId xmlns:a16="http://schemas.microsoft.com/office/drawing/2014/main" id="{88C06CE1-823B-E8F7-E811-DB5416C0412F}"/>
              </a:ext>
            </a:extLst>
          </p:cNvPr>
          <p:cNvSpPr>
            <a:spLocks noGrp="1"/>
          </p:cNvSpPr>
          <p:nvPr>
            <p:ph type="title"/>
          </p:nvPr>
        </p:nvSpPr>
        <p:spPr/>
        <p:txBody>
          <a:bodyPr/>
          <a:lstStyle/>
          <a:p>
            <a:r>
              <a:rPr lang="en-US"/>
              <a:t>Click to edit Master title style</a:t>
            </a: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9301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2">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002080" y="-1002079"/>
            <a:ext cx="365760" cy="2369923"/>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4">
            <a:extLst>
              <a:ext uri="{FF2B5EF4-FFF2-40B4-BE49-F238E27FC236}">
                <a16:creationId xmlns:a16="http://schemas.microsoft.com/office/drawing/2014/main" id="{88C06CE1-823B-E8F7-E811-DB5416C0412F}"/>
              </a:ext>
            </a:extLst>
          </p:cNvPr>
          <p:cNvSpPr>
            <a:spLocks noGrp="1"/>
          </p:cNvSpPr>
          <p:nvPr>
            <p:ph type="title"/>
          </p:nvPr>
        </p:nvSpPr>
        <p:spPr/>
        <p:txBody>
          <a:bodyPr/>
          <a:lstStyle/>
          <a:p>
            <a:r>
              <a:rPr lang="en-US"/>
              <a:t>Click to edit Master title style</a:t>
            </a: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61955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3">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A7348AAA-8456-4B80-E8AD-89A025B4F8CA}"/>
              </a:ext>
            </a:extLst>
          </p:cNvPr>
          <p:cNvSpPr>
            <a:spLocks noGrp="1"/>
          </p:cNvSpPr>
          <p:nvPr>
            <p:ph type="ftr" sz="quarter" idx="11"/>
          </p:nvPr>
        </p:nvSpPr>
        <p:spPr/>
        <p:txBody>
          <a:bodyPr/>
          <a:lstStyle/>
          <a:p>
            <a:r>
              <a:rPr lang="en-US"/>
              <a:t>Unit 1 ● Lesson #</a:t>
            </a:r>
          </a:p>
        </p:txBody>
      </p:sp>
      <p:sp>
        <p:nvSpPr>
          <p:cNvPr id="21" name="Google Shape;27;p5">
            <a:extLst>
              <a:ext uri="{FF2B5EF4-FFF2-40B4-BE49-F238E27FC236}">
                <a16:creationId xmlns:a16="http://schemas.microsoft.com/office/drawing/2014/main" id="{1FBFF31B-247F-5181-6246-CCFF43077DFD}"/>
              </a:ext>
            </a:extLst>
          </p:cNvPr>
          <p:cNvSpPr/>
          <p:nvPr userDrawn="1"/>
        </p:nvSpPr>
        <p:spPr>
          <a:xfrm rot="5400000">
            <a:off x="1834896" y="-1837943"/>
            <a:ext cx="365760" cy="4041648"/>
          </a:xfrm>
          <a:prstGeom prst="round2SameRect">
            <a:avLst>
              <a:gd name="adj1" fmla="val 42974"/>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itle 14">
            <a:extLst>
              <a:ext uri="{FF2B5EF4-FFF2-40B4-BE49-F238E27FC236}">
                <a16:creationId xmlns:a16="http://schemas.microsoft.com/office/drawing/2014/main" id="{88C06CE1-823B-E8F7-E811-DB5416C0412F}"/>
              </a:ext>
            </a:extLst>
          </p:cNvPr>
          <p:cNvSpPr>
            <a:spLocks noGrp="1"/>
          </p:cNvSpPr>
          <p:nvPr>
            <p:ph type="title"/>
          </p:nvPr>
        </p:nvSpPr>
        <p:spPr/>
        <p:txBody>
          <a:bodyPr/>
          <a:lstStyle/>
          <a:p>
            <a:r>
              <a:rPr lang="en-US"/>
              <a:t>Click to edit Master title style</a:t>
            </a:r>
          </a:p>
        </p:txBody>
      </p:sp>
      <p:sp>
        <p:nvSpPr>
          <p:cNvPr id="17" name="Content Placeholder 16">
            <a:extLst>
              <a:ext uri="{FF2B5EF4-FFF2-40B4-BE49-F238E27FC236}">
                <a16:creationId xmlns:a16="http://schemas.microsoft.com/office/drawing/2014/main" id="{BAD03883-8FE2-903E-A858-A99DD5B028E7}"/>
              </a:ext>
            </a:extLst>
          </p:cNvPr>
          <p:cNvSpPr>
            <a:spLocks noGrp="1"/>
          </p:cNvSpPr>
          <p:nvPr>
            <p:ph sz="quarter" idx="12"/>
          </p:nvPr>
        </p:nvSpPr>
        <p:spPr>
          <a:xfrm>
            <a:off x="742950" y="1851025"/>
            <a:ext cx="10515600"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63262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4">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D0F6B107-7B16-7040-856E-36757670A026}"/>
              </a:ext>
            </a:extLst>
          </p:cNvPr>
          <p:cNvSpPr>
            <a:spLocks noGrp="1"/>
          </p:cNvSpPr>
          <p:nvPr>
            <p:ph type="ftr" sz="quarter" idx="11"/>
          </p:nvPr>
        </p:nvSpPr>
        <p:spPr>
          <a:xfrm>
            <a:off x="4038600" y="6492874"/>
            <a:ext cx="4114800" cy="365125"/>
          </a:xfrm>
        </p:spPr>
        <p:txBody>
          <a:bodyPr/>
          <a:lstStyle/>
          <a:p>
            <a:r>
              <a:rPr lang="en-US"/>
              <a:t>Unit 1 ● Lesson #</a:t>
            </a:r>
          </a:p>
        </p:txBody>
      </p:sp>
    </p:spTree>
    <p:extLst>
      <p:ext uri="{BB962C8B-B14F-4D97-AF65-F5344CB8AC3E}">
        <p14:creationId xmlns:p14="http://schemas.microsoft.com/office/powerpoint/2010/main" val="3974757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Focu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hasCustomPrompt="1"/>
          </p:nvPr>
        </p:nvSpPr>
        <p:spPr>
          <a:xfrm>
            <a:off x="2349661" y="2546447"/>
            <a:ext cx="7461994" cy="2835781"/>
          </a:xfrm>
        </p:spPr>
        <p:txBody>
          <a:bodyPr>
            <a:normAutofit/>
          </a:bodyPr>
          <a:lstStyle>
            <a:lvl1pPr marL="0" indent="0" algn="ctr">
              <a:buNone/>
              <a:defRPr sz="3600"/>
            </a:lvl1pPr>
          </a:lstStyle>
          <a:p>
            <a:pPr lvl="0"/>
            <a:r>
              <a:rPr lang="en-US"/>
              <a:t>Click to edit Master text styles</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grpSp>
        <p:nvGrpSpPr>
          <p:cNvPr id="10" name="Group 9">
            <a:extLst>
              <a:ext uri="{FF2B5EF4-FFF2-40B4-BE49-F238E27FC236}">
                <a16:creationId xmlns:a16="http://schemas.microsoft.com/office/drawing/2014/main" id="{5C2A49DC-6585-815C-FCED-779ABD843E27}"/>
              </a:ext>
            </a:extLst>
          </p:cNvPr>
          <p:cNvGrpSpPr/>
          <p:nvPr userDrawn="1"/>
        </p:nvGrpSpPr>
        <p:grpSpPr>
          <a:xfrm>
            <a:off x="1799771" y="693726"/>
            <a:ext cx="8926285" cy="859536"/>
            <a:chOff x="8138886" y="968650"/>
            <a:chExt cx="2079176" cy="541066"/>
          </a:xfrm>
          <a:solidFill>
            <a:schemeClr val="accent2">
              <a:lumMod val="75000"/>
            </a:schemeClr>
          </a:solidFill>
        </p:grpSpPr>
        <p:sp>
          <p:nvSpPr>
            <p:cNvPr id="7" name="Google Shape;27;p5">
              <a:extLst>
                <a:ext uri="{FF2B5EF4-FFF2-40B4-BE49-F238E27FC236}">
                  <a16:creationId xmlns:a16="http://schemas.microsoft.com/office/drawing/2014/main" id="{5CA97143-0CF8-2E85-5154-F9088FC2CB58}"/>
                </a:ext>
              </a:extLst>
            </p:cNvPr>
            <p:cNvSpPr/>
            <p:nvPr userDrawn="1"/>
          </p:nvSpPr>
          <p:spPr>
            <a:xfrm rot="5400000">
              <a:off x="9098441" y="390096"/>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p5">
              <a:extLst>
                <a:ext uri="{FF2B5EF4-FFF2-40B4-BE49-F238E27FC236}">
                  <a16:creationId xmlns:a16="http://schemas.microsoft.com/office/drawing/2014/main" id="{C12D9079-04CE-4C84-3A3E-C5F2FE128A88}"/>
                </a:ext>
              </a:extLst>
            </p:cNvPr>
            <p:cNvSpPr/>
            <p:nvPr userDrawn="1"/>
          </p:nvSpPr>
          <p:spPr>
            <a:xfrm rot="16200000">
              <a:off x="8717441" y="390095"/>
              <a:ext cx="541065" cy="1698176"/>
            </a:xfrm>
            <a:prstGeom prst="round2SameRect">
              <a:avLst>
                <a:gd name="adj1" fmla="val 46487"/>
                <a:gd name="adj2" fmla="val 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D26C491C-42F1-6228-DC03-E2333F502FD1}"/>
              </a:ext>
            </a:extLst>
          </p:cNvPr>
          <p:cNvSpPr txBox="1"/>
          <p:nvPr userDrawn="1"/>
        </p:nvSpPr>
        <p:spPr>
          <a:xfrm>
            <a:off x="1382818" y="793592"/>
            <a:ext cx="9695545" cy="707886"/>
          </a:xfrm>
          <a:prstGeom prst="rect">
            <a:avLst/>
          </a:prstGeom>
          <a:noFill/>
        </p:spPr>
        <p:txBody>
          <a:bodyPr wrap="square" rtlCol="0">
            <a:spAutoFit/>
          </a:bodyPr>
          <a:lstStyle/>
          <a:p>
            <a:pPr algn="ctr"/>
            <a:r>
              <a:rPr lang="en-US" sz="4000" b="1" i="0">
                <a:solidFill>
                  <a:schemeClr val="bg1"/>
                </a:solidFill>
                <a:latin typeface="Avenir Black" panose="02000503020000020003" pitchFamily="2" charset="0"/>
              </a:rPr>
              <a:t>Learning Focus</a:t>
            </a:r>
          </a:p>
        </p:txBody>
      </p:sp>
      <p:sp>
        <p:nvSpPr>
          <p:cNvPr id="8" name="Google Shape;523;p46">
            <a:extLst>
              <a:ext uri="{FF2B5EF4-FFF2-40B4-BE49-F238E27FC236}">
                <a16:creationId xmlns:a16="http://schemas.microsoft.com/office/drawing/2014/main" id="{EC0BD02B-731C-36D2-F8EF-31D51E8ED305}"/>
              </a:ext>
            </a:extLst>
          </p:cNvPr>
          <p:cNvSpPr/>
          <p:nvPr userDrawn="1"/>
        </p:nvSpPr>
        <p:spPr>
          <a:xfrm>
            <a:off x="11618395" y="86064"/>
            <a:ext cx="497348" cy="538139"/>
          </a:xfrm>
          <a:custGeom>
            <a:avLst/>
            <a:gdLst/>
            <a:ahLst/>
            <a:cxnLst/>
            <a:rect l="l" t="t" r="r" b="b"/>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343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arm-Up">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24329" y="149478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461987" y="-461985"/>
            <a:ext cx="413213" cy="1337186"/>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19665" y="31670"/>
            <a:ext cx="1337186" cy="369332"/>
          </a:xfrm>
          <a:prstGeom prst="rect">
            <a:avLst/>
          </a:prstGeom>
          <a:noFill/>
        </p:spPr>
        <p:txBody>
          <a:bodyPr wrap="square" rtlCol="0">
            <a:spAutoFit/>
          </a:bodyPr>
          <a:lstStyle/>
          <a:p>
            <a:r>
              <a:rPr lang="en-US" b="1">
                <a:solidFill>
                  <a:schemeClr val="bg1"/>
                </a:solidFill>
                <a:latin typeface="Avenir Book" panose="02000503020000020003" pitchFamily="2" charset="0"/>
              </a:rPr>
              <a:t>Warm-up</a:t>
            </a:r>
          </a:p>
        </p:txBody>
      </p:sp>
      <p:sp>
        <p:nvSpPr>
          <p:cNvPr id="4" name="Title 1">
            <a:extLst>
              <a:ext uri="{FF2B5EF4-FFF2-40B4-BE49-F238E27FC236}">
                <a16:creationId xmlns:a16="http://schemas.microsoft.com/office/drawing/2014/main" id="{A02DF53E-6090-7B8D-ED04-7A57FCF930DD}"/>
              </a:ext>
            </a:extLst>
          </p:cNvPr>
          <p:cNvSpPr>
            <a:spLocks noGrp="1"/>
          </p:cNvSpPr>
          <p:nvPr>
            <p:ph type="title" hasCustomPrompt="1"/>
          </p:nvPr>
        </p:nvSpPr>
        <p:spPr>
          <a:xfrm>
            <a:off x="719446" y="681037"/>
            <a:ext cx="10515600" cy="710041"/>
          </a:xfrm>
        </p:spPr>
        <p:txBody>
          <a:bodyPr>
            <a:normAutofit/>
          </a:bodyPr>
          <a:lstStyle>
            <a:lvl1pPr>
              <a:defRPr sz="4000"/>
            </a:lvl1pPr>
          </a:lstStyle>
          <a:p>
            <a:r>
              <a:rPr lang="en-US"/>
              <a:t>Click to add name of activity</a:t>
            </a:r>
          </a:p>
        </p:txBody>
      </p:sp>
      <p:pic>
        <p:nvPicPr>
          <p:cNvPr id="6" name="Picture 5" descr="A picture containing sketch, drawing, clipart, symbol&#10;&#10;Description automatically generated">
            <a:extLst>
              <a:ext uri="{FF2B5EF4-FFF2-40B4-BE49-F238E27FC236}">
                <a16:creationId xmlns:a16="http://schemas.microsoft.com/office/drawing/2014/main" id="{678B8826-C998-4D14-BECA-C2D2E360F811}"/>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11606480" y="43803"/>
            <a:ext cx="536357" cy="719161"/>
          </a:xfrm>
          <a:prstGeom prst="rect">
            <a:avLst/>
          </a:prstGeom>
        </p:spPr>
      </p:pic>
    </p:spTree>
    <p:extLst>
      <p:ext uri="{BB962C8B-B14F-4D97-AF65-F5344CB8AC3E}">
        <p14:creationId xmlns:p14="http://schemas.microsoft.com/office/powerpoint/2010/main" val="3471604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ump Star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20693" y="749568"/>
            <a:ext cx="10515600" cy="5077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566770" y="-566766"/>
            <a:ext cx="386505" cy="1520043"/>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310"/>
            <a:ext cx="1520043" cy="369332"/>
          </a:xfrm>
          <a:prstGeom prst="rect">
            <a:avLst/>
          </a:prstGeom>
          <a:noFill/>
        </p:spPr>
        <p:txBody>
          <a:bodyPr wrap="square" rtlCol="0">
            <a:spAutoFit/>
          </a:bodyPr>
          <a:lstStyle/>
          <a:p>
            <a:r>
              <a:rPr lang="en-US" b="1">
                <a:solidFill>
                  <a:schemeClr val="bg1"/>
                </a:solidFill>
                <a:latin typeface="Avenir Book" panose="02000503020000020003" pitchFamily="2" charset="0"/>
              </a:rPr>
              <a:t>Jump Start</a:t>
            </a:r>
          </a:p>
        </p:txBody>
      </p:sp>
      <p:pic>
        <p:nvPicPr>
          <p:cNvPr id="2" name="Picture 1" descr="A drawing of a person holding a rope&#10;&#10;Description automatically generated with low confidence">
            <a:extLst>
              <a:ext uri="{FF2B5EF4-FFF2-40B4-BE49-F238E27FC236}">
                <a16:creationId xmlns:a16="http://schemas.microsoft.com/office/drawing/2014/main" id="{F1E2F05B-8B5E-A186-7786-2142564AEB36}"/>
              </a:ext>
            </a:extLst>
          </p:cNvPr>
          <p:cNvPicPr>
            <a:picLocks noChangeAspect="1"/>
          </p:cNvPicPr>
          <p:nvPr userDrawn="1"/>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20000"/>
                    </a14:imgEffect>
                  </a14:imgLayer>
                </a14:imgProps>
              </a:ext>
            </a:extLst>
          </a:blip>
          <a:stretch>
            <a:fillRect/>
          </a:stretch>
        </p:blipFill>
        <p:spPr>
          <a:xfrm>
            <a:off x="11644366" y="39528"/>
            <a:ext cx="511647" cy="710040"/>
          </a:xfrm>
          <a:prstGeom prst="rect">
            <a:avLst/>
          </a:prstGeom>
        </p:spPr>
      </p:pic>
    </p:spTree>
    <p:extLst>
      <p:ext uri="{BB962C8B-B14F-4D97-AF65-F5344CB8AC3E}">
        <p14:creationId xmlns:p14="http://schemas.microsoft.com/office/powerpoint/2010/main" val="3274570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unch">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31322" y="151177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424935" y="-424929"/>
            <a:ext cx="369332" cy="1219198"/>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9832" y="4293"/>
            <a:ext cx="933202" cy="369332"/>
          </a:xfrm>
          <a:prstGeom prst="rect">
            <a:avLst/>
          </a:prstGeom>
          <a:noFill/>
        </p:spPr>
        <p:txBody>
          <a:bodyPr wrap="square" rtlCol="0">
            <a:spAutoFit/>
          </a:bodyPr>
          <a:lstStyle/>
          <a:p>
            <a:r>
              <a:rPr lang="en-US" b="1">
                <a:solidFill>
                  <a:schemeClr val="bg1"/>
                </a:solidFill>
                <a:latin typeface="Avenir Book" panose="02000503020000020003" pitchFamily="2" charset="0"/>
              </a:rPr>
              <a:t>Launch</a:t>
            </a:r>
          </a:p>
        </p:txBody>
      </p:sp>
      <p:sp>
        <p:nvSpPr>
          <p:cNvPr id="4" name="Google Shape;555;p46">
            <a:extLst>
              <a:ext uri="{FF2B5EF4-FFF2-40B4-BE49-F238E27FC236}">
                <a16:creationId xmlns:a16="http://schemas.microsoft.com/office/drawing/2014/main" id="{46A22BFC-4CD4-2A09-3D1D-5B5EE2558E59}"/>
              </a:ext>
            </a:extLst>
          </p:cNvPr>
          <p:cNvSpPr/>
          <p:nvPr userDrawn="1"/>
        </p:nvSpPr>
        <p:spPr>
          <a:xfrm>
            <a:off x="11621729" y="105318"/>
            <a:ext cx="460037" cy="494449"/>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itle 1">
            <a:extLst>
              <a:ext uri="{FF2B5EF4-FFF2-40B4-BE49-F238E27FC236}">
                <a16:creationId xmlns:a16="http://schemas.microsoft.com/office/drawing/2014/main" id="{DC5A5190-B3FD-1C2C-5C4F-53DDD31C3296}"/>
              </a:ext>
            </a:extLst>
          </p:cNvPr>
          <p:cNvSpPr>
            <a:spLocks noGrp="1"/>
          </p:cNvSpPr>
          <p:nvPr>
            <p:ph type="title" hasCustomPrompt="1"/>
          </p:nvPr>
        </p:nvSpPr>
        <p:spPr>
          <a:xfrm>
            <a:off x="731322" y="706732"/>
            <a:ext cx="10515600" cy="710041"/>
          </a:xfrm>
        </p:spPr>
        <p:txBody>
          <a:bodyPr>
            <a:normAutofit/>
          </a:bodyPr>
          <a:lstStyle>
            <a:lvl1pPr>
              <a:defRPr sz="4000"/>
            </a:lvl1pPr>
          </a:lstStyle>
          <a:p>
            <a:r>
              <a:rPr lang="en-US"/>
              <a:t>Click to add name of activity</a:t>
            </a:r>
          </a:p>
        </p:txBody>
      </p:sp>
    </p:spTree>
    <p:extLst>
      <p:ext uri="{BB962C8B-B14F-4D97-AF65-F5344CB8AC3E}">
        <p14:creationId xmlns:p14="http://schemas.microsoft.com/office/powerpoint/2010/main" val="863504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ependent Think Tim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48608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1218434" y="-1218430"/>
            <a:ext cx="413214" cy="2850079"/>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220"/>
            <a:ext cx="2743199" cy="369332"/>
          </a:xfrm>
          <a:prstGeom prst="rect">
            <a:avLst/>
          </a:prstGeom>
          <a:noFill/>
        </p:spPr>
        <p:txBody>
          <a:bodyPr wrap="square" rtlCol="0">
            <a:spAutoFit/>
          </a:bodyPr>
          <a:lstStyle/>
          <a:p>
            <a:r>
              <a:rPr lang="en-US" b="1">
                <a:solidFill>
                  <a:schemeClr val="bg1"/>
                </a:solidFill>
                <a:latin typeface="Avenir Book" panose="02000503020000020003" pitchFamily="2" charset="0"/>
              </a:rPr>
              <a:t>Independent Think Time</a:t>
            </a:r>
          </a:p>
        </p:txBody>
      </p:sp>
      <p:sp>
        <p:nvSpPr>
          <p:cNvPr id="10" name="Title 1">
            <a:extLst>
              <a:ext uri="{FF2B5EF4-FFF2-40B4-BE49-F238E27FC236}">
                <a16:creationId xmlns:a16="http://schemas.microsoft.com/office/drawing/2014/main" id="{BB2E4ED5-4271-8872-441E-F27FE449B9D5}"/>
              </a:ext>
            </a:extLst>
          </p:cNvPr>
          <p:cNvSpPr>
            <a:spLocks noGrp="1"/>
          </p:cNvSpPr>
          <p:nvPr>
            <p:ph type="title" hasCustomPrompt="1"/>
          </p:nvPr>
        </p:nvSpPr>
        <p:spPr>
          <a:xfrm>
            <a:off x="743197" y="681037"/>
            <a:ext cx="10515600" cy="710041"/>
          </a:xfrm>
        </p:spPr>
        <p:txBody>
          <a:bodyPr>
            <a:normAutofit/>
          </a:bodyPr>
          <a:lstStyle>
            <a:lvl1pPr>
              <a:defRPr sz="4000"/>
            </a:lvl1pPr>
          </a:lstStyle>
          <a:p>
            <a:r>
              <a:rPr lang="en-US"/>
              <a:t>Click to add name of activity</a:t>
            </a:r>
          </a:p>
        </p:txBody>
      </p:sp>
      <p:pic>
        <p:nvPicPr>
          <p:cNvPr id="2" name="Picture 1" descr="A black and white drawing of a thought bubble&#10;&#10;Description automatically generated with medium confidence">
            <a:extLst>
              <a:ext uri="{FF2B5EF4-FFF2-40B4-BE49-F238E27FC236}">
                <a16:creationId xmlns:a16="http://schemas.microsoft.com/office/drawing/2014/main" id="{A6715DBE-60CB-E35E-6F00-22EDFD70F956}"/>
              </a:ext>
            </a:extLst>
          </p:cNvPr>
          <p:cNvPicPr>
            <a:picLocks noChangeAspect="1"/>
          </p:cNvPicPr>
          <p:nvPr userDrawn="1"/>
        </p:nvPicPr>
        <p:blipFill>
          <a:blip r:embed="rId2">
            <a:duotone>
              <a:schemeClr val="accent4">
                <a:shade val="45000"/>
                <a:satMod val="135000"/>
              </a:schemeClr>
              <a:prstClr val="white"/>
            </a:duotone>
          </a:blip>
          <a:stretch>
            <a:fillRect/>
          </a:stretch>
        </p:blipFill>
        <p:spPr>
          <a:xfrm flipH="1">
            <a:off x="11431898" y="66069"/>
            <a:ext cx="707258" cy="565807"/>
          </a:xfrm>
          <a:prstGeom prst="rect">
            <a:avLst/>
          </a:prstGeom>
        </p:spPr>
      </p:pic>
    </p:spTree>
    <p:extLst>
      <p:ext uri="{BB962C8B-B14F-4D97-AF65-F5344CB8AC3E}">
        <p14:creationId xmlns:p14="http://schemas.microsoft.com/office/powerpoint/2010/main" val="939466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plo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F1F339-97E9-BEE0-4607-C8D955DACE37}"/>
              </a:ext>
            </a:extLst>
          </p:cNvPr>
          <p:cNvSpPr>
            <a:spLocks noGrp="1"/>
          </p:cNvSpPr>
          <p:nvPr>
            <p:ph idx="1"/>
          </p:nvPr>
        </p:nvSpPr>
        <p:spPr>
          <a:xfrm>
            <a:off x="743197" y="149945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12294BA-26BA-6421-D4EB-5A061BE47B75}"/>
              </a:ext>
            </a:extLst>
          </p:cNvPr>
          <p:cNvSpPr>
            <a:spLocks noGrp="1"/>
          </p:cNvSpPr>
          <p:nvPr>
            <p:ph type="ftr" sz="quarter" idx="11"/>
          </p:nvPr>
        </p:nvSpPr>
        <p:spPr/>
        <p:txBody>
          <a:bodyPr/>
          <a:lstStyle/>
          <a:p>
            <a:r>
              <a:rPr lang="en-US"/>
              <a:t>Unit 1 ● Lesson #</a:t>
            </a:r>
          </a:p>
        </p:txBody>
      </p:sp>
      <p:sp>
        <p:nvSpPr>
          <p:cNvPr id="7" name="Google Shape;27;p5">
            <a:extLst>
              <a:ext uri="{FF2B5EF4-FFF2-40B4-BE49-F238E27FC236}">
                <a16:creationId xmlns:a16="http://schemas.microsoft.com/office/drawing/2014/main" id="{5CA97143-0CF8-2E85-5154-F9088FC2CB58}"/>
              </a:ext>
            </a:extLst>
          </p:cNvPr>
          <p:cNvSpPr/>
          <p:nvPr userDrawn="1"/>
        </p:nvSpPr>
        <p:spPr>
          <a:xfrm rot="5400000">
            <a:off x="327782" y="-327778"/>
            <a:ext cx="413215" cy="1068777"/>
          </a:xfrm>
          <a:prstGeom prst="round2SameRect">
            <a:avLst>
              <a:gd name="adj1" fmla="val 46487"/>
              <a:gd name="adj2" fmla="val 0"/>
            </a:avLst>
          </a:pr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C006F790-B462-A184-68C7-E047F6349EAA}"/>
              </a:ext>
            </a:extLst>
          </p:cNvPr>
          <p:cNvSpPr txBox="1"/>
          <p:nvPr userDrawn="1"/>
        </p:nvSpPr>
        <p:spPr>
          <a:xfrm>
            <a:off x="0" y="24220"/>
            <a:ext cx="1068779" cy="369332"/>
          </a:xfrm>
          <a:prstGeom prst="rect">
            <a:avLst/>
          </a:prstGeom>
          <a:noFill/>
        </p:spPr>
        <p:txBody>
          <a:bodyPr wrap="square" rtlCol="0">
            <a:spAutoFit/>
          </a:bodyPr>
          <a:lstStyle/>
          <a:p>
            <a:r>
              <a:rPr lang="en-US" b="1">
                <a:solidFill>
                  <a:schemeClr val="bg1"/>
                </a:solidFill>
                <a:latin typeface="Avenir Book" panose="02000503020000020003" pitchFamily="2" charset="0"/>
              </a:rPr>
              <a:t>Explore</a:t>
            </a:r>
          </a:p>
        </p:txBody>
      </p:sp>
      <p:sp>
        <p:nvSpPr>
          <p:cNvPr id="4" name="Title 1">
            <a:extLst>
              <a:ext uri="{FF2B5EF4-FFF2-40B4-BE49-F238E27FC236}">
                <a16:creationId xmlns:a16="http://schemas.microsoft.com/office/drawing/2014/main" id="{37DE8DD8-35D6-5642-8AF4-DD4F7C14D8EC}"/>
              </a:ext>
            </a:extLst>
          </p:cNvPr>
          <p:cNvSpPr>
            <a:spLocks noGrp="1"/>
          </p:cNvSpPr>
          <p:nvPr>
            <p:ph type="title" hasCustomPrompt="1"/>
          </p:nvPr>
        </p:nvSpPr>
        <p:spPr>
          <a:xfrm>
            <a:off x="743197" y="694470"/>
            <a:ext cx="10515600" cy="710041"/>
          </a:xfrm>
        </p:spPr>
        <p:txBody>
          <a:bodyPr>
            <a:normAutofit/>
          </a:bodyPr>
          <a:lstStyle>
            <a:lvl1pPr>
              <a:defRPr sz="4000"/>
            </a:lvl1pPr>
          </a:lstStyle>
          <a:p>
            <a:r>
              <a:rPr lang="en-US"/>
              <a:t>Click to add name of activity</a:t>
            </a:r>
          </a:p>
        </p:txBody>
      </p:sp>
      <p:pic>
        <p:nvPicPr>
          <p:cNvPr id="2" name="Picture 1" descr="A picture containing sketch, drawing, kitchenware, linedrawing&#10;&#10;Description automatically generated">
            <a:extLst>
              <a:ext uri="{FF2B5EF4-FFF2-40B4-BE49-F238E27FC236}">
                <a16:creationId xmlns:a16="http://schemas.microsoft.com/office/drawing/2014/main" id="{4EE7EB5B-D4E2-243C-1A8C-8815D4E696DA}"/>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r="6524"/>
          <a:stretch/>
        </p:blipFill>
        <p:spPr>
          <a:xfrm>
            <a:off x="11267146" y="0"/>
            <a:ext cx="924853" cy="710041"/>
          </a:xfrm>
          <a:prstGeom prst="rect">
            <a:avLst/>
          </a:prstGeom>
        </p:spPr>
      </p:pic>
    </p:spTree>
    <p:extLst>
      <p:ext uri="{BB962C8B-B14F-4D97-AF65-F5344CB8AC3E}">
        <p14:creationId xmlns:p14="http://schemas.microsoft.com/office/powerpoint/2010/main" val="262533773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Google Shape;41;p7">
            <a:extLst>
              <a:ext uri="{FF2B5EF4-FFF2-40B4-BE49-F238E27FC236}">
                <a16:creationId xmlns:a16="http://schemas.microsoft.com/office/drawing/2014/main" id="{AF90E022-C9E3-CC7B-925F-16678709A0E9}"/>
              </a:ext>
            </a:extLst>
          </p:cNvPr>
          <p:cNvPicPr preferRelativeResize="0"/>
          <p:nvPr userDrawn="1"/>
        </p:nvPicPr>
        <p:blipFill rotWithShape="1">
          <a:blip r:embed="rId36">
            <a:alphaModFix/>
          </a:blip>
          <a:srcRect/>
          <a:stretch/>
        </p:blipFill>
        <p:spPr>
          <a:xfrm>
            <a:off x="0" y="-1"/>
            <a:ext cx="12192100" cy="6858000"/>
          </a:xfrm>
          <a:prstGeom prst="rect">
            <a:avLst/>
          </a:prstGeom>
          <a:noFill/>
          <a:ln>
            <a:noFill/>
          </a:ln>
        </p:spPr>
      </p:pic>
      <p:sp>
        <p:nvSpPr>
          <p:cNvPr id="2" name="Title Placeholder 1">
            <a:extLst>
              <a:ext uri="{FF2B5EF4-FFF2-40B4-BE49-F238E27FC236}">
                <a16:creationId xmlns:a16="http://schemas.microsoft.com/office/drawing/2014/main" id="{1E609908-1779-12E4-D23A-FFEB4A0FC665}"/>
              </a:ext>
            </a:extLst>
          </p:cNvPr>
          <p:cNvSpPr>
            <a:spLocks noGrp="1"/>
          </p:cNvSpPr>
          <p:nvPr>
            <p:ph type="title"/>
          </p:nvPr>
        </p:nvSpPr>
        <p:spPr>
          <a:xfrm>
            <a:off x="743197" y="52488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E20974-3611-C4DC-C63F-89DBF91071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7782661-37EF-9EE3-A764-D748F9F3B07C}"/>
              </a:ext>
            </a:extLst>
          </p:cNvPr>
          <p:cNvSpPr>
            <a:spLocks noGrp="1"/>
          </p:cNvSpPr>
          <p:nvPr>
            <p:ph type="ftr" sz="quarter" idx="3"/>
          </p:nvPr>
        </p:nvSpPr>
        <p:spPr>
          <a:xfrm>
            <a:off x="4038600" y="6492874"/>
            <a:ext cx="4114800" cy="365125"/>
          </a:xfrm>
          <a:prstGeom prst="rect">
            <a:avLst/>
          </a:prstGeom>
        </p:spPr>
        <p:txBody>
          <a:bodyPr vert="horz" lIns="91440" tIns="45720" rIns="91440" bIns="45720" rtlCol="0" anchor="ctr"/>
          <a:lstStyle>
            <a:lvl1pPr algn="ctr">
              <a:defRPr sz="1400">
                <a:solidFill>
                  <a:srgbClr val="797979"/>
                </a:solidFill>
                <a:latin typeface="Avenir Book" panose="02000503020000020003" pitchFamily="2" charset="0"/>
              </a:defRPr>
            </a:lvl1pPr>
          </a:lstStyle>
          <a:p>
            <a:r>
              <a:rPr lang="en-US"/>
              <a:t>Unit 1 ● Lesson #</a:t>
            </a:r>
          </a:p>
        </p:txBody>
      </p:sp>
      <p:pic>
        <p:nvPicPr>
          <p:cNvPr id="10" name="Picture 9" descr="Logo, company name&#10;&#10;Description automatically generated">
            <a:extLst>
              <a:ext uri="{FF2B5EF4-FFF2-40B4-BE49-F238E27FC236}">
                <a16:creationId xmlns:a16="http://schemas.microsoft.com/office/drawing/2014/main" id="{9E4DE43D-B385-0FF6-D070-0BE1369B4989}"/>
              </a:ext>
            </a:extLst>
          </p:cNvPr>
          <p:cNvPicPr>
            <a:picLocks noChangeAspect="1"/>
          </p:cNvPicPr>
          <p:nvPr userDrawn="1"/>
        </p:nvPicPr>
        <p:blipFill rotWithShape="1">
          <a:blip r:embed="rId37"/>
          <a:srcRect l="14758" t="13107" r="9841" b="5930"/>
          <a:stretch/>
        </p:blipFill>
        <p:spPr>
          <a:xfrm>
            <a:off x="11447812" y="6359280"/>
            <a:ext cx="702279" cy="498720"/>
          </a:xfrm>
          <a:prstGeom prst="rect">
            <a:avLst/>
          </a:prstGeom>
        </p:spPr>
      </p:pic>
      <p:pic>
        <p:nvPicPr>
          <p:cNvPr id="11" name="Picture 10" descr="Logo&#10;&#10;Description automatically generated">
            <a:extLst>
              <a:ext uri="{FF2B5EF4-FFF2-40B4-BE49-F238E27FC236}">
                <a16:creationId xmlns:a16="http://schemas.microsoft.com/office/drawing/2014/main" id="{2A53C946-8694-007D-3BA6-B50753D9956C}"/>
              </a:ext>
            </a:extLst>
          </p:cNvPr>
          <p:cNvPicPr>
            <a:picLocks noChangeAspect="1"/>
          </p:cNvPicPr>
          <p:nvPr userDrawn="1"/>
        </p:nvPicPr>
        <p:blipFill>
          <a:blip r:embed="rId38"/>
          <a:stretch>
            <a:fillRect/>
          </a:stretch>
        </p:blipFill>
        <p:spPr>
          <a:xfrm>
            <a:off x="96253" y="6292517"/>
            <a:ext cx="1080099" cy="618378"/>
          </a:xfrm>
          <a:prstGeom prst="rect">
            <a:avLst/>
          </a:prstGeom>
        </p:spPr>
      </p:pic>
    </p:spTree>
    <p:extLst>
      <p:ext uri="{BB962C8B-B14F-4D97-AF65-F5344CB8AC3E}">
        <p14:creationId xmlns:p14="http://schemas.microsoft.com/office/powerpoint/2010/main" val="3881490797"/>
      </p:ext>
    </p:extLst>
  </p:cSld>
  <p:clrMap bg1="lt1" tx1="dk1" bg2="lt2" tx2="dk2" accent1="accent1" accent2="accent2" accent3="accent3" accent4="accent4" accent5="accent5" accent6="accent6" hlink="hlink" folHlink="folHlink"/>
  <p:sldLayoutIdLst>
    <p:sldLayoutId id="2147483704" r:id="rId1"/>
    <p:sldLayoutId id="2147483703" r:id="rId2"/>
    <p:sldLayoutId id="2147483650" r:id="rId3"/>
    <p:sldLayoutId id="2147483667" r:id="rId4"/>
    <p:sldLayoutId id="2147483658" r:id="rId5"/>
    <p:sldLayoutId id="2147483677" r:id="rId6"/>
    <p:sldLayoutId id="2147483662" r:id="rId7"/>
    <p:sldLayoutId id="2147483668" r:id="rId8"/>
    <p:sldLayoutId id="2147483678" r:id="rId9"/>
    <p:sldLayoutId id="2147483679" r:id="rId10"/>
    <p:sldLayoutId id="2147483680" r:id="rId11"/>
    <p:sldLayoutId id="2147483673" r:id="rId12"/>
    <p:sldLayoutId id="2147483676" r:id="rId13"/>
    <p:sldLayoutId id="2147483674" r:id="rId14"/>
    <p:sldLayoutId id="2147483697" r:id="rId15"/>
    <p:sldLayoutId id="2147483683" r:id="rId16"/>
    <p:sldLayoutId id="2147483684" r:id="rId17"/>
    <p:sldLayoutId id="2147483699" r:id="rId18"/>
    <p:sldLayoutId id="2147483690" r:id="rId19"/>
    <p:sldLayoutId id="2147483705" r:id="rId20"/>
    <p:sldLayoutId id="2147483653" r:id="rId21"/>
    <p:sldLayoutId id="2147483693" r:id="rId22"/>
    <p:sldLayoutId id="2147483691" r:id="rId23"/>
    <p:sldLayoutId id="2147483692" r:id="rId24"/>
    <p:sldLayoutId id="2147483685" r:id="rId25"/>
    <p:sldLayoutId id="2147483686" r:id="rId26"/>
    <p:sldLayoutId id="2147483687" r:id="rId27"/>
    <p:sldLayoutId id="2147483688" r:id="rId28"/>
    <p:sldLayoutId id="2147483689" r:id="rId29"/>
    <p:sldLayoutId id="2147483698" r:id="rId30"/>
    <p:sldLayoutId id="2147483706" r:id="rId31"/>
    <p:sldLayoutId id="2147483708" r:id="rId32"/>
    <p:sldLayoutId id="2147483709" r:id="rId33"/>
    <p:sldLayoutId id="2147483707" r:id="rId34"/>
  </p:sldLayoutIdLst>
  <p:hf sldNum="0" hdr="0" dt="0"/>
  <p:txStyles>
    <p:titleStyle>
      <a:lvl1pPr algn="l" defTabSz="914400" rtl="0" eaLnBrk="1" latinLnBrk="0" hangingPunct="1">
        <a:lnSpc>
          <a:spcPct val="90000"/>
        </a:lnSpc>
        <a:spcBef>
          <a:spcPct val="0"/>
        </a:spcBef>
        <a:buNone/>
        <a:defRPr sz="4400" b="1" i="0" kern="1200">
          <a:solidFill>
            <a:schemeClr val="accent4"/>
          </a:solidFill>
          <a:latin typeface="Avenir Blac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image" Target="../media/image420.pn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BBF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AF98AA-A2A4-474E-9A11-0B129978577C}"/>
              </a:ext>
            </a:extLst>
          </p:cNvPr>
          <p:cNvSpPr>
            <a:spLocks noGrp="1"/>
          </p:cNvSpPr>
          <p:nvPr>
            <p:ph type="ctrTitle"/>
          </p:nvPr>
        </p:nvSpPr>
        <p:spPr/>
        <p:txBody>
          <a:bodyPr/>
          <a:lstStyle/>
          <a:p>
            <a:r>
              <a:rPr lang="en-US" dirty="0"/>
              <a:t>Lesson 1:</a:t>
            </a:r>
            <a:br>
              <a:rPr lang="en-US" dirty="0"/>
            </a:br>
            <a:r>
              <a:rPr lang="en-US" dirty="0"/>
              <a:t>Brutus Bites Back</a:t>
            </a:r>
          </a:p>
        </p:txBody>
      </p:sp>
      <p:sp>
        <p:nvSpPr>
          <p:cNvPr id="4" name="Subtitle 3">
            <a:extLst>
              <a:ext uri="{FF2B5EF4-FFF2-40B4-BE49-F238E27FC236}">
                <a16:creationId xmlns:a16="http://schemas.microsoft.com/office/drawing/2014/main" id="{9BA5C366-436C-D042-8BED-48B91DCBC53F}"/>
              </a:ext>
            </a:extLst>
          </p:cNvPr>
          <p:cNvSpPr>
            <a:spLocks noGrp="1"/>
          </p:cNvSpPr>
          <p:nvPr>
            <p:ph type="subTitle" idx="1"/>
          </p:nvPr>
        </p:nvSpPr>
        <p:spPr/>
        <p:txBody>
          <a:bodyPr/>
          <a:lstStyle/>
          <a:p>
            <a:r>
              <a:rPr lang="en-US"/>
              <a:t>Functions and Their Inverses</a:t>
            </a:r>
          </a:p>
        </p:txBody>
      </p:sp>
    </p:spTree>
    <p:extLst>
      <p:ext uri="{BB962C8B-B14F-4D97-AF65-F5344CB8AC3E}">
        <p14:creationId xmlns:p14="http://schemas.microsoft.com/office/powerpoint/2010/main" val="1122268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BBFF"/>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30BF11-65B1-9649-9C9F-680F9E8D031A}"/>
              </a:ext>
            </a:extLst>
          </p:cNvPr>
          <p:cNvSpPr>
            <a:spLocks noGrp="1"/>
          </p:cNvSpPr>
          <p:nvPr>
            <p:ph idx="1"/>
          </p:nvPr>
        </p:nvSpPr>
        <p:spPr/>
        <p:txBody>
          <a:bodyPr/>
          <a:lstStyle/>
          <a:p>
            <a:pPr marL="0" indent="0">
              <a:buNone/>
            </a:pPr>
            <a:r>
              <a:rPr lang="en-US"/>
              <a:t>5. Model the relationship between the price and the amount of food with a table, graph, and equation using Carlos’s approach.</a:t>
            </a:r>
          </a:p>
          <a:p>
            <a:endParaRPr lang="en-US"/>
          </a:p>
        </p:txBody>
      </p:sp>
      <p:sp>
        <p:nvSpPr>
          <p:cNvPr id="3" name="Footer Placeholder 2">
            <a:extLst>
              <a:ext uri="{FF2B5EF4-FFF2-40B4-BE49-F238E27FC236}">
                <a16:creationId xmlns:a16="http://schemas.microsoft.com/office/drawing/2014/main" id="{31566A4C-DC13-CF4E-AB2D-55B7D1D213E1}"/>
              </a:ext>
            </a:extLst>
          </p:cNvPr>
          <p:cNvSpPr>
            <a:spLocks noGrp="1"/>
          </p:cNvSpPr>
          <p:nvPr>
            <p:ph type="ftr" sz="quarter" idx="11"/>
          </p:nvPr>
        </p:nvSpPr>
        <p:spPr/>
        <p:txBody>
          <a:bodyPr/>
          <a:lstStyle/>
          <a:p>
            <a:r>
              <a:rPr lang="en-US"/>
              <a:t>Unit 1 ● Lesson 1</a:t>
            </a:r>
          </a:p>
        </p:txBody>
      </p:sp>
      <p:sp>
        <p:nvSpPr>
          <p:cNvPr id="4" name="Title 3">
            <a:extLst>
              <a:ext uri="{FF2B5EF4-FFF2-40B4-BE49-F238E27FC236}">
                <a16:creationId xmlns:a16="http://schemas.microsoft.com/office/drawing/2014/main" id="{14093C35-C316-D240-9AB5-51DBA3C2F840}"/>
              </a:ext>
            </a:extLst>
          </p:cNvPr>
          <p:cNvSpPr>
            <a:spLocks noGrp="1"/>
          </p:cNvSpPr>
          <p:nvPr>
            <p:ph type="title"/>
          </p:nvPr>
        </p:nvSpPr>
        <p:spPr/>
        <p:txBody>
          <a:bodyPr/>
          <a:lstStyle/>
          <a:p>
            <a:r>
              <a:rPr lang="en-US"/>
              <a:t>Brutus Bites Back</a:t>
            </a:r>
          </a:p>
        </p:txBody>
      </p:sp>
      <p:pic>
        <p:nvPicPr>
          <p:cNvPr id="5" name="Picture">
            <a:extLst>
              <a:ext uri="{FF2B5EF4-FFF2-40B4-BE49-F238E27FC236}">
                <a16:creationId xmlns:a16="http://schemas.microsoft.com/office/drawing/2014/main" id="{15913862-5AEE-FE4B-A420-3B920D9C40A6}"/>
              </a:ext>
            </a:extLst>
          </p:cNvPr>
          <p:cNvPicPr/>
          <p:nvPr/>
        </p:nvPicPr>
        <p:blipFill>
          <a:blip r:embed="rId3"/>
          <a:stretch>
            <a:fillRect/>
          </a:stretch>
        </p:blipFill>
        <p:spPr bwMode="auto">
          <a:xfrm>
            <a:off x="6775117" y="2579427"/>
            <a:ext cx="3665419" cy="3137190"/>
          </a:xfrm>
          <a:prstGeom prst="rect">
            <a:avLst/>
          </a:prstGeom>
          <a:noFill/>
          <a:ln w="9525">
            <a:noFill/>
            <a:headEnd/>
            <a:tailEnd/>
          </a:ln>
        </p:spPr>
      </p:pic>
      <p:sp>
        <p:nvSpPr>
          <p:cNvPr id="6" name="TextBox 5">
            <a:extLst>
              <a:ext uri="{FF2B5EF4-FFF2-40B4-BE49-F238E27FC236}">
                <a16:creationId xmlns:a16="http://schemas.microsoft.com/office/drawing/2014/main" id="{9D3167C8-6806-BE4E-B834-01612F017127}"/>
              </a:ext>
            </a:extLst>
          </p:cNvPr>
          <p:cNvSpPr txBox="1"/>
          <p:nvPr/>
        </p:nvSpPr>
        <p:spPr>
          <a:xfrm>
            <a:off x="941696" y="2579427"/>
            <a:ext cx="3466531" cy="800219"/>
          </a:xfrm>
          <a:prstGeom prst="rect">
            <a:avLst/>
          </a:prstGeom>
          <a:noFill/>
        </p:spPr>
        <p:txBody>
          <a:bodyPr wrap="square" rtlCol="0">
            <a:spAutoFit/>
          </a:bodyPr>
          <a:lstStyle/>
          <a:p>
            <a:r>
              <a:rPr lang="en-US" sz="2800"/>
              <a:t>Carlos’s approach:</a:t>
            </a:r>
          </a:p>
          <a:p>
            <a:endParaRPr lang="en-US"/>
          </a:p>
        </p:txBody>
      </p:sp>
    </p:spTree>
    <p:extLst>
      <p:ext uri="{BB962C8B-B14F-4D97-AF65-F5344CB8AC3E}">
        <p14:creationId xmlns:p14="http://schemas.microsoft.com/office/powerpoint/2010/main" val="2743284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BBFF"/>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30BF11-65B1-9649-9C9F-680F9E8D031A}"/>
              </a:ext>
            </a:extLst>
          </p:cNvPr>
          <p:cNvSpPr>
            <a:spLocks noGrp="1"/>
          </p:cNvSpPr>
          <p:nvPr>
            <p:ph idx="1"/>
          </p:nvPr>
        </p:nvSpPr>
        <p:spPr/>
        <p:txBody>
          <a:bodyPr/>
          <a:lstStyle/>
          <a:p>
            <a:pPr marL="0" indent="0">
              <a:buNone/>
            </a:pPr>
            <a:r>
              <a:rPr lang="en-US"/>
              <a:t>6. Model the relationship between the price and the amount of food with a table, equation, and graph using Clarita’s approach.</a:t>
            </a:r>
          </a:p>
          <a:p>
            <a:endParaRPr lang="en-US"/>
          </a:p>
        </p:txBody>
      </p:sp>
      <p:sp>
        <p:nvSpPr>
          <p:cNvPr id="3" name="Footer Placeholder 2">
            <a:extLst>
              <a:ext uri="{FF2B5EF4-FFF2-40B4-BE49-F238E27FC236}">
                <a16:creationId xmlns:a16="http://schemas.microsoft.com/office/drawing/2014/main" id="{31566A4C-DC13-CF4E-AB2D-55B7D1D213E1}"/>
              </a:ext>
            </a:extLst>
          </p:cNvPr>
          <p:cNvSpPr>
            <a:spLocks noGrp="1"/>
          </p:cNvSpPr>
          <p:nvPr>
            <p:ph type="ftr" sz="quarter" idx="11"/>
          </p:nvPr>
        </p:nvSpPr>
        <p:spPr/>
        <p:txBody>
          <a:bodyPr/>
          <a:lstStyle/>
          <a:p>
            <a:r>
              <a:rPr lang="en-US"/>
              <a:t>Unit 1 ● Lesson 1</a:t>
            </a:r>
          </a:p>
        </p:txBody>
      </p:sp>
      <p:sp>
        <p:nvSpPr>
          <p:cNvPr id="4" name="Title 3">
            <a:extLst>
              <a:ext uri="{FF2B5EF4-FFF2-40B4-BE49-F238E27FC236}">
                <a16:creationId xmlns:a16="http://schemas.microsoft.com/office/drawing/2014/main" id="{14093C35-C316-D240-9AB5-51DBA3C2F840}"/>
              </a:ext>
            </a:extLst>
          </p:cNvPr>
          <p:cNvSpPr>
            <a:spLocks noGrp="1"/>
          </p:cNvSpPr>
          <p:nvPr>
            <p:ph type="title"/>
          </p:nvPr>
        </p:nvSpPr>
        <p:spPr/>
        <p:txBody>
          <a:bodyPr/>
          <a:lstStyle/>
          <a:p>
            <a:r>
              <a:rPr lang="en-US"/>
              <a:t>Brutus Bites Back</a:t>
            </a:r>
          </a:p>
        </p:txBody>
      </p:sp>
      <p:sp>
        <p:nvSpPr>
          <p:cNvPr id="6" name="TextBox 5">
            <a:extLst>
              <a:ext uri="{FF2B5EF4-FFF2-40B4-BE49-F238E27FC236}">
                <a16:creationId xmlns:a16="http://schemas.microsoft.com/office/drawing/2014/main" id="{9D3167C8-6806-BE4E-B834-01612F017127}"/>
              </a:ext>
            </a:extLst>
          </p:cNvPr>
          <p:cNvSpPr txBox="1"/>
          <p:nvPr/>
        </p:nvSpPr>
        <p:spPr>
          <a:xfrm>
            <a:off x="941696" y="2579427"/>
            <a:ext cx="3466531" cy="800219"/>
          </a:xfrm>
          <a:prstGeom prst="rect">
            <a:avLst/>
          </a:prstGeom>
          <a:noFill/>
        </p:spPr>
        <p:txBody>
          <a:bodyPr wrap="square" rtlCol="0">
            <a:spAutoFit/>
          </a:bodyPr>
          <a:lstStyle/>
          <a:p>
            <a:r>
              <a:rPr lang="en-US" sz="2800"/>
              <a:t>Clarita’s approach:</a:t>
            </a:r>
          </a:p>
          <a:p>
            <a:endParaRPr lang="en-US"/>
          </a:p>
        </p:txBody>
      </p:sp>
      <p:pic>
        <p:nvPicPr>
          <p:cNvPr id="7" name="Picture">
            <a:extLst>
              <a:ext uri="{FF2B5EF4-FFF2-40B4-BE49-F238E27FC236}">
                <a16:creationId xmlns:a16="http://schemas.microsoft.com/office/drawing/2014/main" id="{286A6D84-A097-EA49-BBC6-2AF87FDD8017}"/>
              </a:ext>
            </a:extLst>
          </p:cNvPr>
          <p:cNvPicPr/>
          <p:nvPr/>
        </p:nvPicPr>
        <p:blipFill>
          <a:blip r:embed="rId3"/>
          <a:stretch>
            <a:fillRect/>
          </a:stretch>
        </p:blipFill>
        <p:spPr bwMode="auto">
          <a:xfrm>
            <a:off x="6502162" y="2715904"/>
            <a:ext cx="4156739" cy="3162777"/>
          </a:xfrm>
          <a:prstGeom prst="rect">
            <a:avLst/>
          </a:prstGeom>
          <a:noFill/>
          <a:ln w="9525">
            <a:noFill/>
            <a:headEnd/>
            <a:tailEnd/>
          </a:ln>
        </p:spPr>
      </p:pic>
    </p:spTree>
    <p:extLst>
      <p:ext uri="{BB962C8B-B14F-4D97-AF65-F5344CB8AC3E}">
        <p14:creationId xmlns:p14="http://schemas.microsoft.com/office/powerpoint/2010/main" val="2671245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BBFF"/>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30BF11-65B1-9649-9C9F-680F9E8D031A}"/>
              </a:ext>
            </a:extLst>
          </p:cNvPr>
          <p:cNvSpPr>
            <a:spLocks noGrp="1"/>
          </p:cNvSpPr>
          <p:nvPr>
            <p:ph idx="1"/>
          </p:nvPr>
        </p:nvSpPr>
        <p:spPr>
          <a:xfrm>
            <a:off x="738249" y="1527344"/>
            <a:ext cx="5130288" cy="4351338"/>
          </a:xfrm>
        </p:spPr>
        <p:txBody>
          <a:bodyPr/>
          <a:lstStyle/>
          <a:p>
            <a:pPr marL="0" indent="0">
              <a:buNone/>
            </a:pPr>
            <a:r>
              <a:rPr lang="en-US" sz="2400"/>
              <a:t>5. Model the relationship between the price and the amount of food with a table, graph, and equation using Carlos’s approach.</a:t>
            </a:r>
          </a:p>
          <a:p>
            <a:endParaRPr lang="en-US"/>
          </a:p>
        </p:txBody>
      </p:sp>
      <p:sp>
        <p:nvSpPr>
          <p:cNvPr id="3" name="Footer Placeholder 2">
            <a:extLst>
              <a:ext uri="{FF2B5EF4-FFF2-40B4-BE49-F238E27FC236}">
                <a16:creationId xmlns:a16="http://schemas.microsoft.com/office/drawing/2014/main" id="{31566A4C-DC13-CF4E-AB2D-55B7D1D213E1}"/>
              </a:ext>
            </a:extLst>
          </p:cNvPr>
          <p:cNvSpPr>
            <a:spLocks noGrp="1"/>
          </p:cNvSpPr>
          <p:nvPr>
            <p:ph type="ftr" sz="quarter" idx="11"/>
          </p:nvPr>
        </p:nvSpPr>
        <p:spPr/>
        <p:txBody>
          <a:bodyPr/>
          <a:lstStyle/>
          <a:p>
            <a:r>
              <a:rPr lang="en-US"/>
              <a:t>Unit 1 ● Lesson 1</a:t>
            </a:r>
          </a:p>
        </p:txBody>
      </p:sp>
      <p:sp>
        <p:nvSpPr>
          <p:cNvPr id="4" name="Title 3">
            <a:extLst>
              <a:ext uri="{FF2B5EF4-FFF2-40B4-BE49-F238E27FC236}">
                <a16:creationId xmlns:a16="http://schemas.microsoft.com/office/drawing/2014/main" id="{14093C35-C316-D240-9AB5-51DBA3C2F840}"/>
              </a:ext>
            </a:extLst>
          </p:cNvPr>
          <p:cNvSpPr>
            <a:spLocks noGrp="1"/>
          </p:cNvSpPr>
          <p:nvPr>
            <p:ph type="title"/>
          </p:nvPr>
        </p:nvSpPr>
        <p:spPr/>
        <p:txBody>
          <a:bodyPr/>
          <a:lstStyle/>
          <a:p>
            <a:r>
              <a:rPr lang="en-US"/>
              <a:t>Brutus Bites Back</a:t>
            </a:r>
          </a:p>
        </p:txBody>
      </p:sp>
      <p:pic>
        <p:nvPicPr>
          <p:cNvPr id="5" name="Picture">
            <a:extLst>
              <a:ext uri="{FF2B5EF4-FFF2-40B4-BE49-F238E27FC236}">
                <a16:creationId xmlns:a16="http://schemas.microsoft.com/office/drawing/2014/main" id="{15913862-5AEE-FE4B-A420-3B920D9C40A6}"/>
              </a:ext>
            </a:extLst>
          </p:cNvPr>
          <p:cNvPicPr/>
          <p:nvPr/>
        </p:nvPicPr>
        <p:blipFill>
          <a:blip r:embed="rId3"/>
          <a:stretch>
            <a:fillRect/>
          </a:stretch>
        </p:blipFill>
        <p:spPr bwMode="auto">
          <a:xfrm>
            <a:off x="1514900" y="3041210"/>
            <a:ext cx="3384645" cy="2837471"/>
          </a:xfrm>
          <a:prstGeom prst="rect">
            <a:avLst/>
          </a:prstGeom>
          <a:noFill/>
          <a:ln w="9525">
            <a:noFill/>
            <a:headEnd/>
            <a:tailEnd/>
          </a:ln>
        </p:spPr>
      </p:pic>
      <p:sp>
        <p:nvSpPr>
          <p:cNvPr id="7" name="Content Placeholder 1">
            <a:extLst>
              <a:ext uri="{FF2B5EF4-FFF2-40B4-BE49-F238E27FC236}">
                <a16:creationId xmlns:a16="http://schemas.microsoft.com/office/drawing/2014/main" id="{B57ECBDC-B78D-6B4C-A04B-87ADE51490EF}"/>
              </a:ext>
            </a:extLst>
          </p:cNvPr>
          <p:cNvSpPr txBox="1">
            <a:spLocks/>
          </p:cNvSpPr>
          <p:nvPr/>
        </p:nvSpPr>
        <p:spPr>
          <a:xfrm>
            <a:off x="6128509" y="1527344"/>
            <a:ext cx="513028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a:t>6. </a:t>
            </a:r>
            <a:r>
              <a:rPr lang="en-US" sz="2400"/>
              <a:t>Model the relationship between the price and the amount of food with a table, equation, and graph using Clarita’s approach.</a:t>
            </a:r>
          </a:p>
          <a:p>
            <a:pPr marL="0" indent="0">
              <a:buFont typeface="Arial" panose="020B0604020202020204" pitchFamily="34" charset="0"/>
              <a:buNone/>
            </a:pPr>
            <a:endParaRPr lang="en-US" sz="2400"/>
          </a:p>
          <a:p>
            <a:endParaRPr lang="en-US"/>
          </a:p>
        </p:txBody>
      </p:sp>
      <p:pic>
        <p:nvPicPr>
          <p:cNvPr id="8" name="Picture">
            <a:extLst>
              <a:ext uri="{FF2B5EF4-FFF2-40B4-BE49-F238E27FC236}">
                <a16:creationId xmlns:a16="http://schemas.microsoft.com/office/drawing/2014/main" id="{BCE459F2-17FC-3147-B209-EDCD63064620}"/>
              </a:ext>
            </a:extLst>
          </p:cNvPr>
          <p:cNvPicPr/>
          <p:nvPr/>
        </p:nvPicPr>
        <p:blipFill>
          <a:blip r:embed="rId4"/>
          <a:stretch>
            <a:fillRect/>
          </a:stretch>
        </p:blipFill>
        <p:spPr bwMode="auto">
          <a:xfrm>
            <a:off x="6502162" y="3041210"/>
            <a:ext cx="3679067" cy="2837471"/>
          </a:xfrm>
          <a:prstGeom prst="rect">
            <a:avLst/>
          </a:prstGeom>
          <a:noFill/>
          <a:ln w="9525">
            <a:noFill/>
            <a:headEnd/>
            <a:tailEnd/>
          </a:ln>
        </p:spPr>
      </p:pic>
    </p:spTree>
    <p:extLst>
      <p:ext uri="{BB962C8B-B14F-4D97-AF65-F5344CB8AC3E}">
        <p14:creationId xmlns:p14="http://schemas.microsoft.com/office/powerpoint/2010/main" val="4279925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BBFF"/>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2FCE68-8F23-C342-8CA8-76BADA31A740}"/>
              </a:ext>
            </a:extLst>
          </p:cNvPr>
          <p:cNvSpPr>
            <a:spLocks noGrp="1"/>
          </p:cNvSpPr>
          <p:nvPr>
            <p:ph idx="1"/>
          </p:nvPr>
        </p:nvSpPr>
        <p:spPr/>
        <p:txBody>
          <a:bodyPr/>
          <a:lstStyle/>
          <a:p>
            <a:pPr marL="0" indent="0">
              <a:buNone/>
            </a:pPr>
            <a:r>
              <a:rPr lang="en-US"/>
              <a:t>Which company should Clarita and Carlos buy their Brutus Bites from? Why?</a:t>
            </a:r>
          </a:p>
          <a:p>
            <a:pPr marL="0" indent="0">
              <a:buNone/>
            </a:pPr>
            <a:endParaRPr lang="en-US"/>
          </a:p>
        </p:txBody>
      </p:sp>
      <p:sp>
        <p:nvSpPr>
          <p:cNvPr id="3" name="Footer Placeholder 2">
            <a:extLst>
              <a:ext uri="{FF2B5EF4-FFF2-40B4-BE49-F238E27FC236}">
                <a16:creationId xmlns:a16="http://schemas.microsoft.com/office/drawing/2014/main" id="{AB31633C-A6A6-0F45-8BAB-5E3FD6E7A7C7}"/>
              </a:ext>
            </a:extLst>
          </p:cNvPr>
          <p:cNvSpPr>
            <a:spLocks noGrp="1"/>
          </p:cNvSpPr>
          <p:nvPr>
            <p:ph type="ftr" sz="quarter" idx="11"/>
          </p:nvPr>
        </p:nvSpPr>
        <p:spPr/>
        <p:txBody>
          <a:bodyPr/>
          <a:lstStyle/>
          <a:p>
            <a:r>
              <a:rPr lang="en-US"/>
              <a:t>Unit 1 ● Lesson 1</a:t>
            </a:r>
          </a:p>
        </p:txBody>
      </p:sp>
    </p:spTree>
    <p:extLst>
      <p:ext uri="{BB962C8B-B14F-4D97-AF65-F5344CB8AC3E}">
        <p14:creationId xmlns:p14="http://schemas.microsoft.com/office/powerpoint/2010/main" val="953639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BBFF"/>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97B41C-ABEE-D54A-8F3F-7D91B3A13969}"/>
              </a:ext>
            </a:extLst>
          </p:cNvPr>
          <p:cNvSpPr>
            <a:spLocks noGrp="1"/>
          </p:cNvSpPr>
          <p:nvPr>
            <p:ph idx="1"/>
          </p:nvPr>
        </p:nvSpPr>
        <p:spPr/>
        <p:txBody>
          <a:bodyPr/>
          <a:lstStyle/>
          <a:p>
            <a:pPr marL="0" indent="0">
              <a:buNone/>
            </a:pPr>
            <a:r>
              <a:rPr lang="en-US" sz="2400"/>
              <a:t>Decide which of the representations below doesn’t belong and write your reason for selecting it.</a:t>
            </a:r>
          </a:p>
          <a:p>
            <a:endParaRPr lang="en-US"/>
          </a:p>
        </p:txBody>
      </p:sp>
      <p:sp>
        <p:nvSpPr>
          <p:cNvPr id="3" name="Footer Placeholder 2">
            <a:extLst>
              <a:ext uri="{FF2B5EF4-FFF2-40B4-BE49-F238E27FC236}">
                <a16:creationId xmlns:a16="http://schemas.microsoft.com/office/drawing/2014/main" id="{6E20B178-C8F4-B040-811C-9A4200787150}"/>
              </a:ext>
            </a:extLst>
          </p:cNvPr>
          <p:cNvSpPr>
            <a:spLocks noGrp="1"/>
          </p:cNvSpPr>
          <p:nvPr>
            <p:ph type="ftr" sz="quarter" idx="11"/>
          </p:nvPr>
        </p:nvSpPr>
        <p:spPr/>
        <p:txBody>
          <a:bodyPr/>
          <a:lstStyle/>
          <a:p>
            <a:r>
              <a:rPr lang="en-US"/>
              <a:t>Unit 1 ● Lesson 1</a:t>
            </a:r>
          </a:p>
        </p:txBody>
      </p:sp>
      <p:sp>
        <p:nvSpPr>
          <p:cNvPr id="5" name="TextBox 4">
            <a:extLst>
              <a:ext uri="{FF2B5EF4-FFF2-40B4-BE49-F238E27FC236}">
                <a16:creationId xmlns:a16="http://schemas.microsoft.com/office/drawing/2014/main" id="{E027D2FA-F062-0B4F-B0A3-BB0BA735053F}"/>
              </a:ext>
            </a:extLst>
          </p:cNvPr>
          <p:cNvSpPr txBox="1"/>
          <p:nvPr/>
        </p:nvSpPr>
        <p:spPr>
          <a:xfrm>
            <a:off x="1412386" y="2614189"/>
            <a:ext cx="5391397" cy="738664"/>
          </a:xfrm>
          <a:prstGeom prst="rect">
            <a:avLst/>
          </a:prstGeom>
          <a:noFill/>
        </p:spPr>
        <p:txBody>
          <a:bodyPr wrap="square" rtlCol="0">
            <a:spAutoFit/>
          </a:bodyPr>
          <a:lstStyle/>
          <a:p>
            <a:r>
              <a:rPr lang="en-US" sz="2400">
                <a:latin typeface="Avenir" panose="02000503020000020003" pitchFamily="2" charset="0"/>
              </a:rPr>
              <a:t>A. </a:t>
            </a:r>
          </a:p>
          <a:p>
            <a:endParaRPr lang="en-US"/>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3E8126BA-EB1A-7343-A72A-4206F6BB8EAD}"/>
                  </a:ext>
                </a:extLst>
              </p:cNvPr>
              <p:cNvGraphicFramePr>
                <a:graphicFrameLocks noGrp="1"/>
              </p:cNvGraphicFramePr>
              <p:nvPr>
                <p:extLst>
                  <p:ext uri="{D42A27DB-BD31-4B8C-83A1-F6EECF244321}">
                    <p14:modId xmlns:p14="http://schemas.microsoft.com/office/powerpoint/2010/main" val="3694754506"/>
                  </p:ext>
                </p:extLst>
              </p:nvPr>
            </p:nvGraphicFramePr>
            <p:xfrm>
              <a:off x="1963506" y="2700794"/>
              <a:ext cx="2474536" cy="2061210"/>
            </p:xfrm>
            <a:graphic>
              <a:graphicData uri="http://schemas.openxmlformats.org/drawingml/2006/table">
                <a:tbl>
                  <a:tblPr>
                    <a:tableStyleId>{5C22544A-7EE6-4342-B048-85BDC9FD1C3A}</a:tableStyleId>
                  </a:tblPr>
                  <a:tblGrid>
                    <a:gridCol w="1237268">
                      <a:extLst>
                        <a:ext uri="{9D8B030D-6E8A-4147-A177-3AD203B41FA5}">
                          <a16:colId xmlns:a16="http://schemas.microsoft.com/office/drawing/2014/main" val="3332018858"/>
                        </a:ext>
                      </a:extLst>
                    </a:gridCol>
                    <a:gridCol w="1237268">
                      <a:extLst>
                        <a:ext uri="{9D8B030D-6E8A-4147-A177-3AD203B41FA5}">
                          <a16:colId xmlns:a16="http://schemas.microsoft.com/office/drawing/2014/main" val="1739783222"/>
                        </a:ext>
                      </a:extLst>
                    </a:gridCol>
                  </a:tblGrid>
                  <a:tr h="0">
                    <a:tc>
                      <a:txBody>
                        <a:bodyPr/>
                        <a:lstStyle/>
                        <a:p>
                          <a:pPr marL="342900" marR="0" lvl="0" indent="-342900" algn="ctr">
                            <a:lnSpc>
                              <a:spcPct val="115000"/>
                            </a:lnSpc>
                            <a:spcBef>
                              <a:spcPts val="0"/>
                            </a:spcBef>
                            <a:spcAft>
                              <a:spcPts val="0"/>
                            </a:spcAft>
                            <a:buFont typeface="Arial" panose="020B0604020202020204" pitchFamily="34" charset="0"/>
                            <a:buChar char=" "/>
                          </a:pPr>
                          <a14:m>
                            <m:oMath xmlns:m="http://schemas.openxmlformats.org/officeDocument/2006/math">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𝑥</m:t>
                              </m:r>
                            </m:oMath>
                          </a14:m>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gn="ctr">
                            <a:lnSpc>
                              <a:spcPct val="115000"/>
                            </a:lnSpc>
                            <a:spcBef>
                              <a:spcPts val="0"/>
                            </a:spcBef>
                            <a:spcAft>
                              <a:spcPts val="0"/>
                            </a:spcAft>
                            <a:buFont typeface="Arial" panose="020B0604020202020204" pitchFamily="34" charset="0"/>
                            <a:buChar char=" "/>
                          </a:pPr>
                          <a14:m>
                            <m:oMath xmlns:m="http://schemas.openxmlformats.org/officeDocument/2006/math">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𝑓</m:t>
                              </m:r>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1140895"/>
                      </a:ext>
                    </a:extLst>
                  </a:tr>
                  <a:tr h="0">
                    <a:tc>
                      <a:txBody>
                        <a:bodyPr/>
                        <a:lstStyle/>
                        <a:p>
                          <a:pPr marL="0" marR="0" algn="ctr">
                            <a:lnSpc>
                              <a:spcPct val="115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9</m:t>
                                </m:r>
                              </m:oMath>
                            </m:oMathPara>
                          </a14:m>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4026301"/>
                      </a:ext>
                    </a:extLst>
                  </a:tr>
                  <a:tr h="0">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7</m:t>
                                </m:r>
                              </m:oMath>
                            </m:oMathPara>
                          </a14:m>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5651031"/>
                      </a:ext>
                    </a:extLst>
                  </a:tr>
                  <a:tr h="0">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5</m:t>
                                </m:r>
                              </m:oMath>
                            </m:oMathPara>
                          </a14:m>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0691562"/>
                      </a:ext>
                    </a:extLst>
                  </a:tr>
                  <a:tr h="0">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m:t>
                                </m:r>
                              </m:oMath>
                            </m:oMathPara>
                          </a14:m>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2167142"/>
                      </a:ext>
                    </a:extLst>
                  </a:tr>
                  <a:tr h="0">
                    <a:tc>
                      <a:txBody>
                        <a:bodyPr/>
                        <a:lstStyle/>
                        <a:p>
                          <a:pPr marL="0" marR="0" algn="ctr">
                            <a:lnSpc>
                              <a:spcPct val="115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marL="0" marR="0" algn="ctr">
                            <a:lnSpc>
                              <a:spcPct val="115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tc>
                    <a:extLst>
                      <a:ext uri="{0D108BD9-81ED-4DB2-BD59-A6C34878D82A}">
                        <a16:rowId xmlns:a16="http://schemas.microsoft.com/office/drawing/2014/main" val="2717061918"/>
                      </a:ext>
                    </a:extLst>
                  </a:tr>
                </a:tbl>
              </a:graphicData>
            </a:graphic>
          </p:graphicFrame>
        </mc:Choice>
        <mc:Fallback xmlns="">
          <p:graphicFrame>
            <p:nvGraphicFramePr>
              <p:cNvPr id="6" name="Table 5">
                <a:extLst>
                  <a:ext uri="{FF2B5EF4-FFF2-40B4-BE49-F238E27FC236}">
                    <a16:creationId xmlns:a16="http://schemas.microsoft.com/office/drawing/2014/main" id="{3E8126BA-EB1A-7343-A72A-4206F6BB8EAD}"/>
                  </a:ext>
                </a:extLst>
              </p:cNvPr>
              <p:cNvGraphicFramePr>
                <a:graphicFrameLocks noGrp="1"/>
              </p:cNvGraphicFramePr>
              <p:nvPr>
                <p:extLst>
                  <p:ext uri="{D42A27DB-BD31-4B8C-83A1-F6EECF244321}">
                    <p14:modId xmlns:p14="http://schemas.microsoft.com/office/powerpoint/2010/main" val="3694754506"/>
                  </p:ext>
                </p:extLst>
              </p:nvPr>
            </p:nvGraphicFramePr>
            <p:xfrm>
              <a:off x="1963506" y="2700794"/>
              <a:ext cx="2474536" cy="2061210"/>
            </p:xfrm>
            <a:graphic>
              <a:graphicData uri="http://schemas.openxmlformats.org/drawingml/2006/table">
                <a:tbl>
                  <a:tblPr>
                    <a:tableStyleId>{5C22544A-7EE6-4342-B048-85BDC9FD1C3A}</a:tableStyleId>
                  </a:tblPr>
                  <a:tblGrid>
                    <a:gridCol w="1237268">
                      <a:extLst>
                        <a:ext uri="{9D8B030D-6E8A-4147-A177-3AD203B41FA5}">
                          <a16:colId xmlns:a16="http://schemas.microsoft.com/office/drawing/2014/main" val="3332018858"/>
                        </a:ext>
                      </a:extLst>
                    </a:gridCol>
                    <a:gridCol w="1237268">
                      <a:extLst>
                        <a:ext uri="{9D8B030D-6E8A-4147-A177-3AD203B41FA5}">
                          <a16:colId xmlns:a16="http://schemas.microsoft.com/office/drawing/2014/main" val="1739783222"/>
                        </a:ext>
                      </a:extLst>
                    </a:gridCol>
                  </a:tblGrid>
                  <a:tr h="329184">
                    <a:tc>
                      <a:txBody>
                        <a:bodyPr/>
                        <a:lstStyle/>
                        <a:p>
                          <a:endParaRPr lang="en-US"/>
                        </a:p>
                      </a:txBody>
                      <a:tcPr marL="68580" marR="68580" marT="0" marB="0">
                        <a:blipFill>
                          <a:blip r:embed="rId2"/>
                          <a:stretch>
                            <a:fillRect l="-490" t="-20370" r="-100490" b="-574074"/>
                          </a:stretch>
                        </a:blipFill>
                      </a:tcPr>
                    </a:tc>
                    <a:tc>
                      <a:txBody>
                        <a:bodyPr/>
                        <a:lstStyle/>
                        <a:p>
                          <a:endParaRPr lang="en-US"/>
                        </a:p>
                      </a:txBody>
                      <a:tcPr marL="68580" marR="68580" marT="0" marB="0">
                        <a:blipFill>
                          <a:blip r:embed="rId2"/>
                          <a:stretch>
                            <a:fillRect l="-100985" t="-20370" r="-985" b="-574074"/>
                          </a:stretch>
                        </a:blipFill>
                      </a:tcPr>
                    </a:tc>
                    <a:extLst>
                      <a:ext uri="{0D108BD9-81ED-4DB2-BD59-A6C34878D82A}">
                        <a16:rowId xmlns:a16="http://schemas.microsoft.com/office/drawing/2014/main" val="3491140895"/>
                      </a:ext>
                    </a:extLst>
                  </a:tr>
                  <a:tr h="350520">
                    <a:tc>
                      <a:txBody>
                        <a:bodyPr/>
                        <a:lstStyle/>
                        <a:p>
                          <a:pPr marL="0" marR="0" algn="ctr">
                            <a:lnSpc>
                              <a:spcPct val="115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tc>
                      <a:txBody>
                        <a:bodyPr/>
                        <a:lstStyle/>
                        <a:p>
                          <a:endParaRPr lang="en-US"/>
                        </a:p>
                      </a:txBody>
                      <a:tcPr marL="68580" marR="68580" marT="0" marB="0">
                        <a:blipFill>
                          <a:blip r:embed="rId2"/>
                          <a:stretch>
                            <a:fillRect l="-100985" t="-112069" r="-985" b="-434483"/>
                          </a:stretch>
                        </a:blipFill>
                      </a:tcPr>
                    </a:tc>
                    <a:extLst>
                      <a:ext uri="{0D108BD9-81ED-4DB2-BD59-A6C34878D82A}">
                        <a16:rowId xmlns:a16="http://schemas.microsoft.com/office/drawing/2014/main" val="1294026301"/>
                      </a:ext>
                    </a:extLst>
                  </a:tr>
                  <a:tr h="350520">
                    <a:tc>
                      <a:txBody>
                        <a:bodyPr/>
                        <a:lstStyle/>
                        <a:p>
                          <a:endParaRPr lang="en-US"/>
                        </a:p>
                      </a:txBody>
                      <a:tcPr marL="68580" marR="68580" marT="0" marB="0">
                        <a:blipFill>
                          <a:blip r:embed="rId2"/>
                          <a:stretch>
                            <a:fillRect l="-490" t="-215789" r="-100490" b="-342105"/>
                          </a:stretch>
                        </a:blipFill>
                      </a:tcPr>
                    </a:tc>
                    <a:tc>
                      <a:txBody>
                        <a:bodyPr/>
                        <a:lstStyle/>
                        <a:p>
                          <a:endParaRPr lang="en-US"/>
                        </a:p>
                      </a:txBody>
                      <a:tcPr marL="68580" marR="68580" marT="0" marB="0">
                        <a:blipFill>
                          <a:blip r:embed="rId2"/>
                          <a:stretch>
                            <a:fillRect l="-100985" t="-215789" r="-985" b="-342105"/>
                          </a:stretch>
                        </a:blipFill>
                      </a:tcPr>
                    </a:tc>
                    <a:extLst>
                      <a:ext uri="{0D108BD9-81ED-4DB2-BD59-A6C34878D82A}">
                        <a16:rowId xmlns:a16="http://schemas.microsoft.com/office/drawing/2014/main" val="3645651031"/>
                      </a:ext>
                    </a:extLst>
                  </a:tr>
                  <a:tr h="350520">
                    <a:tc>
                      <a:txBody>
                        <a:bodyPr/>
                        <a:lstStyle/>
                        <a:p>
                          <a:endParaRPr lang="en-US"/>
                        </a:p>
                      </a:txBody>
                      <a:tcPr marL="68580" marR="68580" marT="0" marB="0">
                        <a:blipFill>
                          <a:blip r:embed="rId2"/>
                          <a:stretch>
                            <a:fillRect l="-490" t="-310345" r="-100490" b="-236207"/>
                          </a:stretch>
                        </a:blipFill>
                      </a:tcPr>
                    </a:tc>
                    <a:tc>
                      <a:txBody>
                        <a:bodyPr/>
                        <a:lstStyle/>
                        <a:p>
                          <a:endParaRPr lang="en-US"/>
                        </a:p>
                      </a:txBody>
                      <a:tcPr marL="68580" marR="68580" marT="0" marB="0">
                        <a:blipFill>
                          <a:blip r:embed="rId2"/>
                          <a:stretch>
                            <a:fillRect l="-100985" t="-310345" r="-985" b="-236207"/>
                          </a:stretch>
                        </a:blipFill>
                      </a:tcPr>
                    </a:tc>
                    <a:extLst>
                      <a:ext uri="{0D108BD9-81ED-4DB2-BD59-A6C34878D82A}">
                        <a16:rowId xmlns:a16="http://schemas.microsoft.com/office/drawing/2014/main" val="3200691562"/>
                      </a:ext>
                    </a:extLst>
                  </a:tr>
                  <a:tr h="350520">
                    <a:tc>
                      <a:txBody>
                        <a:bodyPr/>
                        <a:lstStyle/>
                        <a:p>
                          <a:endParaRPr lang="en-US"/>
                        </a:p>
                      </a:txBody>
                      <a:tcPr marL="68580" marR="68580" marT="0" marB="0">
                        <a:blipFill>
                          <a:blip r:embed="rId2"/>
                          <a:stretch>
                            <a:fillRect l="-490" t="-410345" r="-100490" b="-136207"/>
                          </a:stretch>
                        </a:blipFill>
                      </a:tcPr>
                    </a:tc>
                    <a:tc>
                      <a:txBody>
                        <a:bodyPr/>
                        <a:lstStyle/>
                        <a:p>
                          <a:endParaRPr lang="en-US"/>
                        </a:p>
                      </a:txBody>
                      <a:tcPr marL="68580" marR="68580" marT="0" marB="0">
                        <a:blipFill>
                          <a:blip r:embed="rId2"/>
                          <a:stretch>
                            <a:fillRect l="-100985" t="-410345" r="-985" b="-136207"/>
                          </a:stretch>
                        </a:blipFill>
                      </a:tcPr>
                    </a:tc>
                    <a:extLst>
                      <a:ext uri="{0D108BD9-81ED-4DB2-BD59-A6C34878D82A}">
                        <a16:rowId xmlns:a16="http://schemas.microsoft.com/office/drawing/2014/main" val="3322167142"/>
                      </a:ext>
                    </a:extLst>
                  </a:tr>
                  <a:tr h="329946">
                    <a:tc>
                      <a:txBody>
                        <a:bodyPr/>
                        <a:lstStyle/>
                        <a:p>
                          <a:pPr marL="0" marR="0" algn="ctr">
                            <a:lnSpc>
                              <a:spcPct val="115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tc>
                    <a:tc>
                      <a:txBody>
                        <a:bodyPr/>
                        <a:lstStyle/>
                        <a:p>
                          <a:pPr marL="0" marR="0" algn="ctr">
                            <a:lnSpc>
                              <a:spcPct val="115000"/>
                            </a:lnSpc>
                            <a:spcBef>
                              <a:spcPts val="0"/>
                            </a:spcBef>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tc>
                    <a:extLst>
                      <a:ext uri="{0D108BD9-81ED-4DB2-BD59-A6C34878D82A}">
                        <a16:rowId xmlns:a16="http://schemas.microsoft.com/office/drawing/2014/main" val="2717061918"/>
                      </a:ext>
                    </a:extLst>
                  </a:tr>
                </a:tbl>
              </a:graphicData>
            </a:graphic>
          </p:graphicFrame>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0EDB9D3-1ECD-9741-8041-2061FDC7EA32}"/>
                  </a:ext>
                </a:extLst>
              </p:cNvPr>
              <p:cNvSpPr txBox="1"/>
              <p:nvPr/>
            </p:nvSpPr>
            <p:spPr>
              <a:xfrm>
                <a:off x="1353786" y="4917067"/>
                <a:ext cx="5391397" cy="924356"/>
              </a:xfrm>
              <a:prstGeom prst="rect">
                <a:avLst/>
              </a:prstGeom>
              <a:noFill/>
            </p:spPr>
            <p:txBody>
              <a:bodyPr wrap="square" rtlCol="0">
                <a:spAutoFit/>
              </a:bodyPr>
              <a:lstStyle/>
              <a:p>
                <a:r>
                  <a:rPr lang="en-US" sz="2400">
                    <a:latin typeface="Avenir" panose="02000503020000020003" pitchFamily="2" charset="0"/>
                  </a:rPr>
                  <a:t>B.</a:t>
                </a:r>
                <a:r>
                  <a:rPr lang="en-US" sz="2400"/>
                  <a:t> </a:t>
                </a:r>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2</m:t>
                        </m:r>
                      </m:num>
                      <m:den>
                        <m:r>
                          <a:rPr lang="en-US" sz="2400" b="0" i="1" smtClean="0">
                            <a:latin typeface="Cambria Math" panose="02040503050406030204" pitchFamily="18" charset="0"/>
                          </a:rPr>
                          <m:t>9</m:t>
                        </m:r>
                      </m:den>
                    </m:f>
                    <m:r>
                      <a:rPr lang="en-US" sz="2400" b="0" i="1" smtClean="0">
                        <a:latin typeface="Cambria Math" panose="02040503050406030204" pitchFamily="18" charset="0"/>
                      </a:rPr>
                      <m:t>𝑥</m:t>
                    </m:r>
                  </m:oMath>
                </a14:m>
                <a:r>
                  <a:rPr lang="en-US" sz="2400"/>
                  <a:t> </a:t>
                </a:r>
              </a:p>
              <a:p>
                <a:endParaRPr lang="en-US"/>
              </a:p>
            </p:txBody>
          </p:sp>
        </mc:Choice>
        <mc:Fallback xmlns="">
          <p:sp>
            <p:nvSpPr>
              <p:cNvPr id="7" name="TextBox 6">
                <a:extLst>
                  <a:ext uri="{FF2B5EF4-FFF2-40B4-BE49-F238E27FC236}">
                    <a16:creationId xmlns:a16="http://schemas.microsoft.com/office/drawing/2014/main" id="{90EDB9D3-1ECD-9741-8041-2061FDC7EA32}"/>
                  </a:ext>
                </a:extLst>
              </p:cNvPr>
              <p:cNvSpPr txBox="1">
                <a:spLocks noRot="1" noChangeAspect="1" noMove="1" noResize="1" noEditPoints="1" noAdjustHandles="1" noChangeArrowheads="1" noChangeShapeType="1" noTextEdit="1"/>
              </p:cNvSpPr>
              <p:nvPr/>
            </p:nvSpPr>
            <p:spPr>
              <a:xfrm>
                <a:off x="1353786" y="4917067"/>
                <a:ext cx="5391397" cy="924356"/>
              </a:xfrm>
              <a:prstGeom prst="rect">
                <a:avLst/>
              </a:prstGeom>
              <a:blipFill>
                <a:blip r:embed="rId3"/>
                <a:stretch>
                  <a:fillRect l="-1697"/>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E8206D3A-B3A5-2E4A-8CC9-0A858A6CB48C}"/>
              </a:ext>
            </a:extLst>
          </p:cNvPr>
          <p:cNvSpPr txBox="1"/>
          <p:nvPr/>
        </p:nvSpPr>
        <p:spPr>
          <a:xfrm>
            <a:off x="6096000" y="2614189"/>
            <a:ext cx="5391397" cy="738664"/>
          </a:xfrm>
          <a:prstGeom prst="rect">
            <a:avLst/>
          </a:prstGeom>
          <a:noFill/>
        </p:spPr>
        <p:txBody>
          <a:bodyPr wrap="square" rtlCol="0">
            <a:spAutoFit/>
          </a:bodyPr>
          <a:lstStyle/>
          <a:p>
            <a:r>
              <a:rPr lang="en-US" sz="2400">
                <a:latin typeface="Avenir" panose="02000503020000020003" pitchFamily="2" charset="0"/>
              </a:rPr>
              <a:t>C. </a:t>
            </a:r>
          </a:p>
          <a:p>
            <a:endParaRPr lang="en-US"/>
          </a:p>
        </p:txBody>
      </p:sp>
      <p:pic>
        <p:nvPicPr>
          <p:cNvPr id="13" name="Picture 12">
            <a:extLst>
              <a:ext uri="{FF2B5EF4-FFF2-40B4-BE49-F238E27FC236}">
                <a16:creationId xmlns:a16="http://schemas.microsoft.com/office/drawing/2014/main" id="{659A9999-9B4A-3E46-82B8-BC0FE43DD259}"/>
              </a:ext>
            </a:extLst>
          </p:cNvPr>
          <p:cNvPicPr>
            <a:picLocks noChangeAspect="1"/>
          </p:cNvPicPr>
          <p:nvPr/>
        </p:nvPicPr>
        <p:blipFill>
          <a:blip r:embed="rId4"/>
          <a:stretch>
            <a:fillRect/>
          </a:stretch>
        </p:blipFill>
        <p:spPr>
          <a:xfrm>
            <a:off x="6905283" y="2617162"/>
            <a:ext cx="3297778" cy="3224261"/>
          </a:xfrm>
          <a:prstGeom prst="rect">
            <a:avLst/>
          </a:prstGeom>
        </p:spPr>
      </p:pic>
    </p:spTree>
    <p:extLst>
      <p:ext uri="{BB962C8B-B14F-4D97-AF65-F5344CB8AC3E}">
        <p14:creationId xmlns:p14="http://schemas.microsoft.com/office/powerpoint/2010/main" val="4172905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BBFF"/>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97B41C-ABEE-D54A-8F3F-7D91B3A13969}"/>
              </a:ext>
            </a:extLst>
          </p:cNvPr>
          <p:cNvSpPr>
            <a:spLocks noGrp="1"/>
          </p:cNvSpPr>
          <p:nvPr>
            <p:ph idx="1"/>
          </p:nvPr>
        </p:nvSpPr>
        <p:spPr/>
        <p:txBody>
          <a:bodyPr/>
          <a:lstStyle/>
          <a:p>
            <a:pPr marL="0" indent="0">
              <a:buNone/>
            </a:pPr>
            <a:r>
              <a:rPr lang="en-US" sz="2400"/>
              <a:t>Decide which of the representations below doesn’t belong and write your reason for selecting it.</a:t>
            </a:r>
          </a:p>
          <a:p>
            <a:endParaRPr lang="en-US"/>
          </a:p>
        </p:txBody>
      </p:sp>
      <p:sp>
        <p:nvSpPr>
          <p:cNvPr id="3" name="Footer Placeholder 2">
            <a:extLst>
              <a:ext uri="{FF2B5EF4-FFF2-40B4-BE49-F238E27FC236}">
                <a16:creationId xmlns:a16="http://schemas.microsoft.com/office/drawing/2014/main" id="{6E20B178-C8F4-B040-811C-9A4200787150}"/>
              </a:ext>
            </a:extLst>
          </p:cNvPr>
          <p:cNvSpPr>
            <a:spLocks noGrp="1"/>
          </p:cNvSpPr>
          <p:nvPr>
            <p:ph type="ftr" sz="quarter" idx="11"/>
          </p:nvPr>
        </p:nvSpPr>
        <p:spPr/>
        <p:txBody>
          <a:bodyPr/>
          <a:lstStyle/>
          <a:p>
            <a:r>
              <a:rPr lang="en-US"/>
              <a:t>Unit 1 ● Lesson 1</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A6AD350-E4BA-6743-B493-D9980A9AADD2}"/>
                  </a:ext>
                </a:extLst>
              </p:cNvPr>
              <p:cNvSpPr txBox="1"/>
              <p:nvPr/>
            </p:nvSpPr>
            <p:spPr>
              <a:xfrm>
                <a:off x="720693" y="1594417"/>
                <a:ext cx="5391397" cy="1107996"/>
              </a:xfrm>
              <a:prstGeom prst="rect">
                <a:avLst/>
              </a:prstGeom>
              <a:noFill/>
            </p:spPr>
            <p:txBody>
              <a:bodyPr wrap="square" rtlCol="0">
                <a:spAutoFit/>
              </a:bodyPr>
              <a:lstStyle/>
              <a:p>
                <a:r>
                  <a:rPr lang="en-US" sz="2400">
                    <a:latin typeface="Avenir" panose="02000503020000020003" pitchFamily="2" charset="0"/>
                  </a:rPr>
                  <a:t>A. Yasmin earns </a:t>
                </a:r>
                <a14:m>
                  <m:oMath xmlns:m="http://schemas.openxmlformats.org/officeDocument/2006/math">
                    <m:r>
                      <a:rPr lang="en-US" sz="2400" i="1">
                        <a:latin typeface="Cambria Math" panose="02040503050406030204" pitchFamily="18" charset="0"/>
                      </a:rPr>
                      <m:t>5</m:t>
                    </m:r>
                  </m:oMath>
                </a14:m>
                <a:r>
                  <a:rPr lang="en-US" sz="2400">
                    <a:latin typeface="Avenir" panose="02000503020000020003" pitchFamily="2" charset="0"/>
                  </a:rPr>
                  <a:t> dollars each hour that she babysits.</a:t>
                </a:r>
              </a:p>
              <a:p>
                <a:endParaRPr lang="en-US"/>
              </a:p>
            </p:txBody>
          </p:sp>
        </mc:Choice>
        <mc:Fallback xmlns="">
          <p:sp>
            <p:nvSpPr>
              <p:cNvPr id="4" name="TextBox 3">
                <a:extLst>
                  <a:ext uri="{FF2B5EF4-FFF2-40B4-BE49-F238E27FC236}">
                    <a16:creationId xmlns:a16="http://schemas.microsoft.com/office/drawing/2014/main" id="{0A6AD350-E4BA-6743-B493-D9980A9AADD2}"/>
                  </a:ext>
                </a:extLst>
              </p:cNvPr>
              <p:cNvSpPr txBox="1">
                <a:spLocks noRot="1" noChangeAspect="1" noMove="1" noResize="1" noEditPoints="1" noAdjustHandles="1" noChangeArrowheads="1" noChangeShapeType="1" noTextEdit="1"/>
              </p:cNvSpPr>
              <p:nvPr/>
            </p:nvSpPr>
            <p:spPr>
              <a:xfrm>
                <a:off x="720693" y="1594417"/>
                <a:ext cx="5391397" cy="1107996"/>
              </a:xfrm>
              <a:prstGeom prst="rect">
                <a:avLst/>
              </a:prstGeom>
              <a:blipFill>
                <a:blip r:embed="rId2"/>
                <a:stretch>
                  <a:fillRect l="-1695" t="-4420"/>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E027D2FA-F062-0B4F-B0A3-BB0BA735053F}"/>
              </a:ext>
            </a:extLst>
          </p:cNvPr>
          <p:cNvSpPr txBox="1"/>
          <p:nvPr/>
        </p:nvSpPr>
        <p:spPr>
          <a:xfrm>
            <a:off x="6198919" y="1594417"/>
            <a:ext cx="5391397" cy="738664"/>
          </a:xfrm>
          <a:prstGeom prst="rect">
            <a:avLst/>
          </a:prstGeom>
          <a:noFill/>
        </p:spPr>
        <p:txBody>
          <a:bodyPr wrap="square" rtlCol="0">
            <a:spAutoFit/>
          </a:bodyPr>
          <a:lstStyle/>
          <a:p>
            <a:r>
              <a:rPr lang="en-US" sz="2400">
                <a:latin typeface="Avenir" panose="02000503020000020003" pitchFamily="2" charset="0"/>
              </a:rPr>
              <a:t>B. </a:t>
            </a:r>
          </a:p>
          <a:p>
            <a:endParaRPr lang="en-US">
              <a:latin typeface="Avenir" panose="02000503020000020003" pitchFamily="2" charset="0"/>
            </a:endParaRP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3E8126BA-EB1A-7343-A72A-4206F6BB8EAD}"/>
                  </a:ext>
                </a:extLst>
              </p:cNvPr>
              <p:cNvGraphicFramePr>
                <a:graphicFrameLocks noGrp="1"/>
              </p:cNvGraphicFramePr>
              <p:nvPr>
                <p:extLst>
                  <p:ext uri="{D42A27DB-BD31-4B8C-83A1-F6EECF244321}">
                    <p14:modId xmlns:p14="http://schemas.microsoft.com/office/powerpoint/2010/main" val="3252521670"/>
                  </p:ext>
                </p:extLst>
              </p:nvPr>
            </p:nvGraphicFramePr>
            <p:xfrm>
              <a:off x="6678399" y="1598524"/>
              <a:ext cx="4381996" cy="1677482"/>
            </p:xfrm>
            <a:graphic>
              <a:graphicData uri="http://schemas.openxmlformats.org/drawingml/2006/table">
                <a:tbl>
                  <a:tblPr>
                    <a:tableStyleId>{5C22544A-7EE6-4342-B048-85BDC9FD1C3A}</a:tableStyleId>
                  </a:tblPr>
                  <a:tblGrid>
                    <a:gridCol w="2190998">
                      <a:extLst>
                        <a:ext uri="{9D8B030D-6E8A-4147-A177-3AD203B41FA5}">
                          <a16:colId xmlns:a16="http://schemas.microsoft.com/office/drawing/2014/main" val="3332018858"/>
                        </a:ext>
                      </a:extLst>
                    </a:gridCol>
                    <a:gridCol w="2190998">
                      <a:extLst>
                        <a:ext uri="{9D8B030D-6E8A-4147-A177-3AD203B41FA5}">
                          <a16:colId xmlns:a16="http://schemas.microsoft.com/office/drawing/2014/main" val="1739783222"/>
                        </a:ext>
                      </a:extLst>
                    </a:gridCol>
                  </a:tblGrid>
                  <a:tr h="0">
                    <a:tc>
                      <a:txBody>
                        <a:bodyPr/>
                        <a:lstStyle/>
                        <a:p>
                          <a:pPr marL="342900" marR="0" lvl="0" indent="-342900">
                            <a:lnSpc>
                              <a:spcPct val="115000"/>
                            </a:lnSpc>
                            <a:spcBef>
                              <a:spcPts val="0"/>
                            </a:spcBef>
                            <a:spcAft>
                              <a:spcPts val="0"/>
                            </a:spcAft>
                            <a:buFont typeface="Arial" panose="020B0604020202020204" pitchFamily="34" charset="0"/>
                            <a:buChar char=" "/>
                          </a:pPr>
                          <a:r>
                            <a:rPr lang="en-US" sz="2000">
                              <a:effectLst/>
                              <a:latin typeface="Avenir" panose="02000503020000020003" pitchFamily="2" charset="0"/>
                            </a:rPr>
                            <a:t>Hours</a:t>
                          </a:r>
                          <a:endParaRPr lang="en-US" sz="200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Arial" panose="020B0604020202020204" pitchFamily="34" charset="0"/>
                            <a:buChar char=" "/>
                          </a:pPr>
                          <a:r>
                            <a:rPr lang="en-US" sz="2000">
                              <a:effectLst/>
                              <a:latin typeface="Avenir" panose="02000503020000020003" pitchFamily="2" charset="0"/>
                            </a:rPr>
                            <a:t>Dollars Earned</a:t>
                          </a:r>
                          <a:endParaRPr lang="en-US" sz="200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1140895"/>
                      </a:ext>
                    </a:extLst>
                  </a:tr>
                  <a:tr h="0">
                    <a:tc>
                      <a:txBody>
                        <a:bodyPr/>
                        <a:lstStyle/>
                        <a:p>
                          <a:pPr marL="0" marR="0">
                            <a:lnSpc>
                              <a:spcPct val="115000"/>
                            </a:lnSpc>
                            <a:spcBef>
                              <a:spcPts val="0"/>
                            </a:spcBef>
                            <a:spcAft>
                              <a:spcPts val="0"/>
                            </a:spcAft>
                          </a:pPr>
                          <a:r>
                            <a:rPr lang="en-US" sz="2000">
                              <a:effectLst/>
                              <a:latin typeface="Avenir"/>
                              <a:ea typeface="Calibri"/>
                              <a:cs typeface="Times New Roman"/>
                            </a:rPr>
                            <a:t>1</a:t>
                          </a:r>
                          <a14:m>
                            <m:oMath xmlns:m="http://schemas.openxmlformats.org/officeDocument/2006/math">
                              <m:r>
                                <a:rPr lang="en-US" sz="2000" dirty="0">
                                  <a:effectLst/>
                                  <a:latin typeface="Cambria Math" panose="02040503050406030204" pitchFamily="18" charset="0"/>
                                </a:rPr>
                                <m:t>1</m:t>
                              </m:r>
                            </m:oMath>
                          </a14:m>
                          <a:endParaRPr lang="en-US" sz="200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latin typeface="Avenir"/>
                              <a:ea typeface="Calibri"/>
                              <a:cs typeface="Times New Roman"/>
                            </a:rPr>
                            <a:t>5</a:t>
                          </a:r>
                          <a14:m>
                            <m:oMath xmlns:m="http://schemas.openxmlformats.org/officeDocument/2006/math">
                              <m:r>
                                <a:rPr lang="en-US" sz="2000" dirty="0">
                                  <a:effectLst/>
                                  <a:latin typeface="Cambria Math" panose="02040503050406030204" pitchFamily="18" charset="0"/>
                                </a:rPr>
                                <m:t>5</m:t>
                              </m:r>
                            </m:oMath>
                          </a14:m>
                          <a:endParaRPr lang="en-US" sz="200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4026301"/>
                      </a:ext>
                    </a:extLst>
                  </a:tr>
                  <a:tr h="0">
                    <a:tc>
                      <a:txBody>
                        <a:bodyPr/>
                        <a:lstStyle/>
                        <a:p>
                          <a:pPr marL="0" marR="0">
                            <a:lnSpc>
                              <a:spcPct val="115000"/>
                            </a:lnSpc>
                            <a:spcBef>
                              <a:spcPts val="0"/>
                            </a:spcBef>
                            <a:spcAft>
                              <a:spcPts val="0"/>
                            </a:spcAft>
                          </a:pPr>
                          <a:r>
                            <a:rPr lang="en-US" sz="2000">
                              <a:effectLst/>
                              <a:latin typeface="Avenir"/>
                              <a:ea typeface="Calibri"/>
                              <a:cs typeface="Times New Roman"/>
                            </a:rPr>
                            <a:t>2</a:t>
                          </a:r>
                          <a14:m>
                            <m:oMath xmlns:m="http://schemas.openxmlformats.org/officeDocument/2006/math">
                              <m:r>
                                <a:rPr lang="en-US" sz="2000" dirty="0">
                                  <a:effectLst/>
                                  <a:latin typeface="Cambria Math" panose="02040503050406030204" pitchFamily="18" charset="0"/>
                                </a:rPr>
                                <m:t>2</m:t>
                              </m:r>
                            </m:oMath>
                          </a14:m>
                          <a:endParaRPr lang="en-US" sz="200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latin typeface="Avenir"/>
                              <a:ea typeface="Calibri"/>
                              <a:cs typeface="Times New Roman"/>
                            </a:rPr>
                            <a:t>10</a:t>
                          </a:r>
                          <a14:m>
                            <m:oMath xmlns:m="http://schemas.openxmlformats.org/officeDocument/2006/math">
                              <m:r>
                                <a:rPr lang="en-US" sz="2000" dirty="0">
                                  <a:effectLst/>
                                  <a:latin typeface="Cambria Math" panose="02040503050406030204" pitchFamily="18" charset="0"/>
                                </a:rPr>
                                <m:t>1</m:t>
                              </m:r>
                              <m:r>
                                <a:rPr lang="en-US" sz="2000">
                                  <a:effectLst/>
                                  <a:latin typeface="Cambria Math" panose="02040503050406030204" pitchFamily="18" charset="0"/>
                                </a:rPr>
                                <m:t>0</m:t>
                              </m:r>
                            </m:oMath>
                          </a14:m>
                          <a:endParaRPr lang="en-US" sz="200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5651031"/>
                      </a:ext>
                    </a:extLst>
                  </a:tr>
                  <a:tr h="0">
                    <a:tc>
                      <a:txBody>
                        <a:bodyPr/>
                        <a:lstStyle/>
                        <a:p>
                          <a:pPr marL="0" marR="0">
                            <a:lnSpc>
                              <a:spcPct val="115000"/>
                            </a:lnSpc>
                            <a:spcBef>
                              <a:spcPts val="0"/>
                            </a:spcBef>
                            <a:spcAft>
                              <a:spcPts val="0"/>
                            </a:spcAft>
                          </a:pPr>
                          <a:r>
                            <a:rPr lang="en-US" sz="2000">
                              <a:effectLst/>
                              <a:latin typeface="Avenir"/>
                              <a:ea typeface="Calibri"/>
                              <a:cs typeface="Times New Roman"/>
                            </a:rPr>
                            <a:t>3</a:t>
                          </a:r>
                          <a14:m>
                            <m:oMath xmlns:m="http://schemas.openxmlformats.org/officeDocument/2006/math">
                              <m:r>
                                <a:rPr lang="en-US" sz="2000" dirty="0">
                                  <a:effectLst/>
                                  <a:latin typeface="Cambria Math" panose="02040503050406030204" pitchFamily="18" charset="0"/>
                                </a:rPr>
                                <m:t>3</m:t>
                              </m:r>
                            </m:oMath>
                          </a14:m>
                          <a:endParaRPr lang="en-US" sz="200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latin typeface="Avenir"/>
                              <a:ea typeface="Calibri"/>
                              <a:cs typeface="Times New Roman"/>
                            </a:rPr>
                            <a:t>15</a:t>
                          </a:r>
                          <a14:m>
                            <m:oMath xmlns:m="http://schemas.openxmlformats.org/officeDocument/2006/math">
                              <m:r>
                                <a:rPr lang="en-US" sz="2000" dirty="0">
                                  <a:effectLst/>
                                  <a:latin typeface="Cambria Math" panose="02040503050406030204" pitchFamily="18" charset="0"/>
                                </a:rPr>
                                <m:t>1</m:t>
                              </m:r>
                              <m:r>
                                <a:rPr lang="en-US" sz="2000">
                                  <a:effectLst/>
                                  <a:latin typeface="Cambria Math" panose="02040503050406030204" pitchFamily="18" charset="0"/>
                                </a:rPr>
                                <m:t>5</m:t>
                              </m:r>
                            </m:oMath>
                          </a14:m>
                          <a:endParaRPr lang="en-US" sz="200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0691562"/>
                      </a:ext>
                    </a:extLst>
                  </a:tr>
                  <a:tr h="0">
                    <a:tc>
                      <a:txBody>
                        <a:bodyPr/>
                        <a:lstStyle/>
                        <a:p>
                          <a:pPr marL="0" marR="0">
                            <a:lnSpc>
                              <a:spcPct val="115000"/>
                            </a:lnSpc>
                            <a:spcBef>
                              <a:spcPts val="0"/>
                            </a:spcBef>
                            <a:spcAft>
                              <a:spcPts val="0"/>
                            </a:spcAft>
                          </a:pPr>
                          <a:r>
                            <a:rPr lang="en-US" sz="2000">
                              <a:effectLst/>
                              <a:latin typeface="Avenir"/>
                              <a:ea typeface="Calibri"/>
                              <a:cs typeface="Times New Roman"/>
                            </a:rPr>
                            <a:t>4</a:t>
                          </a:r>
                          <a14:m>
                            <m:oMath xmlns:m="http://schemas.openxmlformats.org/officeDocument/2006/math">
                              <m:r>
                                <a:rPr lang="en-US" sz="2000" dirty="0">
                                  <a:effectLst/>
                                  <a:latin typeface="Cambria Math" panose="02040503050406030204" pitchFamily="18" charset="0"/>
                                </a:rPr>
                                <m:t>4</m:t>
                              </m:r>
                            </m:oMath>
                          </a14:m>
                          <a:endParaRPr lang="en-US" sz="200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latin typeface="Avenir"/>
                              <a:ea typeface="Calibri"/>
                              <a:cs typeface="Times New Roman"/>
                            </a:rPr>
                            <a:t>20</a:t>
                          </a:r>
                          <a14:m>
                            <m:oMath xmlns:m="http://schemas.openxmlformats.org/officeDocument/2006/math">
                              <m:r>
                                <a:rPr lang="en-US" sz="2000" dirty="0">
                                  <a:effectLst/>
                                  <a:latin typeface="Cambria Math" panose="02040503050406030204" pitchFamily="18" charset="0"/>
                                </a:rPr>
                                <m:t>2</m:t>
                              </m:r>
                              <m:r>
                                <a:rPr lang="en-US" sz="2000">
                                  <a:effectLst/>
                                  <a:latin typeface="Cambria Math" panose="02040503050406030204" pitchFamily="18" charset="0"/>
                                </a:rPr>
                                <m:t>0</m:t>
                              </m:r>
                            </m:oMath>
                          </a14:m>
                          <a:endParaRPr lang="en-US" sz="2000">
                            <a:effectLst/>
                            <a:latin typeface="Avenir" panose="02000503020000020003"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2167142"/>
                      </a:ext>
                    </a:extLst>
                  </a:tr>
                </a:tbl>
              </a:graphicData>
            </a:graphic>
          </p:graphicFrame>
        </mc:Choice>
        <mc:Fallback xmlns="">
          <p:graphicFrame>
            <p:nvGraphicFramePr>
              <p:cNvPr id="6" name="Table 5">
                <a:extLst>
                  <a:ext uri="{FF2B5EF4-FFF2-40B4-BE49-F238E27FC236}">
                    <a16:creationId xmlns:a16="http://schemas.microsoft.com/office/drawing/2014/main" id="{3E8126BA-EB1A-7343-A72A-4206F6BB8EAD}"/>
                  </a:ext>
                </a:extLst>
              </p:cNvPr>
              <p:cNvGraphicFramePr>
                <a:graphicFrameLocks noGrp="1"/>
              </p:cNvGraphicFramePr>
              <p:nvPr>
                <p:extLst>
                  <p:ext uri="{D42A27DB-BD31-4B8C-83A1-F6EECF244321}">
                    <p14:modId xmlns:p14="http://schemas.microsoft.com/office/powerpoint/2010/main" val="3252521670"/>
                  </p:ext>
                </p:extLst>
              </p:nvPr>
            </p:nvGraphicFramePr>
            <p:xfrm>
              <a:off x="6678399" y="1598524"/>
              <a:ext cx="4381996" cy="1646682"/>
            </p:xfrm>
            <a:graphic>
              <a:graphicData uri="http://schemas.openxmlformats.org/drawingml/2006/table">
                <a:tbl>
                  <a:tblPr>
                    <a:tableStyleId>{5C22544A-7EE6-4342-B048-85BDC9FD1C3A}</a:tableStyleId>
                  </a:tblPr>
                  <a:tblGrid>
                    <a:gridCol w="2190998">
                      <a:extLst>
                        <a:ext uri="{9D8B030D-6E8A-4147-A177-3AD203B41FA5}">
                          <a16:colId xmlns:a16="http://schemas.microsoft.com/office/drawing/2014/main" val="3332018858"/>
                        </a:ext>
                      </a:extLst>
                    </a:gridCol>
                    <a:gridCol w="2190998">
                      <a:extLst>
                        <a:ext uri="{9D8B030D-6E8A-4147-A177-3AD203B41FA5}">
                          <a16:colId xmlns:a16="http://schemas.microsoft.com/office/drawing/2014/main" val="1739783222"/>
                        </a:ext>
                      </a:extLst>
                    </a:gridCol>
                  </a:tblGrid>
                  <a:tr h="329946">
                    <a:tc>
                      <a:txBody>
                        <a:bodyPr/>
                        <a:lstStyle/>
                        <a:p>
                          <a:pPr marL="342900" marR="0" lvl="0" indent="-342900">
                            <a:lnSpc>
                              <a:spcPct val="115000"/>
                            </a:lnSpc>
                            <a:spcBef>
                              <a:spcPts val="0"/>
                            </a:spcBef>
                            <a:spcAft>
                              <a:spcPts val="0"/>
                            </a:spcAft>
                            <a:buFont typeface="Arial" panose="020B0604020202020204" pitchFamily="34" charset="0"/>
                            <a:buChar char=" "/>
                          </a:pPr>
                          <a:r>
                            <a:rPr lang="en-US" sz="2000">
                              <a:effectLst/>
                              <a:latin typeface="Avenir Roman" panose="02000503020000020003" pitchFamily="2" charset="0"/>
                            </a:rPr>
                            <a:t>Hours</a:t>
                          </a:r>
                          <a:endParaRPr lang="en-US" sz="2000">
                            <a:effectLst/>
                            <a:latin typeface="Avenir Roman" panose="02000503020000020003" pitchFamily="2"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Arial" panose="020B0604020202020204" pitchFamily="34" charset="0"/>
                            <a:buChar char=" "/>
                          </a:pPr>
                          <a:r>
                            <a:rPr lang="en-US" sz="2000">
                              <a:effectLst/>
                              <a:latin typeface="Avenir Roman" panose="02000503020000020003" pitchFamily="2" charset="0"/>
                            </a:rPr>
                            <a:t>Dollars Earned</a:t>
                          </a:r>
                          <a:endParaRPr lang="en-US" sz="2000">
                            <a:effectLst/>
                            <a:latin typeface="Avenir Roman" panose="02000503020000020003"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1140895"/>
                      </a:ext>
                    </a:extLst>
                  </a:tr>
                  <a:tr h="329184">
                    <a:tc>
                      <a:txBody>
                        <a:bodyPr/>
                        <a:lstStyle/>
                        <a:p>
                          <a:endParaRPr lang="en-US"/>
                        </a:p>
                      </a:txBody>
                      <a:tcPr marL="68580" marR="68580" marT="0" marB="0">
                        <a:blipFill>
                          <a:blip r:embed="rId3"/>
                          <a:stretch>
                            <a:fillRect l="-278" t="-116667" r="-100556" b="-348148"/>
                          </a:stretch>
                        </a:blipFill>
                      </a:tcPr>
                    </a:tc>
                    <a:tc>
                      <a:txBody>
                        <a:bodyPr/>
                        <a:lstStyle/>
                        <a:p>
                          <a:endParaRPr lang="en-US"/>
                        </a:p>
                      </a:txBody>
                      <a:tcPr marL="68580" marR="68580" marT="0" marB="0">
                        <a:blipFill>
                          <a:blip r:embed="rId3"/>
                          <a:stretch>
                            <a:fillRect l="-100278" t="-116667" r="-556" b="-348148"/>
                          </a:stretch>
                        </a:blipFill>
                      </a:tcPr>
                    </a:tc>
                    <a:extLst>
                      <a:ext uri="{0D108BD9-81ED-4DB2-BD59-A6C34878D82A}">
                        <a16:rowId xmlns:a16="http://schemas.microsoft.com/office/drawing/2014/main" val="1294026301"/>
                      </a:ext>
                    </a:extLst>
                  </a:tr>
                  <a:tr h="329184">
                    <a:tc>
                      <a:txBody>
                        <a:bodyPr/>
                        <a:lstStyle/>
                        <a:p>
                          <a:endParaRPr lang="en-US"/>
                        </a:p>
                      </a:txBody>
                      <a:tcPr marL="68580" marR="68580" marT="0" marB="0">
                        <a:blipFill>
                          <a:blip r:embed="rId3"/>
                          <a:stretch>
                            <a:fillRect l="-278" t="-212727" r="-100556" b="-241818"/>
                          </a:stretch>
                        </a:blipFill>
                      </a:tcPr>
                    </a:tc>
                    <a:tc>
                      <a:txBody>
                        <a:bodyPr/>
                        <a:lstStyle/>
                        <a:p>
                          <a:endParaRPr lang="en-US"/>
                        </a:p>
                      </a:txBody>
                      <a:tcPr marL="68580" marR="68580" marT="0" marB="0">
                        <a:blipFill>
                          <a:blip r:embed="rId3"/>
                          <a:stretch>
                            <a:fillRect l="-100278" t="-212727" r="-556" b="-241818"/>
                          </a:stretch>
                        </a:blipFill>
                      </a:tcPr>
                    </a:tc>
                    <a:extLst>
                      <a:ext uri="{0D108BD9-81ED-4DB2-BD59-A6C34878D82A}">
                        <a16:rowId xmlns:a16="http://schemas.microsoft.com/office/drawing/2014/main" val="3645651031"/>
                      </a:ext>
                    </a:extLst>
                  </a:tr>
                  <a:tr h="329184">
                    <a:tc>
                      <a:txBody>
                        <a:bodyPr/>
                        <a:lstStyle/>
                        <a:p>
                          <a:endParaRPr lang="en-US"/>
                        </a:p>
                      </a:txBody>
                      <a:tcPr marL="68580" marR="68580" marT="0" marB="0">
                        <a:blipFill>
                          <a:blip r:embed="rId3"/>
                          <a:stretch>
                            <a:fillRect l="-278" t="-318519" r="-100556" b="-146296"/>
                          </a:stretch>
                        </a:blipFill>
                      </a:tcPr>
                    </a:tc>
                    <a:tc>
                      <a:txBody>
                        <a:bodyPr/>
                        <a:lstStyle/>
                        <a:p>
                          <a:endParaRPr lang="en-US"/>
                        </a:p>
                      </a:txBody>
                      <a:tcPr marL="68580" marR="68580" marT="0" marB="0">
                        <a:blipFill>
                          <a:blip r:embed="rId3"/>
                          <a:stretch>
                            <a:fillRect l="-100278" t="-318519" r="-556" b="-146296"/>
                          </a:stretch>
                        </a:blipFill>
                      </a:tcPr>
                    </a:tc>
                    <a:extLst>
                      <a:ext uri="{0D108BD9-81ED-4DB2-BD59-A6C34878D82A}">
                        <a16:rowId xmlns:a16="http://schemas.microsoft.com/office/drawing/2014/main" val="3200691562"/>
                      </a:ext>
                    </a:extLst>
                  </a:tr>
                  <a:tr h="329184">
                    <a:tc>
                      <a:txBody>
                        <a:bodyPr/>
                        <a:lstStyle/>
                        <a:p>
                          <a:endParaRPr lang="en-US"/>
                        </a:p>
                      </a:txBody>
                      <a:tcPr marL="68580" marR="68580" marT="0" marB="0">
                        <a:blipFill>
                          <a:blip r:embed="rId3"/>
                          <a:stretch>
                            <a:fillRect l="-278" t="-418519" r="-100556" b="-46296"/>
                          </a:stretch>
                        </a:blipFill>
                      </a:tcPr>
                    </a:tc>
                    <a:tc>
                      <a:txBody>
                        <a:bodyPr/>
                        <a:lstStyle/>
                        <a:p>
                          <a:endParaRPr lang="en-US"/>
                        </a:p>
                      </a:txBody>
                      <a:tcPr marL="68580" marR="68580" marT="0" marB="0">
                        <a:blipFill>
                          <a:blip r:embed="rId3"/>
                          <a:stretch>
                            <a:fillRect l="-100278" t="-418519" r="-556" b="-46296"/>
                          </a:stretch>
                        </a:blipFill>
                      </a:tcPr>
                    </a:tc>
                    <a:extLst>
                      <a:ext uri="{0D108BD9-81ED-4DB2-BD59-A6C34878D82A}">
                        <a16:rowId xmlns:a16="http://schemas.microsoft.com/office/drawing/2014/main" val="3322167142"/>
                      </a:ext>
                    </a:extLst>
                  </a:tr>
                </a:tbl>
              </a:graphicData>
            </a:graphic>
          </p:graphicFrame>
        </mc:Fallback>
      </mc:AlternateContent>
      <p:sp>
        <p:nvSpPr>
          <p:cNvPr id="7" name="TextBox 6">
            <a:extLst>
              <a:ext uri="{FF2B5EF4-FFF2-40B4-BE49-F238E27FC236}">
                <a16:creationId xmlns:a16="http://schemas.microsoft.com/office/drawing/2014/main" id="{90EDB9D3-1ECD-9741-8041-2061FDC7EA32}"/>
              </a:ext>
            </a:extLst>
          </p:cNvPr>
          <p:cNvSpPr txBox="1"/>
          <p:nvPr/>
        </p:nvSpPr>
        <p:spPr>
          <a:xfrm>
            <a:off x="720693" y="3551341"/>
            <a:ext cx="5391397" cy="738664"/>
          </a:xfrm>
          <a:prstGeom prst="rect">
            <a:avLst/>
          </a:prstGeom>
          <a:noFill/>
        </p:spPr>
        <p:txBody>
          <a:bodyPr wrap="square" rtlCol="0">
            <a:spAutoFit/>
          </a:bodyPr>
          <a:lstStyle/>
          <a:p>
            <a:r>
              <a:rPr lang="en-US" sz="2400">
                <a:latin typeface="Avenir" panose="02000503020000020003" pitchFamily="2" charset="0"/>
              </a:rPr>
              <a:t>C. </a:t>
            </a:r>
          </a:p>
          <a:p>
            <a:endParaRPr lang="en-US">
              <a:latin typeface="Avenir" panose="02000503020000020003" pitchFamily="2" charset="0"/>
            </a:endParaRPr>
          </a:p>
        </p:txBody>
      </p:sp>
      <p:sp>
        <p:nvSpPr>
          <p:cNvPr id="8" name="TextBox 7">
            <a:extLst>
              <a:ext uri="{FF2B5EF4-FFF2-40B4-BE49-F238E27FC236}">
                <a16:creationId xmlns:a16="http://schemas.microsoft.com/office/drawing/2014/main" id="{E8206D3A-B3A5-2E4A-8CC9-0A858A6CB48C}"/>
              </a:ext>
            </a:extLst>
          </p:cNvPr>
          <p:cNvSpPr txBox="1"/>
          <p:nvPr/>
        </p:nvSpPr>
        <p:spPr>
          <a:xfrm>
            <a:off x="6198919" y="3551340"/>
            <a:ext cx="5391397" cy="738664"/>
          </a:xfrm>
          <a:prstGeom prst="rect">
            <a:avLst/>
          </a:prstGeom>
          <a:noFill/>
        </p:spPr>
        <p:txBody>
          <a:bodyPr wrap="square" rtlCol="0">
            <a:spAutoFit/>
          </a:bodyPr>
          <a:lstStyle/>
          <a:p>
            <a:r>
              <a:rPr lang="en-US" sz="2400">
                <a:latin typeface="Avenir" panose="02000503020000020003" pitchFamily="2" charset="0"/>
              </a:rPr>
              <a:t>D. </a:t>
            </a:r>
          </a:p>
          <a:p>
            <a:endParaRPr lang="en-US">
              <a:latin typeface="Avenir" panose="02000503020000020003" pitchFamily="2" charset="0"/>
            </a:endParaRPr>
          </a:p>
        </p:txBody>
      </p:sp>
      <p:pic>
        <p:nvPicPr>
          <p:cNvPr id="9" name="Picture">
            <a:extLst>
              <a:ext uri="{FF2B5EF4-FFF2-40B4-BE49-F238E27FC236}">
                <a16:creationId xmlns:a16="http://schemas.microsoft.com/office/drawing/2014/main" id="{0100233B-C1EF-7244-86AA-2C97B0E9F338}"/>
              </a:ext>
            </a:extLst>
          </p:cNvPr>
          <p:cNvPicPr/>
          <p:nvPr/>
        </p:nvPicPr>
        <p:blipFill>
          <a:blip r:embed="rId4"/>
          <a:stretch>
            <a:fillRect/>
          </a:stretch>
        </p:blipFill>
        <p:spPr bwMode="auto">
          <a:xfrm>
            <a:off x="1316680" y="3663506"/>
            <a:ext cx="2424047" cy="2163455"/>
          </a:xfrm>
          <a:prstGeom prst="rect">
            <a:avLst/>
          </a:prstGeom>
          <a:noFill/>
          <a:ln w="9525">
            <a:noFill/>
            <a:headEnd/>
            <a:tailEnd/>
          </a:ln>
        </p:spPr>
      </p:pic>
      <p:pic>
        <p:nvPicPr>
          <p:cNvPr id="10" name="Picture">
            <a:extLst>
              <a:ext uri="{FF2B5EF4-FFF2-40B4-BE49-F238E27FC236}">
                <a16:creationId xmlns:a16="http://schemas.microsoft.com/office/drawing/2014/main" id="{060F1746-E656-2F4E-ABF4-791D63560C74}"/>
              </a:ext>
            </a:extLst>
          </p:cNvPr>
          <p:cNvPicPr/>
          <p:nvPr/>
        </p:nvPicPr>
        <p:blipFill>
          <a:blip r:embed="rId5"/>
          <a:stretch>
            <a:fillRect/>
          </a:stretch>
        </p:blipFill>
        <p:spPr bwMode="auto">
          <a:xfrm>
            <a:off x="6678399" y="3663506"/>
            <a:ext cx="2540554" cy="2163455"/>
          </a:xfrm>
          <a:prstGeom prst="rect">
            <a:avLst/>
          </a:prstGeom>
          <a:noFill/>
          <a:ln w="9525">
            <a:noFill/>
            <a:headEnd/>
            <a:tailEnd/>
          </a:ln>
        </p:spPr>
      </p:pic>
      <p:sp>
        <p:nvSpPr>
          <p:cNvPr id="11" name="TextBox 10">
            <a:extLst>
              <a:ext uri="{FF2B5EF4-FFF2-40B4-BE49-F238E27FC236}">
                <a16:creationId xmlns:a16="http://schemas.microsoft.com/office/drawing/2014/main" id="{C510BF6A-9940-4240-875B-00AB1516EA74}"/>
              </a:ext>
            </a:extLst>
          </p:cNvPr>
          <p:cNvSpPr txBox="1"/>
          <p:nvPr/>
        </p:nvSpPr>
        <p:spPr>
          <a:xfrm>
            <a:off x="1735905" y="-11057"/>
            <a:ext cx="5391397" cy="523220"/>
          </a:xfrm>
          <a:prstGeom prst="rect">
            <a:avLst/>
          </a:prstGeom>
          <a:noFill/>
        </p:spPr>
        <p:txBody>
          <a:bodyPr wrap="square" rtlCol="0">
            <a:spAutoFit/>
          </a:bodyPr>
          <a:lstStyle/>
          <a:p>
            <a:r>
              <a:rPr lang="en-US" sz="2800" b="1"/>
              <a:t>Which One Doesn’t Belong? </a:t>
            </a:r>
          </a:p>
        </p:txBody>
      </p:sp>
    </p:spTree>
    <p:extLst>
      <p:ext uri="{BB962C8B-B14F-4D97-AF65-F5344CB8AC3E}">
        <p14:creationId xmlns:p14="http://schemas.microsoft.com/office/powerpoint/2010/main" val="3967970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BBFF"/>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800383-1689-0541-821C-27D69A7A1C54}"/>
              </a:ext>
            </a:extLst>
          </p:cNvPr>
          <p:cNvSpPr>
            <a:spLocks noGrp="1"/>
          </p:cNvSpPr>
          <p:nvPr>
            <p:ph idx="1"/>
          </p:nvPr>
        </p:nvSpPr>
        <p:spPr>
          <a:xfrm>
            <a:off x="2576945" y="2546447"/>
            <a:ext cx="7234710" cy="2835781"/>
          </a:xfrm>
        </p:spPr>
        <p:txBody>
          <a:bodyPr/>
          <a:lstStyle/>
          <a:p>
            <a:pPr marL="0" indent="0">
              <a:buNone/>
            </a:pPr>
            <a:r>
              <a:rPr lang="en-US"/>
              <a:t>Model a relationship between two quantities by using either quantity as the input variable.</a:t>
            </a:r>
          </a:p>
          <a:p>
            <a:pPr marL="0" indent="0">
              <a:buNone/>
            </a:pPr>
            <a:endParaRPr lang="en-US"/>
          </a:p>
        </p:txBody>
      </p:sp>
      <p:sp>
        <p:nvSpPr>
          <p:cNvPr id="3" name="Footer Placeholder 2">
            <a:extLst>
              <a:ext uri="{FF2B5EF4-FFF2-40B4-BE49-F238E27FC236}">
                <a16:creationId xmlns:a16="http://schemas.microsoft.com/office/drawing/2014/main" id="{C100AE3D-4A17-AA4F-962F-FFF71EADDB76}"/>
              </a:ext>
            </a:extLst>
          </p:cNvPr>
          <p:cNvSpPr>
            <a:spLocks noGrp="1"/>
          </p:cNvSpPr>
          <p:nvPr>
            <p:ph type="ftr" sz="quarter" idx="11"/>
          </p:nvPr>
        </p:nvSpPr>
        <p:spPr/>
        <p:txBody>
          <a:bodyPr/>
          <a:lstStyle/>
          <a:p>
            <a:r>
              <a:rPr lang="en-US"/>
              <a:t>Unit 1 ● Lesson 1</a:t>
            </a:r>
          </a:p>
        </p:txBody>
      </p:sp>
    </p:spTree>
    <p:extLst>
      <p:ext uri="{BB962C8B-B14F-4D97-AF65-F5344CB8AC3E}">
        <p14:creationId xmlns:p14="http://schemas.microsoft.com/office/powerpoint/2010/main" val="985327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BBFF"/>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FAF4AA-4148-CE45-98E7-1B2C72B45766}"/>
              </a:ext>
            </a:extLst>
          </p:cNvPr>
          <p:cNvSpPr>
            <a:spLocks noGrp="1"/>
          </p:cNvSpPr>
          <p:nvPr>
            <p:ph idx="1"/>
          </p:nvPr>
        </p:nvSpPr>
        <p:spPr/>
        <p:txBody>
          <a:bodyPr>
            <a:normAutofit/>
          </a:bodyPr>
          <a:lstStyle/>
          <a:p>
            <a:pPr marL="0" indent="0">
              <a:buNone/>
            </a:pPr>
            <a:r>
              <a:rPr lang="en-US"/>
              <a:t>A couple years ago, Carlos and Clarita started earning money by taking care of pets while the pets’ owners are away. Due to their amazing mathematical analysis and their loving care of the cats and dogs that they take in, Carlos and Clarita have made their business very successful. To keep the hungry dogs fed, they must regularly buy Brutus Bites, the favorite food of all the dogs.</a:t>
            </a:r>
          </a:p>
          <a:p>
            <a:pPr marL="0" indent="0">
              <a:buNone/>
            </a:pPr>
            <a:endParaRPr lang="en-US"/>
          </a:p>
        </p:txBody>
      </p:sp>
      <p:sp>
        <p:nvSpPr>
          <p:cNvPr id="3" name="Footer Placeholder 2">
            <a:extLst>
              <a:ext uri="{FF2B5EF4-FFF2-40B4-BE49-F238E27FC236}">
                <a16:creationId xmlns:a16="http://schemas.microsoft.com/office/drawing/2014/main" id="{FF4AEE3C-C84C-5A48-8F76-6756AB071D54}"/>
              </a:ext>
            </a:extLst>
          </p:cNvPr>
          <p:cNvSpPr>
            <a:spLocks noGrp="1"/>
          </p:cNvSpPr>
          <p:nvPr>
            <p:ph type="ftr" sz="quarter" idx="11"/>
          </p:nvPr>
        </p:nvSpPr>
        <p:spPr/>
        <p:txBody>
          <a:bodyPr/>
          <a:lstStyle/>
          <a:p>
            <a:r>
              <a:rPr lang="en-US"/>
              <a:t>Unit 1 ● Lesson 1</a:t>
            </a:r>
          </a:p>
        </p:txBody>
      </p:sp>
      <p:sp>
        <p:nvSpPr>
          <p:cNvPr id="4" name="Title 3">
            <a:extLst>
              <a:ext uri="{FF2B5EF4-FFF2-40B4-BE49-F238E27FC236}">
                <a16:creationId xmlns:a16="http://schemas.microsoft.com/office/drawing/2014/main" id="{98EA613F-A381-CD4C-971D-D8B5AE4DB0F9}"/>
              </a:ext>
            </a:extLst>
          </p:cNvPr>
          <p:cNvSpPr>
            <a:spLocks noGrp="1"/>
          </p:cNvSpPr>
          <p:nvPr>
            <p:ph type="title"/>
          </p:nvPr>
        </p:nvSpPr>
        <p:spPr/>
        <p:txBody>
          <a:bodyPr/>
          <a:lstStyle/>
          <a:p>
            <a:r>
              <a:rPr lang="en-US"/>
              <a:t>Brutus Bites Back</a:t>
            </a:r>
          </a:p>
        </p:txBody>
      </p:sp>
    </p:spTree>
    <p:extLst>
      <p:ext uri="{BB962C8B-B14F-4D97-AF65-F5344CB8AC3E}">
        <p14:creationId xmlns:p14="http://schemas.microsoft.com/office/powerpoint/2010/main" val="4051051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BBFF"/>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0030B1D-8AFF-FE46-8234-5C3A3022DD86}"/>
                  </a:ext>
                </a:extLst>
              </p:cNvPr>
              <p:cNvSpPr>
                <a:spLocks noGrp="1"/>
              </p:cNvSpPr>
              <p:nvPr>
                <p:ph idx="1"/>
              </p:nvPr>
            </p:nvSpPr>
            <p:spPr>
              <a:xfrm>
                <a:off x="731322" y="1511775"/>
                <a:ext cx="6845135" cy="4351338"/>
              </a:xfrm>
            </p:spPr>
            <p:txBody>
              <a:bodyPr/>
              <a:lstStyle/>
              <a:p>
                <a:pPr marL="0" indent="0">
                  <a:buNone/>
                </a:pPr>
                <a:r>
                  <a:rPr lang="en-US" sz="2400"/>
                  <a:t>Carlos and Clarita have been searching for a new dog food supplier and have identified two possibilities. The Canine Catering Company, located in their town, sells </a:t>
                </a:r>
                <a14:m>
                  <m:oMath xmlns:m="http://schemas.openxmlformats.org/officeDocument/2006/math">
                    <m:r>
                      <a:rPr lang="en-US" sz="2400" i="1">
                        <a:latin typeface="Cambria Math" panose="02040503050406030204" pitchFamily="18" charset="0"/>
                      </a:rPr>
                      <m:t>7 </m:t>
                    </m:r>
                  </m:oMath>
                </a14:m>
                <a:r>
                  <a:rPr lang="en-US" sz="2400"/>
                  <a:t>pounds of food for </a:t>
                </a:r>
                <a14:m>
                  <m:oMath xmlns:m="http://schemas.openxmlformats.org/officeDocument/2006/math">
                    <m:r>
                      <a:rPr lang="en-US" sz="2400">
                        <a:latin typeface="Cambria Math" panose="02040503050406030204" pitchFamily="18" charset="0"/>
                      </a:rPr>
                      <m:t>$</m:t>
                    </m:r>
                    <m:r>
                      <a:rPr lang="en-US" sz="2400" i="1">
                        <a:latin typeface="Cambria Math" panose="02040503050406030204" pitchFamily="18" charset="0"/>
                      </a:rPr>
                      <m:t>5</m:t>
                    </m:r>
                  </m:oMath>
                </a14:m>
                <a:r>
                  <a:rPr lang="en-US" sz="2400"/>
                  <a:t>. Customers buy the food in bulk so they can purchase any amount. The amounts of food purchased often include fractions of a pound, such as </a:t>
                </a:r>
                <a14:m>
                  <m:oMath xmlns:m="http://schemas.openxmlformats.org/officeDocument/2006/math">
                    <m:r>
                      <a:rPr lang="en-US" sz="2400" i="1">
                        <a:latin typeface="Cambria Math" panose="02040503050406030204" pitchFamily="18" charset="0"/>
                      </a:rPr>
                      <m:t>2.6 </m:t>
                    </m:r>
                  </m:oMath>
                </a14:m>
                <a:r>
                  <a:rPr lang="en-US" sz="2400"/>
                  <a:t>pounds or </a:t>
                </a:r>
                <a14:m>
                  <m:oMath xmlns:m="http://schemas.openxmlformats.org/officeDocument/2006/math">
                    <m:r>
                      <a:rPr lang="en-US" sz="2400" i="1">
                        <a:latin typeface="Cambria Math" panose="02040503050406030204" pitchFamily="18" charset="0"/>
                      </a:rPr>
                      <m:t>3.9 </m:t>
                    </m:r>
                  </m:oMath>
                </a14:m>
                <a:r>
                  <a:rPr lang="en-US" sz="2400"/>
                  <a:t>pounds.</a:t>
                </a:r>
              </a:p>
              <a:p>
                <a:pPr marL="0" indent="0">
                  <a:buNone/>
                </a:pPr>
                <a:r>
                  <a:rPr lang="en-US" sz="2400"/>
                  <a:t>Carlos thought about how much they would pay for a given amount of food and drew this graph:</a:t>
                </a:r>
              </a:p>
              <a:p>
                <a:pPr marL="0" indent="0">
                  <a:buNone/>
                </a:pPr>
                <a:endParaRPr lang="en-US"/>
              </a:p>
              <a:p>
                <a:endParaRPr lang="en-US"/>
              </a:p>
            </p:txBody>
          </p:sp>
        </mc:Choice>
        <mc:Fallback xmlns="">
          <p:sp>
            <p:nvSpPr>
              <p:cNvPr id="2" name="Content Placeholder 1">
                <a:extLst>
                  <a:ext uri="{FF2B5EF4-FFF2-40B4-BE49-F238E27FC236}">
                    <a16:creationId xmlns:a16="http://schemas.microsoft.com/office/drawing/2014/main" id="{F0030B1D-8AFF-FE46-8234-5C3A3022DD86}"/>
                  </a:ext>
                </a:extLst>
              </p:cNvPr>
              <p:cNvSpPr>
                <a:spLocks noGrp="1" noRot="1" noChangeAspect="1" noMove="1" noResize="1" noEditPoints="1" noAdjustHandles="1" noChangeArrowheads="1" noChangeShapeType="1" noTextEdit="1"/>
              </p:cNvSpPr>
              <p:nvPr>
                <p:ph idx="1"/>
              </p:nvPr>
            </p:nvSpPr>
            <p:spPr>
              <a:xfrm>
                <a:off x="731322" y="1511775"/>
                <a:ext cx="6845135" cy="4351338"/>
              </a:xfrm>
              <a:blipFill>
                <a:blip r:embed="rId3"/>
                <a:stretch>
                  <a:fillRect l="-1425" t="-1961" r="-1069"/>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7C231E20-BED7-244A-8173-BEA72F5FCDBD}"/>
              </a:ext>
            </a:extLst>
          </p:cNvPr>
          <p:cNvSpPr>
            <a:spLocks noGrp="1"/>
          </p:cNvSpPr>
          <p:nvPr>
            <p:ph type="ftr" sz="quarter" idx="11"/>
          </p:nvPr>
        </p:nvSpPr>
        <p:spPr/>
        <p:txBody>
          <a:bodyPr/>
          <a:lstStyle/>
          <a:p>
            <a:r>
              <a:rPr lang="en-US"/>
              <a:t>Unit 1 ● Lesson 1</a:t>
            </a:r>
          </a:p>
        </p:txBody>
      </p:sp>
      <p:sp>
        <p:nvSpPr>
          <p:cNvPr id="4" name="Title 3">
            <a:extLst>
              <a:ext uri="{FF2B5EF4-FFF2-40B4-BE49-F238E27FC236}">
                <a16:creationId xmlns:a16="http://schemas.microsoft.com/office/drawing/2014/main" id="{E41DA91A-E684-874D-9A73-B4364690467F}"/>
              </a:ext>
            </a:extLst>
          </p:cNvPr>
          <p:cNvSpPr>
            <a:spLocks noGrp="1"/>
          </p:cNvSpPr>
          <p:nvPr>
            <p:ph type="title"/>
          </p:nvPr>
        </p:nvSpPr>
        <p:spPr/>
        <p:txBody>
          <a:bodyPr/>
          <a:lstStyle/>
          <a:p>
            <a:r>
              <a:rPr lang="en-US"/>
              <a:t>Brutus Bites Back</a:t>
            </a:r>
          </a:p>
        </p:txBody>
      </p:sp>
      <p:pic>
        <p:nvPicPr>
          <p:cNvPr id="5" name="Picture">
            <a:extLst>
              <a:ext uri="{FF2B5EF4-FFF2-40B4-BE49-F238E27FC236}">
                <a16:creationId xmlns:a16="http://schemas.microsoft.com/office/drawing/2014/main" id="{D1F9074D-1CF2-B144-B553-00190B66D19F}"/>
              </a:ext>
            </a:extLst>
          </p:cNvPr>
          <p:cNvPicPr/>
          <p:nvPr/>
        </p:nvPicPr>
        <p:blipFill>
          <a:blip r:embed="rId4"/>
          <a:stretch>
            <a:fillRect/>
          </a:stretch>
        </p:blipFill>
        <p:spPr bwMode="auto">
          <a:xfrm>
            <a:off x="7672449" y="1511775"/>
            <a:ext cx="3574473" cy="2854079"/>
          </a:xfrm>
          <a:prstGeom prst="rect">
            <a:avLst/>
          </a:prstGeom>
          <a:noFill/>
          <a:ln w="9525">
            <a:noFill/>
            <a:headEnd/>
            <a:tailEnd/>
          </a:ln>
        </p:spPr>
      </p:pic>
    </p:spTree>
    <p:extLst>
      <p:ext uri="{BB962C8B-B14F-4D97-AF65-F5344CB8AC3E}">
        <p14:creationId xmlns:p14="http://schemas.microsoft.com/office/powerpoint/2010/main" val="1119408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BBFF"/>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0030B1D-8AFF-FE46-8234-5C3A3022DD86}"/>
                  </a:ext>
                </a:extLst>
              </p:cNvPr>
              <p:cNvSpPr>
                <a:spLocks noGrp="1"/>
              </p:cNvSpPr>
              <p:nvPr>
                <p:ph idx="1"/>
              </p:nvPr>
            </p:nvSpPr>
            <p:spPr>
              <a:xfrm>
                <a:off x="738249" y="1527344"/>
                <a:ext cx="6826333" cy="4351338"/>
              </a:xfrm>
            </p:spPr>
            <p:txBody>
              <a:bodyPr>
                <a:normAutofit/>
              </a:bodyPr>
              <a:lstStyle/>
              <a:p>
                <a:pPr marL="0" indent="0">
                  <a:buNone/>
                </a:pPr>
                <a:r>
                  <a:rPr lang="en-US" sz="2400"/>
                  <a:t>The Canine Catering Company, located in their town, sells </a:t>
                </a:r>
                <a14:m>
                  <m:oMath xmlns:m="http://schemas.openxmlformats.org/officeDocument/2006/math">
                    <m:r>
                      <a:rPr lang="en-US" sz="2400" i="1">
                        <a:latin typeface="Cambria Math" panose="02040503050406030204" pitchFamily="18" charset="0"/>
                      </a:rPr>
                      <m:t>7 </m:t>
                    </m:r>
                  </m:oMath>
                </a14:m>
                <a:r>
                  <a:rPr lang="en-US" sz="2400"/>
                  <a:t>pounds of food for </a:t>
                </a:r>
                <a14:m>
                  <m:oMath xmlns:m="http://schemas.openxmlformats.org/officeDocument/2006/math">
                    <m:r>
                      <a:rPr lang="en-US" sz="2400">
                        <a:latin typeface="Cambria Math" panose="02040503050406030204" pitchFamily="18" charset="0"/>
                      </a:rPr>
                      <m:t>$</m:t>
                    </m:r>
                    <m:r>
                      <a:rPr lang="en-US" sz="2400" i="1">
                        <a:latin typeface="Cambria Math" panose="02040503050406030204" pitchFamily="18" charset="0"/>
                      </a:rPr>
                      <m:t>5</m:t>
                    </m:r>
                  </m:oMath>
                </a14:m>
                <a:r>
                  <a:rPr lang="en-US" sz="2400"/>
                  <a:t>. Customers buy the food in bulk so they can purchase any amount. The amounts of food purchased often include fractions of a pound, such as </a:t>
                </a:r>
                <a14:m>
                  <m:oMath xmlns:m="http://schemas.openxmlformats.org/officeDocument/2006/math">
                    <m:r>
                      <a:rPr lang="en-US" sz="2400" i="1">
                        <a:latin typeface="Cambria Math" panose="02040503050406030204" pitchFamily="18" charset="0"/>
                      </a:rPr>
                      <m:t>2.6 </m:t>
                    </m:r>
                  </m:oMath>
                </a14:m>
                <a:r>
                  <a:rPr lang="en-US" sz="2400"/>
                  <a:t>pounds or </a:t>
                </a:r>
                <a14:m>
                  <m:oMath xmlns:m="http://schemas.openxmlformats.org/officeDocument/2006/math">
                    <m:r>
                      <a:rPr lang="en-US" sz="2400" i="1">
                        <a:latin typeface="Cambria Math" panose="02040503050406030204" pitchFamily="18" charset="0"/>
                      </a:rPr>
                      <m:t>3.9 </m:t>
                    </m:r>
                  </m:oMath>
                </a14:m>
                <a:r>
                  <a:rPr lang="en-US" sz="2400"/>
                  <a:t>pounds.</a:t>
                </a:r>
              </a:p>
              <a:p>
                <a:pPr marL="0" indent="0">
                  <a:buNone/>
                </a:pPr>
                <a:endParaRPr lang="en-US" sz="2400"/>
              </a:p>
              <a:p>
                <a:pPr marL="0" indent="0">
                  <a:buNone/>
                </a:pPr>
                <a:r>
                  <a:rPr lang="en-US" sz="2400"/>
                  <a:t>1. Make a table, and write the equation of the function that Carlos graphed using </a:t>
                </a:r>
                <a14:m>
                  <m:oMath xmlns:m="http://schemas.openxmlformats.org/officeDocument/2006/math">
                    <m:r>
                      <a:rPr lang="en-US" sz="2400" i="1">
                        <a:latin typeface="Cambria Math" panose="02040503050406030204" pitchFamily="18" charset="0"/>
                      </a:rPr>
                      <m:t>𝐷</m:t>
                    </m:r>
                  </m:oMath>
                </a14:m>
                <a:r>
                  <a:rPr lang="en-US" sz="2400"/>
                  <a:t> for dollars and </a:t>
                </a:r>
                <a14:m>
                  <m:oMath xmlns:m="http://schemas.openxmlformats.org/officeDocument/2006/math">
                    <m:r>
                      <a:rPr lang="en-US" sz="2400" i="1">
                        <a:latin typeface="Cambria Math" panose="02040503050406030204" pitchFamily="18" charset="0"/>
                      </a:rPr>
                      <m:t>𝑃</m:t>
                    </m:r>
                  </m:oMath>
                </a14:m>
                <a:r>
                  <a:rPr lang="en-US" sz="2400"/>
                  <a:t> for pounds.</a:t>
                </a:r>
              </a:p>
              <a:p>
                <a:pPr marL="0" indent="0">
                  <a:buNone/>
                </a:pPr>
                <a:endParaRPr lang="en-US" sz="2400"/>
              </a:p>
              <a:p>
                <a:pPr marL="0" indent="0">
                  <a:buNone/>
                </a:pPr>
                <a:endParaRPr lang="en-US"/>
              </a:p>
              <a:p>
                <a:endParaRPr lang="en-US"/>
              </a:p>
            </p:txBody>
          </p:sp>
        </mc:Choice>
        <mc:Fallback xmlns="">
          <p:sp>
            <p:nvSpPr>
              <p:cNvPr id="2" name="Content Placeholder 1">
                <a:extLst>
                  <a:ext uri="{FF2B5EF4-FFF2-40B4-BE49-F238E27FC236}">
                    <a16:creationId xmlns:a16="http://schemas.microsoft.com/office/drawing/2014/main" id="{F0030B1D-8AFF-FE46-8234-5C3A3022DD86}"/>
                  </a:ext>
                </a:extLst>
              </p:cNvPr>
              <p:cNvSpPr>
                <a:spLocks noGrp="1" noRot="1" noChangeAspect="1" noMove="1" noResize="1" noEditPoints="1" noAdjustHandles="1" noChangeArrowheads="1" noChangeShapeType="1" noTextEdit="1"/>
              </p:cNvSpPr>
              <p:nvPr>
                <p:ph idx="1"/>
              </p:nvPr>
            </p:nvSpPr>
            <p:spPr>
              <a:xfrm>
                <a:off x="738249" y="1527344"/>
                <a:ext cx="6826333" cy="4351338"/>
              </a:xfrm>
              <a:blipFill>
                <a:blip r:embed="rId3"/>
                <a:stretch>
                  <a:fillRect l="-1339" t="-1964" r="-1429"/>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7C231E20-BED7-244A-8173-BEA72F5FCDBD}"/>
              </a:ext>
            </a:extLst>
          </p:cNvPr>
          <p:cNvSpPr>
            <a:spLocks noGrp="1"/>
          </p:cNvSpPr>
          <p:nvPr>
            <p:ph type="ftr" sz="quarter" idx="11"/>
          </p:nvPr>
        </p:nvSpPr>
        <p:spPr/>
        <p:txBody>
          <a:bodyPr/>
          <a:lstStyle/>
          <a:p>
            <a:r>
              <a:rPr lang="en-US"/>
              <a:t>Unit 1 ● Lesson 1</a:t>
            </a:r>
          </a:p>
        </p:txBody>
      </p:sp>
      <p:sp>
        <p:nvSpPr>
          <p:cNvPr id="4" name="Title 3">
            <a:extLst>
              <a:ext uri="{FF2B5EF4-FFF2-40B4-BE49-F238E27FC236}">
                <a16:creationId xmlns:a16="http://schemas.microsoft.com/office/drawing/2014/main" id="{E41DA91A-E684-874D-9A73-B4364690467F}"/>
              </a:ext>
            </a:extLst>
          </p:cNvPr>
          <p:cNvSpPr>
            <a:spLocks noGrp="1"/>
          </p:cNvSpPr>
          <p:nvPr>
            <p:ph type="title"/>
          </p:nvPr>
        </p:nvSpPr>
        <p:spPr/>
        <p:txBody>
          <a:bodyPr/>
          <a:lstStyle/>
          <a:p>
            <a:r>
              <a:rPr lang="en-US"/>
              <a:t>Brutus Bites Back</a:t>
            </a:r>
          </a:p>
        </p:txBody>
      </p:sp>
      <p:pic>
        <p:nvPicPr>
          <p:cNvPr id="5" name="Picture">
            <a:extLst>
              <a:ext uri="{FF2B5EF4-FFF2-40B4-BE49-F238E27FC236}">
                <a16:creationId xmlns:a16="http://schemas.microsoft.com/office/drawing/2014/main" id="{D1F9074D-1CF2-B144-B553-00190B66D19F}"/>
              </a:ext>
            </a:extLst>
          </p:cNvPr>
          <p:cNvPicPr/>
          <p:nvPr/>
        </p:nvPicPr>
        <p:blipFill>
          <a:blip r:embed="rId4"/>
          <a:stretch>
            <a:fillRect/>
          </a:stretch>
        </p:blipFill>
        <p:spPr bwMode="auto">
          <a:xfrm>
            <a:off x="7672449" y="1511775"/>
            <a:ext cx="3574473" cy="2854079"/>
          </a:xfrm>
          <a:prstGeom prst="rect">
            <a:avLst/>
          </a:prstGeom>
          <a:noFill/>
          <a:ln w="9525">
            <a:noFill/>
            <a:headEnd/>
            <a:tailEnd/>
          </a:ln>
        </p:spPr>
      </p:pic>
    </p:spTree>
    <p:extLst>
      <p:ext uri="{BB962C8B-B14F-4D97-AF65-F5344CB8AC3E}">
        <p14:creationId xmlns:p14="http://schemas.microsoft.com/office/powerpoint/2010/main" val="1643125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BBFF"/>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0030B1D-8AFF-FE46-8234-5C3A3022DD86}"/>
                  </a:ext>
                </a:extLst>
              </p:cNvPr>
              <p:cNvSpPr>
                <a:spLocks noGrp="1"/>
              </p:cNvSpPr>
              <p:nvPr>
                <p:ph idx="1"/>
              </p:nvPr>
            </p:nvSpPr>
            <p:spPr>
              <a:xfrm>
                <a:off x="738250" y="1527344"/>
                <a:ext cx="6276700" cy="4351338"/>
              </a:xfrm>
            </p:spPr>
            <p:txBody>
              <a:bodyPr>
                <a:normAutofit/>
              </a:bodyPr>
              <a:lstStyle/>
              <a:p>
                <a:pPr marL="0" indent="0">
                  <a:buNone/>
                </a:pPr>
                <a:r>
                  <a:rPr lang="en-US" sz="2400"/>
                  <a:t>Clarita thought about how much food they could buy for a given amount of money and drew this graph: </a:t>
                </a:r>
              </a:p>
              <a:p>
                <a:pPr marL="0" indent="0">
                  <a:buNone/>
                </a:pPr>
                <a:endParaRPr lang="en-US" sz="2400"/>
              </a:p>
              <a:p>
                <a:pPr marL="0" indent="0">
                  <a:buNone/>
                </a:pPr>
                <a:r>
                  <a:rPr lang="en-US" sz="2400"/>
                  <a:t>2. Make a table, and write the equation of the function that Clarita graphed using </a:t>
                </a:r>
                <a14:m>
                  <m:oMath xmlns:m="http://schemas.openxmlformats.org/officeDocument/2006/math">
                    <m:r>
                      <a:rPr lang="en-US" sz="2400" i="1">
                        <a:latin typeface="Cambria Math" panose="02040503050406030204" pitchFamily="18" charset="0"/>
                      </a:rPr>
                      <m:t>𝐷</m:t>
                    </m:r>
                  </m:oMath>
                </a14:m>
                <a:r>
                  <a:rPr lang="en-US" sz="2400"/>
                  <a:t> for dollars and </a:t>
                </a:r>
                <a14:m>
                  <m:oMath xmlns:m="http://schemas.openxmlformats.org/officeDocument/2006/math">
                    <m:r>
                      <a:rPr lang="en-US" sz="2400" i="1">
                        <a:latin typeface="Cambria Math" panose="02040503050406030204" pitchFamily="18" charset="0"/>
                      </a:rPr>
                      <m:t>𝑃</m:t>
                    </m:r>
                  </m:oMath>
                </a14:m>
                <a:r>
                  <a:rPr lang="en-US" sz="2400"/>
                  <a:t> for pounds.</a:t>
                </a:r>
              </a:p>
              <a:p>
                <a:pPr marL="0" indent="0">
                  <a:buNone/>
                </a:pPr>
                <a:endParaRPr lang="en-US" sz="2000"/>
              </a:p>
              <a:p>
                <a:pPr marL="0" indent="0">
                  <a:buNone/>
                </a:pPr>
                <a:endParaRPr lang="en-US" sz="2400"/>
              </a:p>
              <a:p>
                <a:pPr marL="0" indent="0">
                  <a:buNone/>
                </a:pPr>
                <a:endParaRPr lang="en-US"/>
              </a:p>
              <a:p>
                <a:endParaRPr lang="en-US"/>
              </a:p>
            </p:txBody>
          </p:sp>
        </mc:Choice>
        <mc:Fallback xmlns="">
          <p:sp>
            <p:nvSpPr>
              <p:cNvPr id="2" name="Content Placeholder 1">
                <a:extLst>
                  <a:ext uri="{FF2B5EF4-FFF2-40B4-BE49-F238E27FC236}">
                    <a16:creationId xmlns:a16="http://schemas.microsoft.com/office/drawing/2014/main" id="{F0030B1D-8AFF-FE46-8234-5C3A3022DD86}"/>
                  </a:ext>
                </a:extLst>
              </p:cNvPr>
              <p:cNvSpPr>
                <a:spLocks noGrp="1" noRot="1" noChangeAspect="1" noMove="1" noResize="1" noEditPoints="1" noAdjustHandles="1" noChangeArrowheads="1" noChangeShapeType="1" noTextEdit="1"/>
              </p:cNvSpPr>
              <p:nvPr>
                <p:ph idx="1"/>
              </p:nvPr>
            </p:nvSpPr>
            <p:spPr>
              <a:xfrm>
                <a:off x="738250" y="1527344"/>
                <a:ext cx="6276700" cy="4351338"/>
              </a:xfrm>
              <a:blipFill>
                <a:blip r:embed="rId3"/>
                <a:stretch>
                  <a:fillRect l="-1456" t="-1964" r="-1359"/>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7C231E20-BED7-244A-8173-BEA72F5FCDBD}"/>
              </a:ext>
            </a:extLst>
          </p:cNvPr>
          <p:cNvSpPr>
            <a:spLocks noGrp="1"/>
          </p:cNvSpPr>
          <p:nvPr>
            <p:ph type="ftr" sz="quarter" idx="11"/>
          </p:nvPr>
        </p:nvSpPr>
        <p:spPr/>
        <p:txBody>
          <a:bodyPr/>
          <a:lstStyle/>
          <a:p>
            <a:r>
              <a:rPr lang="en-US"/>
              <a:t>Unit 1 ● Lesson 1</a:t>
            </a:r>
          </a:p>
        </p:txBody>
      </p:sp>
      <p:sp>
        <p:nvSpPr>
          <p:cNvPr id="4" name="Title 3">
            <a:extLst>
              <a:ext uri="{FF2B5EF4-FFF2-40B4-BE49-F238E27FC236}">
                <a16:creationId xmlns:a16="http://schemas.microsoft.com/office/drawing/2014/main" id="{E41DA91A-E684-874D-9A73-B4364690467F}"/>
              </a:ext>
            </a:extLst>
          </p:cNvPr>
          <p:cNvSpPr>
            <a:spLocks noGrp="1"/>
          </p:cNvSpPr>
          <p:nvPr>
            <p:ph type="title"/>
          </p:nvPr>
        </p:nvSpPr>
        <p:spPr/>
        <p:txBody>
          <a:bodyPr/>
          <a:lstStyle/>
          <a:p>
            <a:r>
              <a:rPr lang="en-US"/>
              <a:t>Brutus Bites Back</a:t>
            </a:r>
          </a:p>
        </p:txBody>
      </p:sp>
      <p:pic>
        <p:nvPicPr>
          <p:cNvPr id="6" name="Picture">
            <a:extLst>
              <a:ext uri="{FF2B5EF4-FFF2-40B4-BE49-F238E27FC236}">
                <a16:creationId xmlns:a16="http://schemas.microsoft.com/office/drawing/2014/main" id="{1DE5BAF0-E22A-FF42-861F-913C8A137DD0}"/>
              </a:ext>
            </a:extLst>
          </p:cNvPr>
          <p:cNvPicPr/>
          <p:nvPr/>
        </p:nvPicPr>
        <p:blipFill>
          <a:blip r:embed="rId4"/>
          <a:stretch>
            <a:fillRect/>
          </a:stretch>
        </p:blipFill>
        <p:spPr bwMode="auto">
          <a:xfrm>
            <a:off x="7239142" y="1527344"/>
            <a:ext cx="3720010" cy="2785349"/>
          </a:xfrm>
          <a:prstGeom prst="rect">
            <a:avLst/>
          </a:prstGeom>
          <a:noFill/>
          <a:ln w="9525">
            <a:noFill/>
            <a:headEnd/>
            <a:tailEnd/>
          </a:ln>
        </p:spPr>
      </p:pic>
    </p:spTree>
    <p:extLst>
      <p:ext uri="{BB962C8B-B14F-4D97-AF65-F5344CB8AC3E}">
        <p14:creationId xmlns:p14="http://schemas.microsoft.com/office/powerpoint/2010/main" val="2905367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BBFF"/>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B4340083-E5E0-CE4A-8F6B-32B3F5F410F8}"/>
                  </a:ext>
                </a:extLst>
              </p:cNvPr>
              <p:cNvSpPr>
                <a:spLocks noGrp="1"/>
              </p:cNvSpPr>
              <p:nvPr>
                <p:ph idx="1"/>
              </p:nvPr>
            </p:nvSpPr>
            <p:spPr/>
            <p:txBody>
              <a:bodyPr/>
              <a:lstStyle/>
              <a:p>
                <a:pPr marL="0" indent="0">
                  <a:buNone/>
                </a:pPr>
                <a:r>
                  <a:rPr lang="en-US"/>
                  <a:t>Looking online, Carlos found a company that will sell </a:t>
                </a:r>
                <a14:m>
                  <m:oMath xmlns:m="http://schemas.openxmlformats.org/officeDocument/2006/math">
                    <m:r>
                      <a:rPr lang="en-US" i="1">
                        <a:latin typeface="Cambria Math" panose="02040503050406030204" pitchFamily="18" charset="0"/>
                      </a:rPr>
                      <m:t>8 </m:t>
                    </m:r>
                  </m:oMath>
                </a14:m>
                <a:r>
                  <a:rPr lang="en-US"/>
                  <a:t>pounds of Brutus Bites for </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6</m:t>
                    </m:r>
                  </m:oMath>
                </a14:m>
                <a:r>
                  <a:rPr lang="en-US"/>
                  <a:t> plus a flat </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5</m:t>
                    </m:r>
                  </m:oMath>
                </a14:m>
                <a:r>
                  <a:rPr lang="en-US"/>
                  <a:t> shipping charge for each order. The company advertises that they will sell any amount of food at the same price per pound.</a:t>
                </a:r>
              </a:p>
              <a:p>
                <a:endParaRPr lang="en-US"/>
              </a:p>
            </p:txBody>
          </p:sp>
        </mc:Choice>
        <mc:Fallback xmlns="">
          <p:sp>
            <p:nvSpPr>
              <p:cNvPr id="2" name="Content Placeholder 1">
                <a:extLst>
                  <a:ext uri="{FF2B5EF4-FFF2-40B4-BE49-F238E27FC236}">
                    <a16:creationId xmlns:a16="http://schemas.microsoft.com/office/drawing/2014/main" id="{B4340083-E5E0-CE4A-8F6B-32B3F5F410F8}"/>
                  </a:ext>
                </a:extLst>
              </p:cNvPr>
              <p:cNvSpPr>
                <a:spLocks noGrp="1" noRot="1" noChangeAspect="1" noMove="1" noResize="1" noEditPoints="1" noAdjustHandles="1" noChangeArrowheads="1" noChangeShapeType="1" noTextEdit="1"/>
              </p:cNvSpPr>
              <p:nvPr>
                <p:ph idx="1"/>
              </p:nvPr>
            </p:nvSpPr>
            <p:spPr>
              <a:blipFill>
                <a:blip r:embed="rId2"/>
                <a:stretch>
                  <a:fillRect l="-1217" t="-2381"/>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190EB6A5-3AA7-8B44-8EFD-35296FFAE837}"/>
              </a:ext>
            </a:extLst>
          </p:cNvPr>
          <p:cNvSpPr>
            <a:spLocks noGrp="1"/>
          </p:cNvSpPr>
          <p:nvPr>
            <p:ph type="ftr" sz="quarter" idx="11"/>
          </p:nvPr>
        </p:nvSpPr>
        <p:spPr/>
        <p:txBody>
          <a:bodyPr/>
          <a:lstStyle/>
          <a:p>
            <a:r>
              <a:rPr lang="en-US"/>
              <a:t>Unit 1 ● Lesson 1</a:t>
            </a:r>
          </a:p>
        </p:txBody>
      </p:sp>
      <p:sp>
        <p:nvSpPr>
          <p:cNvPr id="4" name="Title 3">
            <a:extLst>
              <a:ext uri="{FF2B5EF4-FFF2-40B4-BE49-F238E27FC236}">
                <a16:creationId xmlns:a16="http://schemas.microsoft.com/office/drawing/2014/main" id="{99A221D6-A4CA-5449-8A8D-3BEF9D4C0B04}"/>
              </a:ext>
            </a:extLst>
          </p:cNvPr>
          <p:cNvSpPr>
            <a:spLocks noGrp="1"/>
          </p:cNvSpPr>
          <p:nvPr>
            <p:ph type="title"/>
          </p:nvPr>
        </p:nvSpPr>
        <p:spPr/>
        <p:txBody>
          <a:bodyPr/>
          <a:lstStyle/>
          <a:p>
            <a:r>
              <a:rPr lang="en-US"/>
              <a:t>Brutus Bites Back</a:t>
            </a:r>
          </a:p>
        </p:txBody>
      </p:sp>
    </p:spTree>
    <p:extLst>
      <p:ext uri="{BB962C8B-B14F-4D97-AF65-F5344CB8AC3E}">
        <p14:creationId xmlns:p14="http://schemas.microsoft.com/office/powerpoint/2010/main" val="2433156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BBFF"/>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30BF11-65B1-9649-9C9F-680F9E8D031A}"/>
              </a:ext>
            </a:extLst>
          </p:cNvPr>
          <p:cNvSpPr>
            <a:spLocks noGrp="1"/>
          </p:cNvSpPr>
          <p:nvPr>
            <p:ph idx="1"/>
          </p:nvPr>
        </p:nvSpPr>
        <p:spPr/>
        <p:txBody>
          <a:bodyPr/>
          <a:lstStyle/>
          <a:p>
            <a:pPr marL="0" indent="0">
              <a:buNone/>
            </a:pPr>
            <a:r>
              <a:rPr lang="en-US"/>
              <a:t>5. Model the relationship between the price and the amount of food with a table, graph, and equation using Carlos’s approach.</a:t>
            </a:r>
          </a:p>
          <a:p>
            <a:endParaRPr lang="en-US"/>
          </a:p>
        </p:txBody>
      </p:sp>
      <p:sp>
        <p:nvSpPr>
          <p:cNvPr id="3" name="Footer Placeholder 2">
            <a:extLst>
              <a:ext uri="{FF2B5EF4-FFF2-40B4-BE49-F238E27FC236}">
                <a16:creationId xmlns:a16="http://schemas.microsoft.com/office/drawing/2014/main" id="{31566A4C-DC13-CF4E-AB2D-55B7D1D213E1}"/>
              </a:ext>
            </a:extLst>
          </p:cNvPr>
          <p:cNvSpPr>
            <a:spLocks noGrp="1"/>
          </p:cNvSpPr>
          <p:nvPr>
            <p:ph type="ftr" sz="quarter" idx="11"/>
          </p:nvPr>
        </p:nvSpPr>
        <p:spPr/>
        <p:txBody>
          <a:bodyPr/>
          <a:lstStyle/>
          <a:p>
            <a:r>
              <a:rPr lang="en-US"/>
              <a:t>Unit 1 ● Lesson 1</a:t>
            </a:r>
          </a:p>
        </p:txBody>
      </p:sp>
      <p:sp>
        <p:nvSpPr>
          <p:cNvPr id="4" name="Title 3">
            <a:extLst>
              <a:ext uri="{FF2B5EF4-FFF2-40B4-BE49-F238E27FC236}">
                <a16:creationId xmlns:a16="http://schemas.microsoft.com/office/drawing/2014/main" id="{14093C35-C316-D240-9AB5-51DBA3C2F840}"/>
              </a:ext>
            </a:extLst>
          </p:cNvPr>
          <p:cNvSpPr>
            <a:spLocks noGrp="1"/>
          </p:cNvSpPr>
          <p:nvPr>
            <p:ph type="title"/>
          </p:nvPr>
        </p:nvSpPr>
        <p:spPr/>
        <p:txBody>
          <a:bodyPr/>
          <a:lstStyle/>
          <a:p>
            <a:r>
              <a:rPr lang="en-US"/>
              <a:t>Brutus Bites Back</a:t>
            </a:r>
          </a:p>
        </p:txBody>
      </p:sp>
      <p:pic>
        <p:nvPicPr>
          <p:cNvPr id="5" name="Picture">
            <a:extLst>
              <a:ext uri="{FF2B5EF4-FFF2-40B4-BE49-F238E27FC236}">
                <a16:creationId xmlns:a16="http://schemas.microsoft.com/office/drawing/2014/main" id="{15913862-5AEE-FE4B-A420-3B920D9C40A6}"/>
              </a:ext>
            </a:extLst>
          </p:cNvPr>
          <p:cNvPicPr/>
          <p:nvPr/>
        </p:nvPicPr>
        <p:blipFill>
          <a:blip r:embed="rId3"/>
          <a:stretch>
            <a:fillRect/>
          </a:stretch>
        </p:blipFill>
        <p:spPr bwMode="auto">
          <a:xfrm>
            <a:off x="6775117" y="2579427"/>
            <a:ext cx="3665419" cy="3137190"/>
          </a:xfrm>
          <a:prstGeom prst="rect">
            <a:avLst/>
          </a:prstGeom>
          <a:noFill/>
          <a:ln w="9525">
            <a:noFill/>
            <a:headEnd/>
            <a:tailEnd/>
          </a:ln>
        </p:spPr>
      </p:pic>
      <p:sp>
        <p:nvSpPr>
          <p:cNvPr id="6" name="TextBox 5">
            <a:extLst>
              <a:ext uri="{FF2B5EF4-FFF2-40B4-BE49-F238E27FC236}">
                <a16:creationId xmlns:a16="http://schemas.microsoft.com/office/drawing/2014/main" id="{9D3167C8-6806-BE4E-B834-01612F017127}"/>
              </a:ext>
            </a:extLst>
          </p:cNvPr>
          <p:cNvSpPr txBox="1"/>
          <p:nvPr/>
        </p:nvSpPr>
        <p:spPr>
          <a:xfrm>
            <a:off x="941696" y="2579427"/>
            <a:ext cx="3466531" cy="800219"/>
          </a:xfrm>
          <a:prstGeom prst="rect">
            <a:avLst/>
          </a:prstGeom>
          <a:noFill/>
        </p:spPr>
        <p:txBody>
          <a:bodyPr wrap="square" rtlCol="0">
            <a:spAutoFit/>
          </a:bodyPr>
          <a:lstStyle/>
          <a:p>
            <a:r>
              <a:rPr lang="en-US" sz="2800"/>
              <a:t>Carlos’s approach:</a:t>
            </a:r>
          </a:p>
          <a:p>
            <a:endParaRPr lang="en-US"/>
          </a:p>
        </p:txBody>
      </p:sp>
    </p:spTree>
    <p:extLst>
      <p:ext uri="{BB962C8B-B14F-4D97-AF65-F5344CB8AC3E}">
        <p14:creationId xmlns:p14="http://schemas.microsoft.com/office/powerpoint/2010/main" val="4243807200"/>
      </p:ext>
    </p:extLst>
  </p:cSld>
  <p:clrMapOvr>
    <a:masterClrMapping/>
  </p:clrMapOvr>
</p:sld>
</file>

<file path=ppt/theme/theme1.xml><?xml version="1.0" encoding="utf-8"?>
<a:theme xmlns:a="http://schemas.openxmlformats.org/drawingml/2006/main" name="Office Theme">
  <a:themeElements>
    <a:clrScheme name="Unit 1">
      <a:dk1>
        <a:srgbClr val="22680B"/>
      </a:dk1>
      <a:lt1>
        <a:srgbClr val="FFFFFF"/>
      </a:lt1>
      <a:dk2>
        <a:srgbClr val="436400"/>
      </a:dk2>
      <a:lt2>
        <a:srgbClr val="FEFFFF"/>
      </a:lt2>
      <a:accent1>
        <a:srgbClr val="78A64B"/>
      </a:accent1>
      <a:accent2>
        <a:srgbClr val="8AB833"/>
      </a:accent2>
      <a:accent3>
        <a:srgbClr val="C0CF3A"/>
      </a:accent3>
      <a:accent4>
        <a:srgbClr val="447E03"/>
      </a:accent4>
      <a:accent5>
        <a:srgbClr val="94C268"/>
      </a:accent5>
      <a:accent6>
        <a:srgbClr val="708839"/>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2c14416-9b3b-4ab9-bce7-0fcee5420287" xsi:nil="true"/>
    <lcf76f155ced4ddcb4097134ff3c332f xmlns="242144d6-166b-49e2-aa90-f25e9b00a53a">
      <Terms xmlns="http://schemas.microsoft.com/office/infopath/2007/PartnerControls"/>
    </lcf76f155ced4ddcb4097134ff3c332f>
    <SharedWithUsers xmlns="e6b18dcd-00de-4a4b-a809-bf649cda40bd">
      <UserInfo>
        <DisplayName/>
        <AccountId xsi:nil="true"/>
        <AccountType/>
      </UserInfo>
    </SharedWithUsers>
    <MediaLengthInSeconds xmlns="242144d6-166b-49e2-aa90-f25e9b00a53a" xsi:nil="true"/>
    <Information xmlns="242144d6-166b-49e2-aa90-f25e9b00a53a" xsi:nil="true"/>
    <_dlc_DocId xmlns="e6b18dcd-00de-4a4b-a809-bf649cda40bd">KST36QS7YUKS-17149278-85093</_dlc_DocId>
    <_dlc_DocIdUrl xmlns="e6b18dcd-00de-4a4b-a809-bf649cda40bd">
      <Url>https://k12mnps.sharepoint.com/sites/014-CMGS-CI/_layouts/15/DocIdRedir.aspx?ID=KST36QS7YUKS-17149278-85093</Url>
      <Description>KST36QS7YUKS-17149278-85093</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E2B1E48FDA06D248B1EDF07E7820037D" ma:contentTypeVersion="20" ma:contentTypeDescription="Create a new document." ma:contentTypeScope="" ma:versionID="d861ce926a46af1179d2b695f03b5f76">
  <xsd:schema xmlns:xsd="http://www.w3.org/2001/XMLSchema" xmlns:xs="http://www.w3.org/2001/XMLSchema" xmlns:p="http://schemas.microsoft.com/office/2006/metadata/properties" xmlns:ns2="e6b18dcd-00de-4a4b-a809-bf649cda40bd" xmlns:ns3="242144d6-166b-49e2-aa90-f25e9b00a53a" xmlns:ns4="b2c14416-9b3b-4ab9-bce7-0fcee5420287" targetNamespace="http://schemas.microsoft.com/office/2006/metadata/properties" ma:root="true" ma:fieldsID="7d87c9afb6078c255f08279b2ae24671" ns2:_="" ns3:_="" ns4:_="">
    <xsd:import namespace="e6b18dcd-00de-4a4b-a809-bf649cda40bd"/>
    <xsd:import namespace="242144d6-166b-49e2-aa90-f25e9b00a53a"/>
    <xsd:import namespace="b2c14416-9b3b-4ab9-bce7-0fcee542028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2:SharedWithUsers" minOccurs="0"/>
                <xsd:element ref="ns2:SharedWithDetails" minOccurs="0"/>
                <xsd:element ref="ns3:Information" minOccurs="0"/>
                <xsd:element ref="ns3:MediaLengthInSeconds" minOccurs="0"/>
                <xsd:element ref="ns3:MediaServiceLocation"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b18dcd-00de-4a4b-a809-bf649cda40b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2144d6-166b-49e2-aa90-f25e9b00a53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Information" ma:index="21" nillable="true" ma:displayName="Information" ma:format="Dropdown" ma:internalName="Information">
      <xsd:simpleType>
        <xsd:restriction base="dms:Text">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3bb345b-ff8f-4466-ba95-c87037a6f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c14416-9b3b-4ab9-bce7-0fcee5420287"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7feffb6a-3bdb-42aa-b7d6-8e71ce8816e6}" ma:internalName="TaxCatchAll" ma:showField="CatchAllData" ma:web="e6b18dcd-00de-4a4b-a809-bf649cda40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3CBF5E-DE76-4D71-B410-54751C1F747E}">
  <ds:schemaRefs>
    <ds:schemaRef ds:uri="http://purl.org/dc/elements/1.1/"/>
    <ds:schemaRef ds:uri="eb208772-ddc5-4f6a-b383-d2629cd7e715"/>
    <ds:schemaRef ds:uri="http://schemas.microsoft.com/office/infopath/2007/PartnerControls"/>
    <ds:schemaRef ds:uri="http://schemas.microsoft.com/office/2006/metadata/properties"/>
    <ds:schemaRef ds:uri="http://schemas.microsoft.com/office/2006/documentManagement/types"/>
    <ds:schemaRef ds:uri="http://purl.org/dc/dcmitype/"/>
    <ds:schemaRef ds:uri="http://schemas.openxmlformats.org/package/2006/metadata/core-properties"/>
    <ds:schemaRef ds:uri="8b135edc-aa13-4e9d-bff7-e67ebb7a4006"/>
    <ds:schemaRef ds:uri="http://www.w3.org/XML/1998/namespace"/>
    <ds:schemaRef ds:uri="http://purl.org/dc/terms/"/>
    <ds:schemaRef ds:uri="b2c14416-9b3b-4ab9-bce7-0fcee5420287"/>
    <ds:schemaRef ds:uri="242144d6-166b-49e2-aa90-f25e9b00a53a"/>
    <ds:schemaRef ds:uri="e6b18dcd-00de-4a4b-a809-bf649cda40bd"/>
  </ds:schemaRefs>
</ds:datastoreItem>
</file>

<file path=customXml/itemProps2.xml><?xml version="1.0" encoding="utf-8"?>
<ds:datastoreItem xmlns:ds="http://schemas.openxmlformats.org/officeDocument/2006/customXml" ds:itemID="{057F20D6-AB91-47FE-91A8-E8BAF2ACB2FA}">
  <ds:schemaRefs>
    <ds:schemaRef ds:uri="http://schemas.microsoft.com/sharepoint/v3/contenttype/forms"/>
  </ds:schemaRefs>
</ds:datastoreItem>
</file>

<file path=customXml/itemProps3.xml><?xml version="1.0" encoding="utf-8"?>
<ds:datastoreItem xmlns:ds="http://schemas.openxmlformats.org/officeDocument/2006/customXml" ds:itemID="{8C42B1F2-5180-419F-8934-D9C06B274C43}">
  <ds:schemaRefs>
    <ds:schemaRef ds:uri="http://schemas.microsoft.com/sharepoint/events"/>
  </ds:schemaRefs>
</ds:datastoreItem>
</file>

<file path=customXml/itemProps4.xml><?xml version="1.0" encoding="utf-8"?>
<ds:datastoreItem xmlns:ds="http://schemas.openxmlformats.org/officeDocument/2006/customXml" ds:itemID="{DF5A152E-0A4E-4C40-AFD8-3D338349B3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b18dcd-00de-4a4b-a809-bf649cda40bd"/>
    <ds:schemaRef ds:uri="242144d6-166b-49e2-aa90-f25e9b00a53a"/>
    <ds:schemaRef ds:uri="b2c14416-9b3b-4ab9-bce7-0fcee54202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420</TotalTime>
  <Words>1157</Words>
  <Application>Microsoft Macintosh PowerPoint</Application>
  <PresentationFormat>Widescreen</PresentationFormat>
  <Paragraphs>88</Paragraphs>
  <Slides>14</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Avenir</vt:lpstr>
      <vt:lpstr>Avenir Black</vt:lpstr>
      <vt:lpstr>Avenir Book</vt:lpstr>
      <vt:lpstr>Calibri</vt:lpstr>
      <vt:lpstr>Cambria Math</vt:lpstr>
      <vt:lpstr>Century Gothic</vt:lpstr>
      <vt:lpstr>Office Theme</vt:lpstr>
      <vt:lpstr>Lesson 1: Brutus Bites Back</vt:lpstr>
      <vt:lpstr>PowerPoint Presentation</vt:lpstr>
      <vt:lpstr>PowerPoint Presentation</vt:lpstr>
      <vt:lpstr>Brutus Bites Back</vt:lpstr>
      <vt:lpstr>Brutus Bites Back</vt:lpstr>
      <vt:lpstr>Brutus Bites Back</vt:lpstr>
      <vt:lpstr>Brutus Bites Back</vt:lpstr>
      <vt:lpstr>Brutus Bites Back</vt:lpstr>
      <vt:lpstr>Brutus Bites Back</vt:lpstr>
      <vt:lpstr>Brutus Bites Back</vt:lpstr>
      <vt:lpstr>Brutus Bites Back</vt:lpstr>
      <vt:lpstr>Brutus Bites Back</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Adkins, Shelley</dc:creator>
  <cp:lastModifiedBy>Terry Letterman</cp:lastModifiedBy>
  <cp:revision>18</cp:revision>
  <dcterms:created xsi:type="dcterms:W3CDTF">2023-05-09T17:17:08Z</dcterms:created>
  <dcterms:modified xsi:type="dcterms:W3CDTF">2024-08-12T01:02:53Z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3201e860-5da8-427d-b621-f1c9c5a42e51</vt:lpwstr>
  </property>
  <property fmtid="{D5CDD505-2E9C-101B-9397-08002B2CF9AE}" pid="3" name="ContentTypeId">
    <vt:lpwstr>0x010100E2B1E48FDA06D248B1EDF07E7820037D</vt:lpwstr>
  </property>
  <property fmtid="{D5CDD505-2E9C-101B-9397-08002B2CF9AE}" pid="4" name="MediaServiceImageTags">
    <vt:lpwstr/>
  </property>
  <property fmtid="{D5CDD505-2E9C-101B-9397-08002B2CF9AE}" pid="5" name="Order">
    <vt:r8>2489700</vt:r8>
  </property>
  <property fmtid="{D5CDD505-2E9C-101B-9397-08002B2CF9AE}" pid="6" name="xd_Signature">
    <vt:bool>false</vt:bool>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_SourceUrl">
    <vt:lpwstr/>
  </property>
  <property fmtid="{D5CDD505-2E9C-101B-9397-08002B2CF9AE}" pid="13" name="_SharedFileIndex">
    <vt:lpwstr/>
  </property>
</Properties>
</file>