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4"/>
  </p:notesMasterIdLst>
  <p:handoutMasterIdLst>
    <p:handoutMasterId r:id="rId15"/>
  </p:handoutMasterIdLst>
  <p:sldIdLst>
    <p:sldId id="369" r:id="rId6"/>
    <p:sldId id="370" r:id="rId7"/>
    <p:sldId id="375" r:id="rId8"/>
    <p:sldId id="380" r:id="rId9"/>
    <p:sldId id="381" r:id="rId10"/>
    <p:sldId id="377" r:id="rId11"/>
    <p:sldId id="378" r:id="rId12"/>
    <p:sldId id="3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AFD"/>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1"/>
    <p:restoredTop sz="67901"/>
  </p:normalViewPr>
  <p:slideViewPr>
    <p:cSldViewPr snapToGrid="0">
      <p:cViewPr varScale="1">
        <p:scale>
          <a:sx n="53" d="100"/>
          <a:sy n="53" d="100"/>
        </p:scale>
        <p:origin x="16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8/17/24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purpose of this lesson is for students to become fluent in finding inverses given any representation. They compare features of two functions, which may be represented differently, to determine if they are inverses. Students find strategies that can be applied flexibly to find the inverse, no matter the representation. Students justify that the functions they have matched are inverses, which may be done by composition (^). The formal method for verifying inverses using composition is reinforced in the discussion with examples given.</a:t>
            </a:r>
          </a:p>
          <a:p>
            <a:br>
              <a:rPr lang="en-US" dirty="0"/>
            </a:br>
            <a:endParaRPr lang="en-US" dirty="0"/>
          </a:p>
        </p:txBody>
      </p:sp>
    </p:spTree>
    <p:extLst>
      <p:ext uri="{BB962C8B-B14F-4D97-AF65-F5344CB8AC3E}">
        <p14:creationId xmlns:p14="http://schemas.microsoft.com/office/powerpoint/2010/main" val="123634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Starting with card A1, discuss each pair of matching cards. Begin by asking the student who shares how they used the information from the card to create a new representation and then how they matched the function with its inverse. Highlight information about the functions that support identifying the inverse, such as if the function is quadratic, then the inverse will contain a square root. In each case, ask the student to justify the inverse and have the class determine whether the justification is sufficient or if they have suggestions to strengthen the argument. (</a:t>
            </a:r>
            <a:r>
              <a:rPr lang="en-US" sz="1200" b="1" i="0" kern="1200" dirty="0">
                <a:solidFill>
                  <a:schemeClr val="tx1"/>
                </a:solidFill>
                <a:effectLst/>
                <a:latin typeface="+mn-lt"/>
                <a:ea typeface="+mn-ea"/>
                <a:cs typeface="+mn-cs"/>
              </a:rPr>
              <a:t>MP3</a:t>
            </a:r>
            <a:r>
              <a:rPr lang="en-US" sz="1200" b="0" i="0" kern="1200" dirty="0">
                <a:solidFill>
                  <a:schemeClr val="tx1"/>
                </a:solidFill>
                <a:effectLst/>
                <a:latin typeface="+mn-lt"/>
                <a:ea typeface="+mn-ea"/>
                <a:cs typeface="+mn-cs"/>
              </a:rPr>
              <a:t>) After sharing a pair of cards that contain equations, possibly A2 and B3, demonstrate how to prove that two functions are inverses by composition (^)</a:t>
            </a:r>
            <a:endParaRPr lang="en-US" dirty="0"/>
          </a:p>
        </p:txBody>
      </p:sp>
    </p:spTree>
    <p:extLst>
      <p:ext uri="{BB962C8B-B14F-4D97-AF65-F5344CB8AC3E}">
        <p14:creationId xmlns:p14="http://schemas.microsoft.com/office/powerpoint/2010/main" val="4159498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Starting with card A1, discuss each pair of matching cards. Begin by asking the student who shares how they used the information from the card to create a new representation and then how they matched the function with its inverse. Highlight information about the functions that support identifying the inverse, such as if the function is quadratic, then the inverse will contain a square root. In each case, ask the student to justify the inverse and have the class determine whether the justification is sufficient or if they have suggestions to strengthen the argument. (</a:t>
            </a:r>
            <a:r>
              <a:rPr lang="en-US" sz="1200" b="1" i="0" kern="1200" dirty="0">
                <a:solidFill>
                  <a:schemeClr val="tx1"/>
                </a:solidFill>
                <a:effectLst/>
                <a:latin typeface="+mn-lt"/>
                <a:ea typeface="+mn-ea"/>
                <a:cs typeface="+mn-cs"/>
              </a:rPr>
              <a:t>MP3</a:t>
            </a:r>
            <a:r>
              <a:rPr lang="en-US" sz="1200" b="0" i="0" kern="1200" dirty="0">
                <a:solidFill>
                  <a:schemeClr val="tx1"/>
                </a:solidFill>
                <a:effectLst/>
                <a:latin typeface="+mn-lt"/>
                <a:ea typeface="+mn-ea"/>
                <a:cs typeface="+mn-cs"/>
              </a:rPr>
              <a:t>) After sharing a pair of cards that contain equations, possibly A2 and B3, demonstrate how to prove that two functions are inverses by composition (^)</a:t>
            </a:r>
            <a:endParaRPr lang="en-US" dirty="0"/>
          </a:p>
        </p:txBody>
      </p:sp>
    </p:spTree>
    <p:extLst>
      <p:ext uri="{BB962C8B-B14F-4D97-AF65-F5344CB8AC3E}">
        <p14:creationId xmlns:p14="http://schemas.microsoft.com/office/powerpoint/2010/main" val="3337138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Starting with card A1, discuss each pair of matching cards. Begin by asking the student who shares how they used the information from the card to create a new representation and then how they matched the function with its inverse. Highlight information about the functions that support identifying the inverse, such as if the function is quadratic, then the inverse will contain a square root. In each case, ask the student to justify the inverse and have the class determine whether the justification is sufficient or if they have suggestions to strengthen the argument. (</a:t>
            </a:r>
            <a:r>
              <a:rPr lang="en-US" sz="1200" b="1" i="0" kern="1200" dirty="0">
                <a:solidFill>
                  <a:schemeClr val="tx1"/>
                </a:solidFill>
                <a:effectLst/>
                <a:latin typeface="+mn-lt"/>
                <a:ea typeface="+mn-ea"/>
                <a:cs typeface="+mn-cs"/>
              </a:rPr>
              <a:t>MP3</a:t>
            </a:r>
            <a:r>
              <a:rPr lang="en-US" sz="1200" b="0" i="0" kern="1200" dirty="0">
                <a:solidFill>
                  <a:schemeClr val="tx1"/>
                </a:solidFill>
                <a:effectLst/>
                <a:latin typeface="+mn-lt"/>
                <a:ea typeface="+mn-ea"/>
                <a:cs typeface="+mn-cs"/>
              </a:rPr>
              <a:t>) After sharing a pair of cards that contain equations, possibly A2 and B3, demonstrate how to prove that two functions are inverses by composition (^)</a:t>
            </a:r>
            <a:endParaRPr lang="en-US" dirty="0"/>
          </a:p>
        </p:txBody>
      </p:sp>
    </p:spTree>
    <p:extLst>
      <p:ext uri="{BB962C8B-B14F-4D97-AF65-F5344CB8AC3E}">
        <p14:creationId xmlns:p14="http://schemas.microsoft.com/office/powerpoint/2010/main" val="2056359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9.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Master" Target="../slideMasters/slideMaster1.xml"/><Relationship Id="rId5" Type="http://schemas.microsoft.com/office/2007/relationships/hdphoto" Target="../media/hdphoto12.wdp"/><Relationship Id="rId4"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microsoft.com/office/2007/relationships/hdphoto" Target="../media/hdphoto12.wdp"/><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0.png"/><Relationship Id="rId4" Type="http://schemas.microsoft.com/office/2007/relationships/hdphoto" Target="../media/hdphoto14.wdp"/><Relationship Id="rId9" Type="http://schemas.microsoft.com/office/2007/relationships/hdphoto" Target="../media/hdphoto15.wdp"/></Relationships>
</file>

<file path=ppt/slideLayouts/_rels/slideLayout2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4" Type="http://schemas.microsoft.com/office/2007/relationships/hdphoto" Target="../media/hdphoto17.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3E2895-F5B6-8852-A5C8-CB3C4624B8CF}"/>
              </a:ext>
            </a:extLst>
          </p:cNvPr>
          <p:cNvSpPr>
            <a:spLocks noGrp="1"/>
          </p:cNvSpPr>
          <p:nvPr>
            <p:ph type="ftr" sz="quarter" idx="10"/>
          </p:nvPr>
        </p:nvSpPr>
        <p:spPr/>
        <p:txBody>
          <a:bodyPr/>
          <a:lstStyle/>
          <a:p>
            <a:r>
              <a:rPr lang="en-US"/>
              <a:t>Unit 1 ● Lesson #</a:t>
            </a:r>
          </a:p>
        </p:txBody>
      </p:sp>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619761"/>
            <a:ext cx="8926285" cy="640080"/>
            <a:chOff x="8138886" y="968650"/>
            <a:chExt cx="2079176" cy="541065"/>
          </a:xfrm>
          <a:solidFill>
            <a:schemeClr val="accent2">
              <a:lumMod val="75000"/>
            </a:schemeClr>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248680" y="642619"/>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747252"/>
            <a:ext cx="10515600" cy="5099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picture containing sketch, drawing, kitchenware, linedrawing&#10;&#10;Description automatically generated">
            <a:extLst>
              <a:ext uri="{FF2B5EF4-FFF2-40B4-BE49-F238E27FC236}">
                <a16:creationId xmlns:a16="http://schemas.microsoft.com/office/drawing/2014/main" id="{641DD804-D7DF-C574-30B5-0EFA583C0AE9}"/>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73160" y="0"/>
            <a:ext cx="918840" cy="659403"/>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Lesson Title Slide H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907FA3E-479D-EAFE-DA1E-B75F8F0BF232}"/>
              </a:ext>
            </a:extLst>
          </p:cNvPr>
          <p:cNvGrpSpPr/>
          <p:nvPr userDrawn="1"/>
        </p:nvGrpSpPr>
        <p:grpSpPr>
          <a:xfrm>
            <a:off x="682752" y="758125"/>
            <a:ext cx="10826496" cy="5425783"/>
            <a:chOff x="682752" y="758125"/>
            <a:chExt cx="10826496" cy="5425783"/>
          </a:xfrm>
        </p:grpSpPr>
        <p:pic>
          <p:nvPicPr>
            <p:cNvPr id="8" name="Picture 2" descr="Mathematical Symbols&quot; Images – Browse 1,531 Stock Photos, Vectors, and  Video | Adobe Stock">
              <a:extLst>
                <a:ext uri="{FF2B5EF4-FFF2-40B4-BE49-F238E27FC236}">
                  <a16:creationId xmlns:a16="http://schemas.microsoft.com/office/drawing/2014/main" id="{CD243B21-5764-930A-FA41-A2F55C59D2D1}"/>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ematical Symbols&quot; Images – Browse 1,531 Stock Photos, Vectors, and  Video | Adobe Stock">
              <a:extLst>
                <a:ext uri="{FF2B5EF4-FFF2-40B4-BE49-F238E27FC236}">
                  <a16:creationId xmlns:a16="http://schemas.microsoft.com/office/drawing/2014/main" id="{3C99CF4B-108D-F1EA-362F-A6AAF7927A51}"/>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lstStyle>
            <a:lvl1pPr algn="l">
              <a:defRPr sz="6000" b="1" i="0">
                <a:latin typeface="Avenir Black" panose="02000503020000020003" pitchFamily="2" charset="0"/>
              </a:defRPr>
            </a:lvl1pPr>
          </a:lstStyle>
          <a:p>
            <a:r>
              <a:rPr lang="en-US"/>
              <a:t>Lesson # - 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IM3</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2759202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701643"/>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33267"/>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81332"/>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8504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75378"/>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328097" y="1070866"/>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srcRect t="5962" r="8122"/>
          <a:stretch/>
        </p:blipFill>
        <p:spPr>
          <a:xfrm>
            <a:off x="11003579" y="0"/>
            <a:ext cx="1188421" cy="759158"/>
          </a:xfrm>
          <a:prstGeom prst="rect">
            <a:avLst/>
          </a:prstGeom>
        </p:spPr>
      </p:pic>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78688"/>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827313"/>
            <a:ext cx="924853" cy="710041"/>
          </a:xfrm>
          <a:prstGeom prst="rect">
            <a:avLst/>
          </a:prstGeom>
        </p:spPr>
      </p:pic>
    </p:spTree>
    <p:extLst>
      <p:ext uri="{BB962C8B-B14F-4D97-AF65-F5344CB8AC3E}">
        <p14:creationId xmlns:p14="http://schemas.microsoft.com/office/powerpoint/2010/main" val="177514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164222" y="1616968"/>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5445" y="874831"/>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4923" y="957474"/>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41815" y="1568877"/>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87162" y="2927015"/>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9359" y="4282412"/>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9429" y="1064760"/>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4"/>
          <a:stretch>
            <a:fillRect/>
          </a:stretch>
        </p:blipFill>
        <p:spPr>
          <a:xfrm>
            <a:off x="11131035" y="45387"/>
            <a:ext cx="1028284" cy="554379"/>
          </a:xfrm>
          <a:prstGeom prst="rect">
            <a:avLst/>
          </a:prstGeom>
        </p:spPr>
      </p:pic>
      <p:sp>
        <p:nvSpPr>
          <p:cNvPr id="17" name="Google Shape;540;p46">
            <a:extLst>
              <a:ext uri="{FF2B5EF4-FFF2-40B4-BE49-F238E27FC236}">
                <a16:creationId xmlns:a16="http://schemas.microsoft.com/office/drawing/2014/main" id="{92B2DFFD-E675-FB6F-A86D-02A625BABFF1}"/>
              </a:ext>
            </a:extLst>
          </p:cNvPr>
          <p:cNvSpPr/>
          <p:nvPr userDrawn="1"/>
        </p:nvSpPr>
        <p:spPr>
          <a:xfrm>
            <a:off x="1175693" y="1945288"/>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433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1041541" y="3818788"/>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135524" y="1558491"/>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96747" y="862957"/>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36225" y="945600"/>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13117" y="1557003"/>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1006539" y="1843557"/>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97741" y="2856148"/>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214180" y="3904638"/>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260731" y="1052886"/>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rgbClr val="659037"/>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rgbClr val="659037"/>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rgbClr val="659037"/>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stretch>
            <a:fillRect/>
          </a:stretch>
        </p:blipFill>
        <p:spPr>
          <a:xfrm>
            <a:off x="11321833" y="15433"/>
            <a:ext cx="857658" cy="655856"/>
          </a:xfrm>
          <a:prstGeom prst="rect">
            <a:avLst/>
          </a:prstGeom>
        </p:spPr>
      </p:pic>
      <p:pic>
        <p:nvPicPr>
          <p:cNvPr id="4" name="Picture 3" descr="A picture containing sketch, drawing, child art, line art&#10;&#10;Description automatically generated">
            <a:extLst>
              <a:ext uri="{FF2B5EF4-FFF2-40B4-BE49-F238E27FC236}">
                <a16:creationId xmlns:a16="http://schemas.microsoft.com/office/drawing/2014/main" id="{6C1ADA5A-0329-A7AC-8C3C-D72CC4B0343B}"/>
              </a:ext>
            </a:extLst>
          </p:cNvPr>
          <p:cNvPicPr>
            <a:picLocks noChangeAspect="1"/>
          </p:cNvPicPr>
          <p:nvPr userDrawn="1"/>
        </p:nvPicPr>
        <p:blipFill>
          <a:blip r:embed="rId3">
            <a:clrChange>
              <a:clrFrom>
                <a:srgbClr val="FFFEFF"/>
              </a:clrFrom>
              <a:clrTo>
                <a:srgbClr val="FFFEFF">
                  <a:alpha val="0"/>
                </a:srgbClr>
              </a:clrTo>
            </a:clrChange>
            <a:duotone>
              <a:prstClr val="black"/>
              <a:srgbClr val="7030A0">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1291449" y="756739"/>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Tree>
    <p:extLst>
      <p:ext uri="{BB962C8B-B14F-4D97-AF65-F5344CB8AC3E}">
        <p14:creationId xmlns:p14="http://schemas.microsoft.com/office/powerpoint/2010/main" val="3927187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9" name="Title 1">
            <a:extLst>
              <a:ext uri="{FF2B5EF4-FFF2-40B4-BE49-F238E27FC236}">
                <a16:creationId xmlns:a16="http://schemas.microsoft.com/office/drawing/2014/main" id="{FC5753EE-4FB4-904D-BB26-91441229F343}"/>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375262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143064" y="1419842"/>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89818" y="849627"/>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29296" y="849627"/>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11313" y="1419842"/>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90863" y="4095553"/>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88487" y="2794894"/>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143064" y="1616651"/>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253802" y="1207264"/>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7629"/>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195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D0F6B107-7B16-7040-856E-36757670A026}"/>
              </a:ext>
            </a:extLst>
          </p:cNvPr>
          <p:cNvSpPr>
            <a:spLocks noGrp="1"/>
          </p:cNvSpPr>
          <p:nvPr>
            <p:ph type="ftr" sz="quarter" idx="11"/>
          </p:nvPr>
        </p:nvSpPr>
        <p:spPr>
          <a:xfrm>
            <a:off x="4038600" y="6492874"/>
            <a:ext cx="4114800" cy="365125"/>
          </a:xfrm>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2349661" y="2546447"/>
            <a:ext cx="7461994" cy="2835781"/>
          </a:xfrm>
        </p:spPr>
        <p:txBody>
          <a:bodyPr>
            <a:normAutofit/>
          </a:bodyPr>
          <a:lstStyle>
            <a:lvl1pPr marL="0" indent="0" algn="ctr">
              <a:buNone/>
              <a:defRPr sz="3600"/>
            </a:lvl1pPr>
          </a:lstStyle>
          <a:p>
            <a:pPr lvl="0"/>
            <a:r>
              <a:rPr lang="en-US"/>
              <a:t>Click to edit Master text styles</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m-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4329" y="14947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61987" y="-461985"/>
            <a:ext cx="413213" cy="133718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9665" y="31670"/>
            <a:ext cx="1337186" cy="369332"/>
          </a:xfrm>
          <a:prstGeom prst="rect">
            <a:avLst/>
          </a:prstGeom>
          <a:noFill/>
        </p:spPr>
        <p:txBody>
          <a:bodyPr wrap="square" rtlCol="0">
            <a:spAutoFit/>
          </a:bodyPr>
          <a:lstStyle/>
          <a:p>
            <a:r>
              <a:rPr lang="en-US" b="1">
                <a:solidFill>
                  <a:schemeClr val="bg1"/>
                </a:solidFill>
                <a:latin typeface="Avenir Book" panose="02000503020000020003" pitchFamily="2" charset="0"/>
              </a:rPr>
              <a:t>Warm-up</a:t>
            </a:r>
          </a:p>
        </p:txBody>
      </p:sp>
      <p:sp>
        <p:nvSpPr>
          <p:cNvPr id="4" name="Title 1">
            <a:extLst>
              <a:ext uri="{FF2B5EF4-FFF2-40B4-BE49-F238E27FC236}">
                <a16:creationId xmlns:a16="http://schemas.microsoft.com/office/drawing/2014/main" id="{A02DF53E-6090-7B8D-ED04-7A57FCF930DD}"/>
              </a:ext>
            </a:extLst>
          </p:cNvPr>
          <p:cNvSpPr>
            <a:spLocks noGrp="1"/>
          </p:cNvSpPr>
          <p:nvPr>
            <p:ph type="title" hasCustomPrompt="1"/>
          </p:nvPr>
        </p:nvSpPr>
        <p:spPr>
          <a:xfrm>
            <a:off x="719446" y="681037"/>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clipart, symbol&#10;&#10;Description automatically generated">
            <a:extLst>
              <a:ext uri="{FF2B5EF4-FFF2-40B4-BE49-F238E27FC236}">
                <a16:creationId xmlns:a16="http://schemas.microsoft.com/office/drawing/2014/main" id="{678B8826-C998-4D14-BECA-C2D2E360F811}"/>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606480" y="43803"/>
            <a:ext cx="536357" cy="719161"/>
          </a:xfrm>
          <a:prstGeom prst="rect">
            <a:avLst/>
          </a:prstGeom>
        </p:spPr>
      </p:pic>
    </p:spTree>
    <p:extLst>
      <p:ext uri="{BB962C8B-B14F-4D97-AF65-F5344CB8AC3E}">
        <p14:creationId xmlns:p14="http://schemas.microsoft.com/office/powerpoint/2010/main" val="347160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749568"/>
            <a:ext cx="10515600" cy="5077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310"/>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5" y="-424929"/>
            <a:ext cx="369332" cy="1219198"/>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2" name="Picture 1" descr="A picture containing sketch, drawing, kitchenware, linedrawing&#10;&#10;Description automatically generated">
            <a:extLst>
              <a:ext uri="{FF2B5EF4-FFF2-40B4-BE49-F238E27FC236}">
                <a16:creationId xmlns:a16="http://schemas.microsoft.com/office/drawing/2014/main" id="{4EE7EB5B-D4E2-243C-1A8C-8815D4E696D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6">
            <a:alphaModFix/>
          </a:blip>
          <a:srcRect/>
          <a:stretch/>
        </p:blipFill>
        <p:spPr>
          <a:xfrm>
            <a:off x="0" y="-1"/>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a:t>Unit 1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7"/>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8"/>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50" r:id="rId3"/>
    <p:sldLayoutId id="2147483667" r:id="rId4"/>
    <p:sldLayoutId id="2147483658" r:id="rId5"/>
    <p:sldLayoutId id="2147483677" r:id="rId6"/>
    <p:sldLayoutId id="2147483662" r:id="rId7"/>
    <p:sldLayoutId id="2147483668" r:id="rId8"/>
    <p:sldLayoutId id="2147483678" r:id="rId9"/>
    <p:sldLayoutId id="2147483679" r:id="rId10"/>
    <p:sldLayoutId id="2147483680" r:id="rId11"/>
    <p:sldLayoutId id="2147483673" r:id="rId12"/>
    <p:sldLayoutId id="2147483676" r:id="rId13"/>
    <p:sldLayoutId id="2147483674" r:id="rId14"/>
    <p:sldLayoutId id="2147483697" r:id="rId15"/>
    <p:sldLayoutId id="2147483683" r:id="rId16"/>
    <p:sldLayoutId id="2147483684" r:id="rId17"/>
    <p:sldLayoutId id="2147483699" r:id="rId18"/>
    <p:sldLayoutId id="2147483690" r:id="rId19"/>
    <p:sldLayoutId id="2147483705" r:id="rId20"/>
    <p:sldLayoutId id="2147483653" r:id="rId21"/>
    <p:sldLayoutId id="2147483693" r:id="rId22"/>
    <p:sldLayoutId id="2147483691" r:id="rId23"/>
    <p:sldLayoutId id="2147483692" r:id="rId24"/>
    <p:sldLayoutId id="2147483685" r:id="rId25"/>
    <p:sldLayoutId id="2147483686" r:id="rId26"/>
    <p:sldLayoutId id="2147483687" r:id="rId27"/>
    <p:sldLayoutId id="2147483688" r:id="rId28"/>
    <p:sldLayoutId id="2147483689" r:id="rId29"/>
    <p:sldLayoutId id="2147483698" r:id="rId30"/>
    <p:sldLayoutId id="2147483706" r:id="rId31"/>
    <p:sldLayoutId id="2147483708" r:id="rId32"/>
    <p:sldLayoutId id="2147483709" r:id="rId33"/>
    <p:sldLayoutId id="2147483707" r:id="rId34"/>
  </p:sldLayoutIdLst>
  <p:hf sldNum="0" hdr="0" dt="0"/>
  <p:txStyles>
    <p:titleStyle>
      <a:lvl1pPr algn="l" defTabSz="914400" rtl="0" eaLnBrk="1" latinLnBrk="0" hangingPunct="1">
        <a:lnSpc>
          <a:spcPct val="90000"/>
        </a:lnSpc>
        <a:spcBef>
          <a:spcPct val="0"/>
        </a:spcBef>
        <a:buNone/>
        <a:defRPr sz="4400" b="1" i="0" kern="1200">
          <a:solidFill>
            <a:schemeClr val="accent4"/>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E627-3C47-844A-A737-47BF7B794B6F}"/>
              </a:ext>
            </a:extLst>
          </p:cNvPr>
          <p:cNvSpPr>
            <a:spLocks noGrp="1"/>
          </p:cNvSpPr>
          <p:nvPr>
            <p:ph type="ctrTitle"/>
          </p:nvPr>
        </p:nvSpPr>
        <p:spPr/>
        <p:txBody>
          <a:bodyPr/>
          <a:lstStyle/>
          <a:p>
            <a:r>
              <a:rPr lang="en-US" dirty="0"/>
              <a:t>Lesson 5</a:t>
            </a:r>
            <a:br>
              <a:rPr lang="en-US" dirty="0"/>
            </a:br>
            <a:r>
              <a:rPr lang="en-US" dirty="0"/>
              <a:t>Inverse Universe</a:t>
            </a:r>
          </a:p>
        </p:txBody>
      </p:sp>
      <p:sp>
        <p:nvSpPr>
          <p:cNvPr id="3" name="Subtitle 2">
            <a:extLst>
              <a:ext uri="{FF2B5EF4-FFF2-40B4-BE49-F238E27FC236}">
                <a16:creationId xmlns:a16="http://schemas.microsoft.com/office/drawing/2014/main" id="{D60689C0-BE1A-7A45-B590-B284200107EA}"/>
              </a:ext>
            </a:extLst>
          </p:cNvPr>
          <p:cNvSpPr>
            <a:spLocks noGrp="1"/>
          </p:cNvSpPr>
          <p:nvPr>
            <p:ph type="subTitle" idx="1"/>
          </p:nvPr>
        </p:nvSpPr>
        <p:spPr/>
        <p:txBody>
          <a:bodyPr/>
          <a:lstStyle/>
          <a:p>
            <a:r>
              <a:rPr lang="en-US" dirty="0"/>
              <a:t>Functions and Their Inverses</a:t>
            </a:r>
          </a:p>
        </p:txBody>
      </p:sp>
    </p:spTree>
    <p:extLst>
      <p:ext uri="{BB962C8B-B14F-4D97-AF65-F5344CB8AC3E}">
        <p14:creationId xmlns:p14="http://schemas.microsoft.com/office/powerpoint/2010/main" val="2098924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DA9C6E-A7E9-6D4C-AEA8-2F0AE89540D9}"/>
              </a:ext>
            </a:extLst>
          </p:cNvPr>
          <p:cNvSpPr>
            <a:spLocks noGrp="1"/>
          </p:cNvSpPr>
          <p:nvPr>
            <p:ph idx="1"/>
          </p:nvPr>
        </p:nvSpPr>
        <p:spPr>
          <a:xfrm>
            <a:off x="1959606" y="2055793"/>
            <a:ext cx="8272787" cy="2835781"/>
          </a:xfrm>
        </p:spPr>
        <p:txBody>
          <a:bodyPr>
            <a:normAutofit/>
          </a:bodyPr>
          <a:lstStyle/>
          <a:p>
            <a:r>
              <a:rPr lang="en-US" dirty="0"/>
              <a:t>Match a function and its inverse given a table, a graph, or an equation.</a:t>
            </a:r>
          </a:p>
          <a:p>
            <a:endParaRPr lang="en-US" dirty="0"/>
          </a:p>
          <a:p>
            <a:r>
              <a:rPr lang="en-US" dirty="0"/>
              <a:t>Use a representation of a function to create a second representation.</a:t>
            </a:r>
          </a:p>
          <a:p>
            <a:endParaRPr lang="en-US" i="1" dirty="0"/>
          </a:p>
        </p:txBody>
      </p:sp>
      <p:sp>
        <p:nvSpPr>
          <p:cNvPr id="3" name="Footer Placeholder 2">
            <a:extLst>
              <a:ext uri="{FF2B5EF4-FFF2-40B4-BE49-F238E27FC236}">
                <a16:creationId xmlns:a16="http://schemas.microsoft.com/office/drawing/2014/main" id="{D4AB2424-DBBE-2C41-BC16-3E0367C3508D}"/>
              </a:ext>
            </a:extLst>
          </p:cNvPr>
          <p:cNvSpPr>
            <a:spLocks noGrp="1"/>
          </p:cNvSpPr>
          <p:nvPr>
            <p:ph type="ftr" sz="quarter" idx="11"/>
          </p:nvPr>
        </p:nvSpPr>
        <p:spPr/>
        <p:txBody>
          <a:bodyPr/>
          <a:lstStyle/>
          <a:p>
            <a:r>
              <a:rPr lang="en-US" dirty="0"/>
              <a:t>Unit 1 ● Lesson 5</a:t>
            </a:r>
          </a:p>
        </p:txBody>
      </p:sp>
    </p:spTree>
    <p:extLst>
      <p:ext uri="{BB962C8B-B14F-4D97-AF65-F5344CB8AC3E}">
        <p14:creationId xmlns:p14="http://schemas.microsoft.com/office/powerpoint/2010/main" val="146843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660DFBB-A5BA-2341-B5D4-D0B2D0D4AFDC}"/>
              </a:ext>
            </a:extLst>
          </p:cNvPr>
          <p:cNvPicPr>
            <a:picLocks noGrp="1" noChangeAspect="1"/>
          </p:cNvPicPr>
          <p:nvPr>
            <p:ph idx="1"/>
          </p:nvPr>
        </p:nvPicPr>
        <p:blipFill>
          <a:blip r:embed="rId3"/>
          <a:stretch>
            <a:fillRect/>
          </a:stretch>
        </p:blipFill>
        <p:spPr>
          <a:xfrm>
            <a:off x="1109276" y="1619889"/>
            <a:ext cx="4064000" cy="4076700"/>
          </a:xfrm>
          <a:prstGeom prst="rect">
            <a:avLst/>
          </a:prstGeom>
          <a:ln>
            <a:noFill/>
          </a:ln>
          <a:effectLst>
            <a:outerShdw blurRad="292100" dist="139700" dir="2700000" algn="tl" rotWithShape="0">
              <a:srgbClr val="333333">
                <a:alpha val="65000"/>
              </a:srgbClr>
            </a:outerShdw>
          </a:effectLst>
        </p:spPr>
      </p:pic>
      <p:sp>
        <p:nvSpPr>
          <p:cNvPr id="3" name="Footer Placeholder 2">
            <a:extLst>
              <a:ext uri="{FF2B5EF4-FFF2-40B4-BE49-F238E27FC236}">
                <a16:creationId xmlns:a16="http://schemas.microsoft.com/office/drawing/2014/main" id="{EFF13D44-D959-4B47-A8E3-1989A4ABE33F}"/>
              </a:ext>
            </a:extLst>
          </p:cNvPr>
          <p:cNvSpPr>
            <a:spLocks noGrp="1"/>
          </p:cNvSpPr>
          <p:nvPr>
            <p:ph type="ftr" sz="quarter" idx="11"/>
          </p:nvPr>
        </p:nvSpPr>
        <p:spPr/>
        <p:txBody>
          <a:bodyPr/>
          <a:lstStyle/>
          <a:p>
            <a:r>
              <a:rPr lang="en-US" dirty="0"/>
              <a:t>Unit 1 ● Lesson 5</a:t>
            </a:r>
          </a:p>
        </p:txBody>
      </p:sp>
      <p:sp>
        <p:nvSpPr>
          <p:cNvPr id="4" name="Title 3">
            <a:extLst>
              <a:ext uri="{FF2B5EF4-FFF2-40B4-BE49-F238E27FC236}">
                <a16:creationId xmlns:a16="http://schemas.microsoft.com/office/drawing/2014/main" id="{8DC39164-DE17-6949-B7C3-A36C4F301384}"/>
              </a:ext>
            </a:extLst>
          </p:cNvPr>
          <p:cNvSpPr>
            <a:spLocks noGrp="1"/>
          </p:cNvSpPr>
          <p:nvPr>
            <p:ph type="title"/>
          </p:nvPr>
        </p:nvSpPr>
        <p:spPr/>
        <p:txBody>
          <a:bodyPr/>
          <a:lstStyle/>
          <a:p>
            <a:r>
              <a:rPr lang="en-US" dirty="0"/>
              <a:t>Inverse Universe</a:t>
            </a:r>
          </a:p>
        </p:txBody>
      </p:sp>
      <p:pic>
        <p:nvPicPr>
          <p:cNvPr id="5" name="Picture 4">
            <a:extLst>
              <a:ext uri="{FF2B5EF4-FFF2-40B4-BE49-F238E27FC236}">
                <a16:creationId xmlns:a16="http://schemas.microsoft.com/office/drawing/2014/main" id="{825CBB57-549D-02DC-45DC-6A54B04DE7D4}"/>
              </a:ext>
            </a:extLst>
          </p:cNvPr>
          <p:cNvPicPr>
            <a:picLocks noChangeAspect="1"/>
          </p:cNvPicPr>
          <p:nvPr/>
        </p:nvPicPr>
        <p:blipFill>
          <a:blip r:embed="rId4"/>
          <a:stretch>
            <a:fillRect/>
          </a:stretch>
        </p:blipFill>
        <p:spPr>
          <a:xfrm>
            <a:off x="5628133" y="1619889"/>
            <a:ext cx="4064000" cy="4085002"/>
          </a:xfrm>
          <a:prstGeom prst="rect">
            <a:avLst/>
          </a:prstGeom>
        </p:spPr>
      </p:pic>
    </p:spTree>
    <p:extLst>
      <p:ext uri="{BB962C8B-B14F-4D97-AF65-F5344CB8AC3E}">
        <p14:creationId xmlns:p14="http://schemas.microsoft.com/office/powerpoint/2010/main" val="31527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FF13D44-D959-4B47-A8E3-1989A4ABE33F}"/>
              </a:ext>
            </a:extLst>
          </p:cNvPr>
          <p:cNvSpPr>
            <a:spLocks noGrp="1"/>
          </p:cNvSpPr>
          <p:nvPr>
            <p:ph type="ftr" sz="quarter" idx="11"/>
          </p:nvPr>
        </p:nvSpPr>
        <p:spPr/>
        <p:txBody>
          <a:bodyPr/>
          <a:lstStyle/>
          <a:p>
            <a:r>
              <a:rPr lang="en-US" dirty="0"/>
              <a:t>Unit 1 ● Lesson 5</a:t>
            </a:r>
          </a:p>
        </p:txBody>
      </p:sp>
      <p:sp>
        <p:nvSpPr>
          <p:cNvPr id="4" name="Title 3">
            <a:extLst>
              <a:ext uri="{FF2B5EF4-FFF2-40B4-BE49-F238E27FC236}">
                <a16:creationId xmlns:a16="http://schemas.microsoft.com/office/drawing/2014/main" id="{8DC39164-DE17-6949-B7C3-A36C4F301384}"/>
              </a:ext>
            </a:extLst>
          </p:cNvPr>
          <p:cNvSpPr>
            <a:spLocks noGrp="1"/>
          </p:cNvSpPr>
          <p:nvPr>
            <p:ph type="title"/>
          </p:nvPr>
        </p:nvSpPr>
        <p:spPr/>
        <p:txBody>
          <a:bodyPr/>
          <a:lstStyle/>
          <a:p>
            <a:r>
              <a:rPr lang="en-US" dirty="0"/>
              <a:t>Inverse Universe</a:t>
            </a:r>
          </a:p>
        </p:txBody>
      </p:sp>
      <p:pic>
        <p:nvPicPr>
          <p:cNvPr id="8" name="Content Placeholder 7">
            <a:extLst>
              <a:ext uri="{FF2B5EF4-FFF2-40B4-BE49-F238E27FC236}">
                <a16:creationId xmlns:a16="http://schemas.microsoft.com/office/drawing/2014/main" id="{BBD30092-B1E9-524A-BD0E-7A9CC432484F}"/>
              </a:ext>
            </a:extLst>
          </p:cNvPr>
          <p:cNvPicPr>
            <a:picLocks noGrp="1" noChangeAspect="1"/>
          </p:cNvPicPr>
          <p:nvPr>
            <p:ph idx="1"/>
          </p:nvPr>
        </p:nvPicPr>
        <p:blipFill>
          <a:blip r:embed="rId3"/>
          <a:stretch>
            <a:fillRect/>
          </a:stretch>
        </p:blipFill>
        <p:spPr>
          <a:xfrm>
            <a:off x="743197" y="1432342"/>
            <a:ext cx="4000500" cy="4051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5818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FF13D44-D959-4B47-A8E3-1989A4ABE33F}"/>
              </a:ext>
            </a:extLst>
          </p:cNvPr>
          <p:cNvSpPr>
            <a:spLocks noGrp="1"/>
          </p:cNvSpPr>
          <p:nvPr>
            <p:ph type="ftr" sz="quarter" idx="11"/>
          </p:nvPr>
        </p:nvSpPr>
        <p:spPr/>
        <p:txBody>
          <a:bodyPr/>
          <a:lstStyle/>
          <a:p>
            <a:r>
              <a:rPr lang="en-US" dirty="0"/>
              <a:t>Unit 1 ● Lesson 5</a:t>
            </a:r>
          </a:p>
        </p:txBody>
      </p:sp>
      <p:sp>
        <p:nvSpPr>
          <p:cNvPr id="4" name="Title 3">
            <a:extLst>
              <a:ext uri="{FF2B5EF4-FFF2-40B4-BE49-F238E27FC236}">
                <a16:creationId xmlns:a16="http://schemas.microsoft.com/office/drawing/2014/main" id="{8DC39164-DE17-6949-B7C3-A36C4F301384}"/>
              </a:ext>
            </a:extLst>
          </p:cNvPr>
          <p:cNvSpPr>
            <a:spLocks noGrp="1"/>
          </p:cNvSpPr>
          <p:nvPr>
            <p:ph type="title"/>
          </p:nvPr>
        </p:nvSpPr>
        <p:spPr/>
        <p:txBody>
          <a:bodyPr/>
          <a:lstStyle/>
          <a:p>
            <a:r>
              <a:rPr lang="en-US" dirty="0"/>
              <a:t>Inverse Universe</a:t>
            </a:r>
          </a:p>
        </p:txBody>
      </p:sp>
      <p:pic>
        <p:nvPicPr>
          <p:cNvPr id="8" name="Content Placeholder 7">
            <a:extLst>
              <a:ext uri="{FF2B5EF4-FFF2-40B4-BE49-F238E27FC236}">
                <a16:creationId xmlns:a16="http://schemas.microsoft.com/office/drawing/2014/main" id="{E7BD300B-1694-CE45-9864-055DFA6CBF92}"/>
              </a:ext>
            </a:extLst>
          </p:cNvPr>
          <p:cNvPicPr>
            <a:picLocks noGrp="1" noChangeAspect="1"/>
          </p:cNvPicPr>
          <p:nvPr>
            <p:ph idx="1"/>
          </p:nvPr>
        </p:nvPicPr>
        <p:blipFill>
          <a:blip r:embed="rId3"/>
          <a:stretch>
            <a:fillRect/>
          </a:stretch>
        </p:blipFill>
        <p:spPr>
          <a:xfrm>
            <a:off x="743197" y="1432342"/>
            <a:ext cx="4038600" cy="4051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391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8F9AA61-59C2-8449-AC91-A350A9506440}"/>
                  </a:ext>
                </a:extLst>
              </p:cNvPr>
              <p:cNvSpPr>
                <a:spLocks noGrp="1"/>
              </p:cNvSpPr>
              <p:nvPr>
                <p:ph idx="1"/>
              </p:nvPr>
            </p:nvSpPr>
            <p:spPr/>
            <p:txBody>
              <a:bodyPr/>
              <a:lstStyle/>
              <a:p>
                <a:pPr marL="0" indent="0">
                  <a:buNone/>
                </a:pPr>
                <a:r>
                  <a:rPr lang="en-US" dirty="0"/>
                  <a:t>Verify inverse functions using the definition:</a:t>
                </a:r>
              </a:p>
              <a:p>
                <a:pPr marL="0" indent="0">
                  <a:buNone/>
                </a:pP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and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are inverses if and only if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e>
                    </m:d>
                    <m:r>
                      <a:rPr lang="en-US">
                        <a:latin typeface="Cambria Math" panose="02040503050406030204" pitchFamily="18" charset="0"/>
                      </a:rPr>
                      <m:t>=</m:t>
                    </m:r>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e>
                    </m:d>
                    <m:r>
                      <a:rPr lang="en-US">
                        <a:latin typeface="Cambria Math" panose="02040503050406030204" pitchFamily="18" charset="0"/>
                      </a:rPr>
                      <m:t>=</m:t>
                    </m:r>
                    <m:r>
                      <a:rPr lang="en-US" i="1">
                        <a:latin typeface="Cambria Math" panose="02040503050406030204" pitchFamily="18" charset="0"/>
                      </a:rPr>
                      <m:t>𝑥</m:t>
                    </m:r>
                  </m:oMath>
                </a14:m>
                <a:r>
                  <a:rPr lang="en-US" dirty="0"/>
                  <a:t>.</a:t>
                </a:r>
              </a:p>
              <a:p>
                <a:endParaRPr lang="en-US" dirty="0"/>
              </a:p>
            </p:txBody>
          </p:sp>
        </mc:Choice>
        <mc:Fallback xmlns="">
          <p:sp>
            <p:nvSpPr>
              <p:cNvPr id="2" name="Content Placeholder 1">
                <a:extLst>
                  <a:ext uri="{FF2B5EF4-FFF2-40B4-BE49-F238E27FC236}">
                    <a16:creationId xmlns:a16="http://schemas.microsoft.com/office/drawing/2014/main" id="{A8F9AA61-59C2-8449-AC91-A350A9506440}"/>
                  </a:ext>
                </a:extLst>
              </p:cNvPr>
              <p:cNvSpPr>
                <a:spLocks noGrp="1" noRot="1" noChangeAspect="1" noMove="1" noResize="1" noEditPoints="1" noAdjustHandles="1" noChangeArrowheads="1" noChangeShapeType="1" noTextEdit="1"/>
              </p:cNvSpPr>
              <p:nvPr>
                <p:ph idx="1"/>
              </p:nvPr>
            </p:nvSpPr>
            <p:spPr>
              <a:blipFill>
                <a:blip r:embed="rId2"/>
                <a:stretch>
                  <a:fillRect l="-1129" t="-263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B12585C-FDFF-5346-B64A-C933407A636D}"/>
              </a:ext>
            </a:extLst>
          </p:cNvPr>
          <p:cNvSpPr>
            <a:spLocks noGrp="1"/>
          </p:cNvSpPr>
          <p:nvPr>
            <p:ph type="ftr" sz="quarter" idx="11"/>
          </p:nvPr>
        </p:nvSpPr>
        <p:spPr/>
        <p:txBody>
          <a:bodyPr/>
          <a:lstStyle/>
          <a:p>
            <a:r>
              <a:rPr lang="en-US" dirty="0"/>
              <a:t>Unit 1 ● Lesson 5</a:t>
            </a:r>
          </a:p>
        </p:txBody>
      </p:sp>
    </p:spTree>
    <p:extLst>
      <p:ext uri="{BB962C8B-B14F-4D97-AF65-F5344CB8AC3E}">
        <p14:creationId xmlns:p14="http://schemas.microsoft.com/office/powerpoint/2010/main" val="360788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689F85B-DCE3-974E-A1B4-7E5479E00328}"/>
                  </a:ext>
                </a:extLst>
              </p:cNvPr>
              <p:cNvSpPr>
                <a:spLocks noGrp="1"/>
              </p:cNvSpPr>
              <p:nvPr>
                <p:ph idx="1"/>
              </p:nvPr>
            </p:nvSpPr>
            <p:spPr/>
            <p:txBody>
              <a:bodyPr/>
              <a:lstStyle/>
              <a:p>
                <a:pPr marL="0" indent="0">
                  <a:buNone/>
                </a:pPr>
                <a:r>
                  <a:rPr lang="en-US" dirty="0"/>
                  <a:t>If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is given as an equation and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is given as a table, I could tell if they were inverses by:</a:t>
                </a:r>
              </a:p>
            </p:txBody>
          </p:sp>
        </mc:Choice>
        <mc:Fallback xmlns="">
          <p:sp>
            <p:nvSpPr>
              <p:cNvPr id="2" name="Content Placeholder 1">
                <a:extLst>
                  <a:ext uri="{FF2B5EF4-FFF2-40B4-BE49-F238E27FC236}">
                    <a16:creationId xmlns:a16="http://schemas.microsoft.com/office/drawing/2014/main" id="{2689F85B-DCE3-974E-A1B4-7E5479E00328}"/>
                  </a:ext>
                </a:extLst>
              </p:cNvPr>
              <p:cNvSpPr>
                <a:spLocks noGrp="1" noRot="1" noChangeAspect="1" noMove="1" noResize="1" noEditPoints="1" noAdjustHandles="1" noChangeArrowheads="1" noChangeShapeType="1" noTextEdit="1"/>
              </p:cNvSpPr>
              <p:nvPr>
                <p:ph idx="1"/>
              </p:nvPr>
            </p:nvSpPr>
            <p:spPr>
              <a:blipFill>
                <a:blip r:embed="rId2"/>
                <a:stretch>
                  <a:fillRect l="-1269" t="-259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4C4002E8-8FB6-1B4D-8CFC-1FE023DEBAC4}"/>
              </a:ext>
            </a:extLst>
          </p:cNvPr>
          <p:cNvSpPr>
            <a:spLocks noGrp="1"/>
          </p:cNvSpPr>
          <p:nvPr>
            <p:ph type="ftr" sz="quarter" idx="11"/>
          </p:nvPr>
        </p:nvSpPr>
        <p:spPr/>
        <p:txBody>
          <a:bodyPr/>
          <a:lstStyle/>
          <a:p>
            <a:r>
              <a:rPr lang="en-US" dirty="0"/>
              <a:t>Unit 1 ● Lesson 5</a:t>
            </a:r>
          </a:p>
        </p:txBody>
      </p:sp>
    </p:spTree>
    <p:extLst>
      <p:ext uri="{BB962C8B-B14F-4D97-AF65-F5344CB8AC3E}">
        <p14:creationId xmlns:p14="http://schemas.microsoft.com/office/powerpoint/2010/main" val="1483792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095B2AD-3E44-964D-BC0A-5733AD2ABC38}"/>
                  </a:ext>
                </a:extLst>
              </p:cNvPr>
              <p:cNvSpPr>
                <a:spLocks noGrp="1"/>
              </p:cNvSpPr>
              <p:nvPr>
                <p:ph idx="1"/>
              </p:nvPr>
            </p:nvSpPr>
            <p:spPr/>
            <p:txBody>
              <a:bodyPr>
                <a:normAutofit lnSpcReduction="10000"/>
              </a:bodyPr>
              <a:lstStyle/>
              <a:p>
                <a:pPr marL="0" indent="0">
                  <a:buNone/>
                </a:pPr>
                <a:r>
                  <a:rPr lang="en-US" dirty="0"/>
                  <a:t>Use properties of exponents to write an equivalent expression. Write your answer in exponential form with positive exponents.</a:t>
                </a:r>
              </a:p>
              <a:p>
                <a:pPr marL="0" lvl="0" indent="0">
                  <a:buNone/>
                </a:pPr>
                <a:r>
                  <a:rPr lang="en-US" dirty="0"/>
                  <a:t>1. </a:t>
                </a:r>
                <a14:m>
                  <m:oMath xmlns:m="http://schemas.openxmlformats.org/officeDocument/2006/math">
                    <m:rad>
                      <m:radPr>
                        <m:ctrlPr>
                          <a:rPr lang="en-US" i="1">
                            <a:latin typeface="Cambria Math" panose="02040503050406030204" pitchFamily="18" charset="0"/>
                          </a:rPr>
                        </m:ctrlPr>
                      </m:radPr>
                      <m:deg>
                        <m:r>
                          <a:rPr lang="en-US" i="1">
                            <a:latin typeface="Cambria Math" panose="02040503050406030204" pitchFamily="18" charset="0"/>
                          </a:rPr>
                          <m:t>5</m:t>
                        </m:r>
                      </m:deg>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rad>
                    <m:r>
                      <a:rPr lang="en-US">
                        <a:latin typeface="Cambria Math" panose="02040503050406030204" pitchFamily="18" charset="0"/>
                      </a:rPr>
                      <m:t>⋅</m:t>
                    </m:r>
                    <m:rad>
                      <m:radPr>
                        <m:ctrlPr>
                          <a:rPr lang="en-US" i="1">
                            <a:latin typeface="Cambria Math" panose="02040503050406030204" pitchFamily="18" charset="0"/>
                          </a:rPr>
                        </m:ctrlPr>
                      </m:radPr>
                      <m:deg>
                        <m:r>
                          <a:rPr lang="en-US" i="1">
                            <a:latin typeface="Cambria Math" panose="02040503050406030204" pitchFamily="18" charset="0"/>
                          </a:rPr>
                          <m:t>3</m:t>
                        </m:r>
                      </m:deg>
                      <m:e>
                        <m:r>
                          <a:rPr lang="en-US" i="1">
                            <a:latin typeface="Cambria Math" panose="02040503050406030204" pitchFamily="18" charset="0"/>
                          </a:rPr>
                          <m:t>𝑥</m:t>
                        </m:r>
                      </m:e>
                    </m:rad>
                  </m:oMath>
                </a14:m>
                <a:endParaRPr lang="en-US" dirty="0"/>
              </a:p>
              <a:p>
                <a:pPr marL="0" lvl="0" indent="0">
                  <a:buNone/>
                </a:pPr>
                <a:br>
                  <a:rPr lang="en-US" dirty="0"/>
                </a:br>
                <a:br>
                  <a:rPr lang="en-US" dirty="0"/>
                </a:br>
                <a:r>
                  <a:rPr lang="en-US" dirty="0"/>
                  <a:t>2. Given: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𝑥</m:t>
                    </m:r>
                    <m:r>
                      <a:rPr lang="en-US" i="1">
                        <a:latin typeface="Cambria Math" panose="02040503050406030204" pitchFamily="18" charset="0"/>
                      </a:rPr>
                      <m:t>−7</m:t>
                    </m:r>
                  </m:oMath>
                </a14:m>
                <a:r>
                  <a:rPr lang="en-US" dirty="0"/>
                  <a:t> and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7</m:t>
                            </m:r>
                          </m:e>
                        </m:d>
                      </m:num>
                      <m:den>
                        <m:r>
                          <a:rPr lang="en-US" i="1">
                            <a:latin typeface="Cambria Math" panose="02040503050406030204" pitchFamily="18" charset="0"/>
                          </a:rPr>
                          <m:t>5</m:t>
                        </m:r>
                      </m:den>
                    </m:f>
                  </m:oMath>
                </a14:m>
                <a:endParaRPr lang="en-US" dirty="0"/>
              </a:p>
              <a:p>
                <a:pPr marL="0" lvl="0" indent="0">
                  <a:buNone/>
                </a:pPr>
                <a:r>
                  <a:rPr lang="en-US" dirty="0"/>
                  <a:t>Calculate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n-US" dirty="0"/>
                  <a:t> and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n-US" dirty="0"/>
                  <a:t> for the pair of functions. Are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and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inverses?</a:t>
                </a:r>
              </a:p>
              <a:p>
                <a:endParaRPr lang="en-US" dirty="0"/>
              </a:p>
            </p:txBody>
          </p:sp>
        </mc:Choice>
        <mc:Fallback xmlns="">
          <p:sp>
            <p:nvSpPr>
              <p:cNvPr id="2" name="Content Placeholder 1">
                <a:extLst>
                  <a:ext uri="{FF2B5EF4-FFF2-40B4-BE49-F238E27FC236}">
                    <a16:creationId xmlns:a16="http://schemas.microsoft.com/office/drawing/2014/main" id="{1095B2AD-3E44-964D-BC0A-5733AD2ABC38}"/>
                  </a:ext>
                </a:extLst>
              </p:cNvPr>
              <p:cNvSpPr>
                <a:spLocks noGrp="1" noRot="1" noChangeAspect="1" noMove="1" noResize="1" noEditPoints="1" noAdjustHandles="1" noChangeArrowheads="1" noChangeShapeType="1" noTextEdit="1"/>
              </p:cNvSpPr>
              <p:nvPr>
                <p:ph idx="1"/>
              </p:nvPr>
            </p:nvSpPr>
            <p:spPr>
              <a:blipFill>
                <a:blip r:embed="rId2"/>
                <a:stretch>
                  <a:fillRect l="-1124" t="-3679" r="-1623" b="-468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4493E368-BDF9-3D4F-BAC7-650B0D2039CC}"/>
              </a:ext>
            </a:extLst>
          </p:cNvPr>
          <p:cNvSpPr>
            <a:spLocks noGrp="1"/>
          </p:cNvSpPr>
          <p:nvPr>
            <p:ph type="ftr" sz="quarter" idx="11"/>
          </p:nvPr>
        </p:nvSpPr>
        <p:spPr/>
        <p:txBody>
          <a:bodyPr/>
          <a:lstStyle/>
          <a:p>
            <a:r>
              <a:rPr lang="en-US" dirty="0"/>
              <a:t>Unit 1 ● Lesson 5</a:t>
            </a:r>
          </a:p>
        </p:txBody>
      </p:sp>
    </p:spTree>
    <p:extLst>
      <p:ext uri="{BB962C8B-B14F-4D97-AF65-F5344CB8AC3E}">
        <p14:creationId xmlns:p14="http://schemas.microsoft.com/office/powerpoint/2010/main" val="2326772538"/>
      </p:ext>
    </p:extLst>
  </p:cSld>
  <p:clrMapOvr>
    <a:masterClrMapping/>
  </p:clrMapOvr>
</p:sld>
</file>

<file path=ppt/theme/theme1.xml><?xml version="1.0" encoding="utf-8"?>
<a:theme xmlns:a="http://schemas.openxmlformats.org/drawingml/2006/main" name="Office Theme">
  <a:themeElements>
    <a:clrScheme name="Unit 1">
      <a:dk1>
        <a:srgbClr val="22680B"/>
      </a:dk1>
      <a:lt1>
        <a:srgbClr val="FFFFFF"/>
      </a:lt1>
      <a:dk2>
        <a:srgbClr val="436400"/>
      </a:dk2>
      <a:lt2>
        <a:srgbClr val="FEFFFF"/>
      </a:lt2>
      <a:accent1>
        <a:srgbClr val="78A64B"/>
      </a:accent1>
      <a:accent2>
        <a:srgbClr val="8AB833"/>
      </a:accent2>
      <a:accent3>
        <a:srgbClr val="C0CF3A"/>
      </a:accent3>
      <a:accent4>
        <a:srgbClr val="447E03"/>
      </a:accent4>
      <a:accent5>
        <a:srgbClr val="94C268"/>
      </a:accent5>
      <a:accent6>
        <a:srgbClr val="708839"/>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KST36QS7YUKS-17149278-85093</_dlc_DocId>
    <_dlc_DocIdUrl xmlns="e6b18dcd-00de-4a4b-a809-bf649cda40bd">
      <Url>https://k12mnps.sharepoint.com/sites/014-CMGS-CI/_layouts/15/DocIdRedir.aspx?ID=KST36QS7YUKS-17149278-85093</Url>
      <Description>KST36QS7YUKS-17149278-85093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42B1F2-5180-419F-8934-D9C06B274C43}">
  <ds:schemaRefs>
    <ds:schemaRef ds:uri="http://schemas.microsoft.com/sharepoint/events"/>
  </ds:schemaRefs>
</ds:datastoreItem>
</file>

<file path=customXml/itemProps2.xml><?xml version="1.0" encoding="utf-8"?>
<ds:datastoreItem xmlns:ds="http://schemas.openxmlformats.org/officeDocument/2006/customXml" ds:itemID="{057F20D6-AB91-47FE-91A8-E8BAF2ACB2FA}">
  <ds:schemaRefs>
    <ds:schemaRef ds:uri="http://schemas.microsoft.com/sharepoint/v3/contenttype/forms"/>
  </ds:schemaRefs>
</ds:datastoreItem>
</file>

<file path=customXml/itemProps3.xml><?xml version="1.0" encoding="utf-8"?>
<ds:datastoreItem xmlns:ds="http://schemas.openxmlformats.org/officeDocument/2006/customXml" ds:itemID="{133CBF5E-DE76-4D71-B410-54751C1F747E}">
  <ds:schemaRefs>
    <ds:schemaRef ds:uri="http://purl.org/dc/elements/1.1/"/>
    <ds:schemaRef ds:uri="eb208772-ddc5-4f6a-b383-d2629cd7e715"/>
    <ds:schemaRef ds:uri="http://schemas.microsoft.com/office/infopath/2007/PartnerControl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8b135edc-aa13-4e9d-bff7-e67ebb7a4006"/>
    <ds:schemaRef ds:uri="http://www.w3.org/XML/1998/namespace"/>
    <ds:schemaRef ds:uri="http://purl.org/dc/terms/"/>
    <ds:schemaRef ds:uri="b2c14416-9b3b-4ab9-bce7-0fcee5420287"/>
    <ds:schemaRef ds:uri="242144d6-166b-49e2-aa90-f25e9b00a53a"/>
    <ds:schemaRef ds:uri="e6b18dcd-00de-4a4b-a809-bf649cda40bd"/>
  </ds:schemaRefs>
</ds:datastoreItem>
</file>

<file path=customXml/itemProps4.xml><?xml version="1.0" encoding="utf-8"?>
<ds:datastoreItem xmlns:ds="http://schemas.openxmlformats.org/officeDocument/2006/customXml" ds:itemID="{DF5A152E-0A4E-4C40-AFD8-3D338349B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425</TotalTime>
  <Words>688</Words>
  <Application>Microsoft Macintosh PowerPoint</Application>
  <PresentationFormat>Widescreen</PresentationFormat>
  <Paragraphs>27</Paragraphs>
  <Slides>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Avenir Black</vt:lpstr>
      <vt:lpstr>Avenir Book</vt:lpstr>
      <vt:lpstr>Calibri</vt:lpstr>
      <vt:lpstr>Cambria Math</vt:lpstr>
      <vt:lpstr>Century Gothic</vt:lpstr>
      <vt:lpstr>Office Theme</vt:lpstr>
      <vt:lpstr>Lesson 5 Inverse Universe</vt:lpstr>
      <vt:lpstr>PowerPoint Presentation</vt:lpstr>
      <vt:lpstr>Inverse Universe</vt:lpstr>
      <vt:lpstr>Inverse Universe</vt:lpstr>
      <vt:lpstr>Inverse Universe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18</cp:revision>
  <dcterms:created xsi:type="dcterms:W3CDTF">2023-05-09T17:17:08Z</dcterms:created>
  <dcterms:modified xsi:type="dcterms:W3CDTF">2024-08-17T16:32:56Z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3201e860-5da8-427d-b621-f1c9c5a42e51</vt:lpwstr>
  </property>
  <property fmtid="{D5CDD505-2E9C-101B-9397-08002B2CF9AE}" pid="3" name="ContentTypeId">
    <vt:lpwstr>0x010100E2B1E48FDA06D248B1EDF07E7820037D</vt:lpwstr>
  </property>
  <property fmtid="{D5CDD505-2E9C-101B-9397-08002B2CF9AE}" pid="4" name="MediaServiceImageTags">
    <vt:lpwstr/>
  </property>
  <property fmtid="{D5CDD505-2E9C-101B-9397-08002B2CF9AE}" pid="5" name="Order">
    <vt:r8>2489700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_SourceUrl">
    <vt:lpwstr/>
  </property>
  <property fmtid="{D5CDD505-2E9C-101B-9397-08002B2CF9AE}" pid="13" name="_SharedFileIndex">
    <vt:lpwstr/>
  </property>
</Properties>
</file>