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8.png" ContentType="image/png; charset=utf-8"/>
  <Override PartName="/ppt/notesSlides/notesSlide2.xml" ContentType="application/vnd.openxmlformats-officedocument.presentationml.notesSlide+xml"/>
  <Override PartName="/ppt/media/image32.png" ContentType="image/png; charset=utf-8"/>
  <Override PartName="/ppt/notesSlides/notesSlide3.xml" ContentType="application/vnd.openxmlformats-officedocument.presentationml.notesSlide+xml"/>
  <Override PartName="/ppt/media/image35.png" ContentType="image/png; charset=utf-8"/>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9.png" ContentType="image/png; charset=utf-8"/>
  <Override PartName="/ppt/notesSlides/notesSlide6.xml" ContentType="application/vnd.openxmlformats-officedocument.presentationml.notesSlide+xml"/>
  <Override PartName="/ppt/media/image42.png" ContentType="image/png; charset=utf-8"/>
  <Override PartName="/ppt/media/image43.png" ContentType="image/png; charset=utf-8"/>
  <Override PartName="/ppt/notesSlides/notesSlide7.xml" ContentType="application/vnd.openxmlformats-officedocument.presentationml.notesSlide+xml"/>
  <Override PartName="/ppt/media/image46.png" ContentType="image/png; charset=utf-8"/>
  <Override PartName="/ppt/media/image50.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7"/>
  </p:notesMasterIdLst>
  <p:handoutMasterIdLst>
    <p:handoutMasterId r:id="rId28"/>
  </p:handoutMasterIdLst>
  <p:sldIdLst>
    <p:sldId id="256" r:id="rId6"/>
    <p:sldId id="257" r:id="rId7"/>
    <p:sldId id="258" r:id="rId8"/>
    <p:sldId id="259" r:id="rId9"/>
    <p:sldId id="260" r:id="rId10"/>
    <p:sldId id="262" r:id="rId11"/>
    <p:sldId id="261" r:id="rId12"/>
    <p:sldId id="263"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1"/>
    <p:restoredTop sz="60976"/>
  </p:normalViewPr>
  <p:slideViewPr>
    <p:cSldViewPr snapToGrid="0">
      <p:cViewPr varScale="1">
        <p:scale>
          <a:sx n="48" d="100"/>
          <a:sy n="48" d="100"/>
        </p:scale>
        <p:origin x="6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Begin by working through each of the examples at the beginning of the task with students. These examples remind students of their introduction to the inverse relationship between exponents and logarithms from Unit 1. After demonstrating with base ‌, show how base  works similarly. Emphasize that the pattern is the same for any base, where the logarithm tells the power to which the base is raised to get the argument. </a:t>
            </a:r>
            <a:endParaRPr lang="en-US"/>
          </a:p>
        </p:txBody>
      </p:sp>
    </p:spTree>
    <p:extLst>
      <p:ext uri="{BB962C8B-B14F-4D97-AF65-F5344CB8AC3E}">
        <p14:creationId xmlns:p14="http://schemas.microsoft.com/office/powerpoint/2010/main" val="999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Work on problem 1 together, modeling the expectations for the justification and thinking about placing each logarithmic expression on a number line for students. Begin with problem B.</a:t>
            </a:r>
            <a:endParaRPr lang="en-US"/>
          </a:p>
          <a:p>
            <a:endParaRPr lang="en-US"/>
          </a:p>
        </p:txBody>
      </p:sp>
    </p:spTree>
    <p:extLst>
      <p:ext uri="{BB962C8B-B14F-4D97-AF65-F5344CB8AC3E}">
        <p14:creationId xmlns:p14="http://schemas.microsoft.com/office/powerpoint/2010/main" val="278162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Work on problem 1 together, modeling the expectations for the justification and thinking about placing each logarithmic expression on a number line for students. Begin with problem B.</a:t>
            </a:r>
            <a:endParaRPr lang="en-US"/>
          </a:p>
        </p:txBody>
      </p:sp>
    </p:spTree>
    <p:extLst>
      <p:ext uri="{BB962C8B-B14F-4D97-AF65-F5344CB8AC3E}">
        <p14:creationId xmlns:p14="http://schemas.microsoft.com/office/powerpoint/2010/main" val="41937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Give students about one minute to reflect on their work and record their answers. Then ask them to share their reflection with a partner and continue working to complete the task in pairs or small groups.</a:t>
            </a:r>
          </a:p>
          <a:p>
            <a:br>
              <a:rPr lang="en-US"/>
            </a:br>
            <a:endParaRPr lang="en-US"/>
          </a:p>
        </p:txBody>
      </p:sp>
    </p:spTree>
    <p:extLst>
      <p:ext uri="{BB962C8B-B14F-4D97-AF65-F5344CB8AC3E}">
        <p14:creationId xmlns:p14="http://schemas.microsoft.com/office/powerpoint/2010/main" val="412369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Select students for problems 3–4 who have placed the logarithmic expressions on the number line and written conjectures about how to evaluate the logarithms in the problems. </a:t>
            </a:r>
            <a:endParaRPr lang="en-US"/>
          </a:p>
        </p:txBody>
      </p:sp>
    </p:spTree>
    <p:extLst>
      <p:ext uri="{BB962C8B-B14F-4D97-AF65-F5344CB8AC3E}">
        <p14:creationId xmlns:p14="http://schemas.microsoft.com/office/powerpoint/2010/main" val="136064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Identify a student to share problem 6 who has estimated values for the logarithms and can describe their process for doing so.  For problem 7, find a student who noticed that the logarithmic values increase as the arguments increase.</a:t>
            </a:r>
            <a:endParaRPr lang="en-US"/>
          </a:p>
        </p:txBody>
      </p:sp>
    </p:spTree>
    <p:extLst>
      <p:ext uri="{BB962C8B-B14F-4D97-AF65-F5344CB8AC3E}">
        <p14:creationId xmlns:p14="http://schemas.microsoft.com/office/powerpoint/2010/main" val="121778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Choose a student to share problem 8 who has a conjecture possibly expressed in words, rather than symbolically. To wrap up the discussion, find a student for problem 10 who has ideas, not necessarily correct, about whether the argument of a logarithm can be negative.</a:t>
            </a:r>
            <a:endParaRPr lang="en-US"/>
          </a:p>
        </p:txBody>
      </p:sp>
    </p:spTree>
    <p:extLst>
      <p:ext uri="{BB962C8B-B14F-4D97-AF65-F5344CB8AC3E}">
        <p14:creationId xmlns:p14="http://schemas.microsoft.com/office/powerpoint/2010/main" val="109596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5E7D6-4B55-7D05-B5C9-E6DBE6A3BA41}"/>
              </a:ext>
            </a:extLst>
          </p:cNvPr>
          <p:cNvSpPr>
            <a:spLocks noGrp="1"/>
          </p:cNvSpPr>
          <p:nvPr>
            <p:ph type="ctrTitle"/>
          </p:nvPr>
        </p:nvSpPr>
        <p:spPr/>
        <p:txBody>
          <a:bodyPr/>
          <a:lstStyle/>
          <a:p>
            <a:r>
              <a:rPr lang="en-US">
                <a:latin typeface="Avenir Black"/>
              </a:rPr>
              <a:t>Lesson 1:</a:t>
            </a:r>
            <a:br>
              <a:rPr lang="en-US">
                <a:latin typeface="Avenir Black"/>
              </a:rPr>
            </a:br>
            <a:r>
              <a:rPr lang="en-US">
                <a:latin typeface="Avenir Black"/>
              </a:rPr>
              <a:t>Log Logic</a:t>
            </a:r>
            <a:endParaRPr lang="en-US"/>
          </a:p>
        </p:txBody>
      </p:sp>
      <p:sp>
        <p:nvSpPr>
          <p:cNvPr id="2" name="Text Placeholder 1">
            <a:extLst>
              <a:ext uri="{FF2B5EF4-FFF2-40B4-BE49-F238E27FC236}">
                <a16:creationId xmlns:a16="http://schemas.microsoft.com/office/drawing/2014/main" id="{9DBA8F62-7439-C248-07A9-AD608310C7FF}"/>
              </a:ext>
            </a:extLst>
          </p:cNvPr>
          <p:cNvSpPr>
            <a:spLocks noGrp="1"/>
          </p:cNvSpPr>
          <p:nvPr>
            <p:ph type="subTitle" idx="1"/>
          </p:nvPr>
        </p:nvSpPr>
        <p:spPr/>
        <p:txBody>
          <a:bodyPr/>
          <a:lstStyle/>
          <a:p>
            <a:r>
              <a:rPr lang="en-US"/>
              <a:t>Logarithmic Functions</a:t>
            </a:r>
          </a:p>
        </p:txBody>
      </p:sp>
    </p:spTree>
    <p:extLst>
      <p:ext uri="{BB962C8B-B14F-4D97-AF65-F5344CB8AC3E}">
        <p14:creationId xmlns:p14="http://schemas.microsoft.com/office/powerpoint/2010/main" val="227172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0E118F3-A79B-2542-862D-115FA70D4064}"/>
              </a:ext>
            </a:extLst>
          </p:cNvPr>
          <p:cNvSpPr>
            <a:spLocks noGrp="1"/>
          </p:cNvSpPr>
          <p:nvPr>
            <p:ph idx="1"/>
          </p:nvPr>
        </p:nvSpPr>
        <p:spPr/>
        <p:txBody>
          <a:bodyPr/>
          <a:lstStyle/>
          <a:p>
            <a:pPr marL="0" indent="0">
              <a:buNone/>
            </a:pPr>
            <a:r>
              <a:rPr lang="en-US"/>
              <a:t>What patterns are you using to find values for logarithms?</a:t>
            </a:r>
          </a:p>
        </p:txBody>
      </p:sp>
      <p:sp>
        <p:nvSpPr>
          <p:cNvPr id="3" name="Footer Placeholder 2">
            <a:extLst>
              <a:ext uri="{FF2B5EF4-FFF2-40B4-BE49-F238E27FC236}">
                <a16:creationId xmlns:a16="http://schemas.microsoft.com/office/drawing/2014/main" id="{82B7797D-3017-6B4B-A247-0FC580D8E2A1}"/>
              </a:ext>
            </a:extLst>
          </p:cNvPr>
          <p:cNvSpPr>
            <a:spLocks noGrp="1"/>
          </p:cNvSpPr>
          <p:nvPr>
            <p:ph type="ftr" sz="quarter" idx="11"/>
          </p:nvPr>
        </p:nvSpPr>
        <p:spPr/>
        <p:txBody>
          <a:bodyPr/>
          <a:lstStyle/>
          <a:p>
            <a:r>
              <a:rPr lang="en-US"/>
              <a:t>Unit 2 ● Lesson 1</a:t>
            </a:r>
          </a:p>
        </p:txBody>
      </p:sp>
      <p:sp>
        <p:nvSpPr>
          <p:cNvPr id="7" name="Title 6">
            <a:extLst>
              <a:ext uri="{FF2B5EF4-FFF2-40B4-BE49-F238E27FC236}">
                <a16:creationId xmlns:a16="http://schemas.microsoft.com/office/drawing/2014/main" id="{B4F86B5B-59F3-CB4D-B696-9F53D7D994AD}"/>
              </a:ext>
            </a:extLst>
          </p:cNvPr>
          <p:cNvSpPr>
            <a:spLocks noGrp="1"/>
          </p:cNvSpPr>
          <p:nvPr>
            <p:ph type="title"/>
          </p:nvPr>
        </p:nvSpPr>
        <p:spPr/>
        <p:txBody>
          <a:bodyPr/>
          <a:lstStyle/>
          <a:p>
            <a:r>
              <a:rPr lang="en-US"/>
              <a:t>Pause and Reflect</a:t>
            </a:r>
          </a:p>
        </p:txBody>
      </p:sp>
    </p:spTree>
    <p:extLst>
      <p:ext uri="{BB962C8B-B14F-4D97-AF65-F5344CB8AC3E}">
        <p14:creationId xmlns:p14="http://schemas.microsoft.com/office/powerpoint/2010/main" val="278561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62C04A-67F8-424A-99C3-75B7C1A99CB1}"/>
              </a:ext>
            </a:extLst>
          </p:cNvPr>
          <p:cNvSpPr>
            <a:spLocks noGrp="1"/>
          </p:cNvSpPr>
          <p:nvPr>
            <p:ph idx="1"/>
          </p:nvPr>
        </p:nvSpPr>
        <p:spPr/>
        <p:txBody>
          <a:bodyPr/>
          <a:lstStyle/>
          <a:p>
            <a:pPr marL="0" indent="0">
              <a:buNone/>
            </a:pPr>
            <a:r>
              <a:rPr lang="en-US"/>
              <a:t>With your partner, continue working on problems 3-14.</a:t>
            </a:r>
          </a:p>
        </p:txBody>
      </p:sp>
      <p:sp>
        <p:nvSpPr>
          <p:cNvPr id="3" name="Footer Placeholder 2">
            <a:extLst>
              <a:ext uri="{FF2B5EF4-FFF2-40B4-BE49-F238E27FC236}">
                <a16:creationId xmlns:a16="http://schemas.microsoft.com/office/drawing/2014/main" id="{0DBA5B95-E691-6048-A8C7-848DA09D8F63}"/>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BBA2CEA3-6F5C-4A41-9F62-EFF6564E67DE}"/>
              </a:ext>
            </a:extLst>
          </p:cNvPr>
          <p:cNvSpPr>
            <a:spLocks noGrp="1"/>
          </p:cNvSpPr>
          <p:nvPr>
            <p:ph type="title"/>
          </p:nvPr>
        </p:nvSpPr>
        <p:spPr/>
        <p:txBody>
          <a:bodyPr/>
          <a:lstStyle/>
          <a:p>
            <a:r>
              <a:rPr lang="en-US"/>
              <a:t>Log Logic</a:t>
            </a:r>
          </a:p>
        </p:txBody>
      </p:sp>
    </p:spTree>
    <p:extLst>
      <p:ext uri="{BB962C8B-B14F-4D97-AF65-F5344CB8AC3E}">
        <p14:creationId xmlns:p14="http://schemas.microsoft.com/office/powerpoint/2010/main" val="242594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CD982B1-A40C-6249-9E8A-C393A90C23DE}"/>
                  </a:ext>
                </a:extLst>
              </p:cNvPr>
              <p:cNvSpPr>
                <a:spLocks noGrp="1"/>
              </p:cNvSpPr>
              <p:nvPr>
                <p:ph idx="1"/>
              </p:nvPr>
            </p:nvSpPr>
            <p:spPr>
              <a:xfrm>
                <a:off x="738249" y="1527344"/>
                <a:ext cx="5024877" cy="4351338"/>
              </a:xfrm>
            </p:spPr>
            <p:txBody>
              <a:bodyPr/>
              <a:lstStyle/>
              <a:p>
                <a:pPr marL="0" lvl="0" indent="0">
                  <a:buNone/>
                </a:pPr>
                <a:r>
                  <a:rPr lang="en-US"/>
                  <a:t>3.  </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7</m:t>
                        </m:r>
                      </m:sub>
                    </m:sSub>
                    <m:r>
                      <a:rPr lang="en-US" sz="2800" i="1">
                        <a:latin typeface="Cambria Math" panose="02040503050406030204" pitchFamily="18" charset="0"/>
                      </a:rPr>
                      <m:t>7</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9</m:t>
                        </m:r>
                      </m:sub>
                    </m:sSub>
                    <m:r>
                      <a:rPr lang="en-US" sz="2800" i="1">
                        <a:latin typeface="Cambria Math" panose="02040503050406030204" pitchFamily="18" charset="0"/>
                      </a:rPr>
                      <m:t>9</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11</m:t>
                        </m:r>
                      </m:sub>
                    </m:sSub>
                    <m:r>
                      <a:rPr lang="en-US" sz="2800" i="1">
                        <a:latin typeface="Cambria Math" panose="02040503050406030204" pitchFamily="18" charset="0"/>
                      </a:rPr>
                      <m:t>1</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1</m:t>
                    </m:r>
                  </m:oMath>
                </a14:m>
                <a:endParaRPr lang="en-US" sz="2800"/>
              </a:p>
              <a:p>
                <a:pPr marL="914400" lvl="1" indent="-457200">
                  <a:buFont typeface="+mj-lt"/>
                  <a:buAutoNum type="alphaLcPeriod"/>
                </a:pPr>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1CD982B1-A40C-6249-9E8A-C393A90C23DE}"/>
                  </a:ext>
                </a:extLst>
              </p:cNvPr>
              <p:cNvSpPr>
                <a:spLocks noGrp="1" noRot="1" noChangeAspect="1" noMove="1" noResize="1" noEditPoints="1" noAdjustHandles="1" noChangeArrowheads="1" noChangeShapeType="1" noTextEdit="1"/>
              </p:cNvSpPr>
              <p:nvPr>
                <p:ph idx="1"/>
              </p:nvPr>
            </p:nvSpPr>
            <p:spPr>
              <a:xfrm>
                <a:off x="738249" y="1527344"/>
                <a:ext cx="5024877" cy="4351338"/>
              </a:xfrm>
              <a:blipFill>
                <a:blip r:embed="rId3"/>
                <a:stretch>
                  <a:fillRect l="-2525"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B38287F-FE82-3C43-B455-06AA6EA4B091}"/>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02ABFFF3-BC5A-1242-B1CA-BD3850BD80D0}"/>
              </a:ext>
            </a:extLst>
          </p:cNvPr>
          <p:cNvSpPr>
            <a:spLocks noGrp="1"/>
          </p:cNvSpPr>
          <p:nvPr>
            <p:ph type="title"/>
          </p:nvPr>
        </p:nvSpPr>
        <p:spPr/>
        <p:txBody>
          <a:bodyPr/>
          <a:lstStyle/>
          <a:p>
            <a:r>
              <a:rPr lang="en-US"/>
              <a:t>Log Logic</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CF533BC2-346C-9A4E-B037-79726DE18454}"/>
                  </a:ext>
                </a:extLst>
              </p:cNvPr>
              <p:cNvSpPr txBox="1">
                <a:spLocks/>
              </p:cNvSpPr>
              <p:nvPr/>
            </p:nvSpPr>
            <p:spPr>
              <a:xfrm>
                <a:off x="6461270" y="1527344"/>
                <a:ext cx="50248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4.  </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4</m:t>
                            </m:r>
                          </m:den>
                        </m:f>
                      </m:e>
                    </m:d>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1000</m:t>
                            </m:r>
                          </m:den>
                        </m:f>
                      </m:e>
                    </m:d>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125</m:t>
                            </m:r>
                          </m:den>
                        </m:f>
                      </m:e>
                    </m:d>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6</m:t>
                        </m:r>
                      </m:sub>
                    </m:sSub>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6</m:t>
                            </m:r>
                          </m:den>
                        </m:f>
                      </m:e>
                    </m:d>
                  </m:oMath>
                </a14:m>
                <a:endParaRPr lang="en-US"/>
              </a:p>
              <a:p>
                <a:pPr lvl="1"/>
                <a:endParaRPr lang="en-US"/>
              </a:p>
              <a:p>
                <a:pPr marL="0" indent="0">
                  <a:buFont typeface="Arial" panose="020B0604020202020204" pitchFamily="34" charset="0"/>
                  <a:buNone/>
                </a:pPr>
                <a:endParaRPr lang="en-US"/>
              </a:p>
            </p:txBody>
          </p:sp>
        </mc:Choice>
        <mc:Fallback xmlns="">
          <p:sp>
            <p:nvSpPr>
              <p:cNvPr id="5" name="Content Placeholder 1">
                <a:extLst>
                  <a:ext uri="{FF2B5EF4-FFF2-40B4-BE49-F238E27FC236}">
                    <a16:creationId xmlns:a16="http://schemas.microsoft.com/office/drawing/2014/main" id="{CF533BC2-346C-9A4E-B037-79726DE18454}"/>
                  </a:ext>
                </a:extLst>
              </p:cNvPr>
              <p:cNvSpPr txBox="1">
                <a:spLocks noRot="1" noChangeAspect="1" noMove="1" noResize="1" noEditPoints="1" noAdjustHandles="1" noChangeArrowheads="1" noChangeShapeType="1" noTextEdit="1"/>
              </p:cNvSpPr>
              <p:nvPr/>
            </p:nvSpPr>
            <p:spPr>
              <a:xfrm>
                <a:off x="6461270" y="1527344"/>
                <a:ext cx="5024877" cy="4351338"/>
              </a:xfrm>
              <a:prstGeom prst="rect">
                <a:avLst/>
              </a:prstGeom>
              <a:blipFill>
                <a:blip r:embed="rId4"/>
                <a:stretch>
                  <a:fillRect l="-2519" t="-2041"/>
                </a:stretch>
              </a:blipFill>
            </p:spPr>
            <p:txBody>
              <a:bodyPr/>
              <a:lstStyle/>
              <a:p>
                <a:r>
                  <a:rPr lang="en-US">
                    <a:noFill/>
                  </a:rPr>
                  <a:t> </a:t>
                </a:r>
              </a:p>
            </p:txBody>
          </p:sp>
        </mc:Fallback>
      </mc:AlternateContent>
      <p:pic>
        <p:nvPicPr>
          <p:cNvPr id="6" name="Picture">
            <a:extLst>
              <a:ext uri="{FF2B5EF4-FFF2-40B4-BE49-F238E27FC236}">
                <a16:creationId xmlns:a16="http://schemas.microsoft.com/office/drawing/2014/main" id="{8F3E0FE2-17D0-6B4E-B501-06422BB55DB6}"/>
              </a:ext>
            </a:extLst>
          </p:cNvPr>
          <p:cNvPicPr/>
          <p:nvPr/>
        </p:nvPicPr>
        <p:blipFill>
          <a:blip r:embed="rId5"/>
          <a:stretch>
            <a:fillRect/>
          </a:stretch>
        </p:blipFill>
        <p:spPr bwMode="auto">
          <a:xfrm>
            <a:off x="1018673" y="4697795"/>
            <a:ext cx="4762500" cy="770255"/>
          </a:xfrm>
          <a:prstGeom prst="rect">
            <a:avLst/>
          </a:prstGeom>
          <a:noFill/>
          <a:ln w="9525">
            <a:noFill/>
            <a:headEnd/>
            <a:tailEnd/>
          </a:ln>
        </p:spPr>
      </p:pic>
      <p:pic>
        <p:nvPicPr>
          <p:cNvPr id="7" name="Picture">
            <a:extLst>
              <a:ext uri="{FF2B5EF4-FFF2-40B4-BE49-F238E27FC236}">
                <a16:creationId xmlns:a16="http://schemas.microsoft.com/office/drawing/2014/main" id="{B618CDCC-D8BF-3746-AFA3-EEEB124BA9E9}"/>
              </a:ext>
            </a:extLst>
          </p:cNvPr>
          <p:cNvPicPr/>
          <p:nvPr/>
        </p:nvPicPr>
        <p:blipFill>
          <a:blip r:embed="rId6"/>
          <a:stretch>
            <a:fillRect/>
          </a:stretch>
        </p:blipFill>
        <p:spPr bwMode="auto">
          <a:xfrm>
            <a:off x="6759741" y="4559365"/>
            <a:ext cx="4762500" cy="908685"/>
          </a:xfrm>
          <a:prstGeom prst="rect">
            <a:avLst/>
          </a:prstGeom>
          <a:noFill/>
          <a:ln w="9525">
            <a:noFill/>
            <a:headEnd/>
            <a:tailEnd/>
          </a:ln>
        </p:spPr>
      </p:pic>
    </p:spTree>
    <p:extLst>
      <p:ext uri="{BB962C8B-B14F-4D97-AF65-F5344CB8AC3E}">
        <p14:creationId xmlns:p14="http://schemas.microsoft.com/office/powerpoint/2010/main" val="33192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CD982B1-A40C-6249-9E8A-C393A90C23DE}"/>
                  </a:ext>
                </a:extLst>
              </p:cNvPr>
              <p:cNvSpPr>
                <a:spLocks noGrp="1"/>
              </p:cNvSpPr>
              <p:nvPr>
                <p:ph idx="1"/>
              </p:nvPr>
            </p:nvSpPr>
            <p:spPr>
              <a:xfrm>
                <a:off x="738249" y="1527344"/>
                <a:ext cx="5024877" cy="4351338"/>
              </a:xfrm>
            </p:spPr>
            <p:txBody>
              <a:bodyPr/>
              <a:lstStyle/>
              <a:p>
                <a:pPr marL="0" lvl="0" indent="0">
                  <a:buNone/>
                </a:pPr>
                <a:r>
                  <a:rPr lang="en-US"/>
                  <a:t>6.  </a:t>
                </a:r>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r>
                      <a:rPr lang="en-US" sz="2800" i="1">
                        <a:latin typeface="Cambria Math" panose="02040503050406030204" pitchFamily="18" charset="0"/>
                      </a:rPr>
                      <m:t>5</m:t>
                    </m:r>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r>
                      <a:rPr lang="en-US" sz="2800" i="1">
                        <a:latin typeface="Cambria Math" panose="02040503050406030204" pitchFamily="18" charset="0"/>
                      </a:rPr>
                      <m:t>10</m:t>
                    </m:r>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6</m:t>
                        </m:r>
                      </m:sub>
                    </m:sSub>
                    <m:r>
                      <a:rPr lang="en-US" sz="2800" i="1">
                        <a:latin typeface="Cambria Math" panose="02040503050406030204" pitchFamily="18" charset="0"/>
                      </a:rPr>
                      <m:t>1</m:t>
                    </m:r>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r>
                      <a:rPr lang="en-US" sz="2800" i="1">
                        <a:latin typeface="Cambria Math" panose="02040503050406030204" pitchFamily="18" charset="0"/>
                      </a:rPr>
                      <m:t>5</m:t>
                    </m:r>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5</m:t>
                    </m:r>
                  </m:oMath>
                </a14:m>
                <a:endParaRPr lang="en-US" sz="2800"/>
              </a:p>
              <a:p>
                <a:pPr marL="914400" lvl="1" indent="-457200">
                  <a:buFont typeface="+mj-lt"/>
                  <a:buAutoNum type="alphaLcPeriod"/>
                </a:pPr>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1CD982B1-A40C-6249-9E8A-C393A90C23DE}"/>
                  </a:ext>
                </a:extLst>
              </p:cNvPr>
              <p:cNvSpPr>
                <a:spLocks noGrp="1" noRot="1" noChangeAspect="1" noMove="1" noResize="1" noEditPoints="1" noAdjustHandles="1" noChangeArrowheads="1" noChangeShapeType="1" noTextEdit="1"/>
              </p:cNvSpPr>
              <p:nvPr>
                <p:ph idx="1"/>
              </p:nvPr>
            </p:nvSpPr>
            <p:spPr>
              <a:xfrm>
                <a:off x="738249" y="1527344"/>
                <a:ext cx="5024877" cy="4351338"/>
              </a:xfrm>
              <a:blipFill>
                <a:blip r:embed="rId3"/>
                <a:stretch>
                  <a:fillRect l="-2525"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B38287F-FE82-3C43-B455-06AA6EA4B091}"/>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02ABFFF3-BC5A-1242-B1CA-BD3850BD80D0}"/>
              </a:ext>
            </a:extLst>
          </p:cNvPr>
          <p:cNvSpPr>
            <a:spLocks noGrp="1"/>
          </p:cNvSpPr>
          <p:nvPr>
            <p:ph type="title"/>
          </p:nvPr>
        </p:nvSpPr>
        <p:spPr/>
        <p:txBody>
          <a:bodyPr/>
          <a:lstStyle/>
          <a:p>
            <a:r>
              <a:rPr lang="en-US"/>
              <a:t>Log Logic</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CF533BC2-346C-9A4E-B037-79726DE18454}"/>
                  </a:ext>
                </a:extLst>
              </p:cNvPr>
              <p:cNvSpPr txBox="1">
                <a:spLocks/>
              </p:cNvSpPr>
              <p:nvPr/>
            </p:nvSpPr>
            <p:spPr>
              <a:xfrm>
                <a:off x="6461270" y="1527344"/>
                <a:ext cx="50248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7.  </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50</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150</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1000</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500</m:t>
                    </m:r>
                  </m:oMath>
                </a14:m>
                <a:endParaRPr lang="en-US" sz="2800"/>
              </a:p>
              <a:p>
                <a:pPr marL="914400" lvl="1" indent="-457200">
                  <a:buFont typeface="+mj-lt"/>
                  <a:buAutoNum type="alphaLcPeriod"/>
                </a:pPr>
                <a:endParaRPr lang="en-US"/>
              </a:p>
              <a:p>
                <a:pPr lvl="1"/>
                <a:endParaRPr lang="en-US"/>
              </a:p>
              <a:p>
                <a:pPr marL="0" indent="0">
                  <a:buFont typeface="Arial" panose="020B0604020202020204" pitchFamily="34" charset="0"/>
                  <a:buNone/>
                </a:pPr>
                <a:endParaRPr lang="en-US"/>
              </a:p>
            </p:txBody>
          </p:sp>
        </mc:Choice>
        <mc:Fallback xmlns="">
          <p:sp>
            <p:nvSpPr>
              <p:cNvPr id="5" name="Content Placeholder 1">
                <a:extLst>
                  <a:ext uri="{FF2B5EF4-FFF2-40B4-BE49-F238E27FC236}">
                    <a16:creationId xmlns:a16="http://schemas.microsoft.com/office/drawing/2014/main" id="{CF533BC2-346C-9A4E-B037-79726DE18454}"/>
                  </a:ext>
                </a:extLst>
              </p:cNvPr>
              <p:cNvSpPr txBox="1">
                <a:spLocks noRot="1" noChangeAspect="1" noMove="1" noResize="1" noEditPoints="1" noAdjustHandles="1" noChangeArrowheads="1" noChangeShapeType="1" noTextEdit="1"/>
              </p:cNvSpPr>
              <p:nvPr/>
            </p:nvSpPr>
            <p:spPr>
              <a:xfrm>
                <a:off x="6461270" y="1527344"/>
                <a:ext cx="5024877" cy="4351338"/>
              </a:xfrm>
              <a:prstGeom prst="rect">
                <a:avLst/>
              </a:prstGeom>
              <a:blipFill>
                <a:blip r:embed="rId4"/>
                <a:stretch>
                  <a:fillRect l="-2519" t="-2041"/>
                </a:stretch>
              </a:blipFill>
            </p:spPr>
            <p:txBody>
              <a:bodyPr/>
              <a:lstStyle/>
              <a:p>
                <a:r>
                  <a:rPr lang="en-US">
                    <a:noFill/>
                  </a:rPr>
                  <a:t> </a:t>
                </a:r>
              </a:p>
            </p:txBody>
          </p:sp>
        </mc:Fallback>
      </mc:AlternateContent>
      <p:pic>
        <p:nvPicPr>
          <p:cNvPr id="8" name="Picture">
            <a:extLst>
              <a:ext uri="{FF2B5EF4-FFF2-40B4-BE49-F238E27FC236}">
                <a16:creationId xmlns:a16="http://schemas.microsoft.com/office/drawing/2014/main" id="{9C2C7715-10F9-B049-A942-37BE8775E88E}"/>
              </a:ext>
            </a:extLst>
          </p:cNvPr>
          <p:cNvPicPr/>
          <p:nvPr/>
        </p:nvPicPr>
        <p:blipFill>
          <a:blip r:embed="rId5"/>
          <a:stretch>
            <a:fillRect/>
          </a:stretch>
        </p:blipFill>
        <p:spPr bwMode="auto">
          <a:xfrm>
            <a:off x="1018673" y="4559365"/>
            <a:ext cx="4762500" cy="977900"/>
          </a:xfrm>
          <a:prstGeom prst="rect">
            <a:avLst/>
          </a:prstGeom>
          <a:noFill/>
          <a:ln w="9525">
            <a:noFill/>
            <a:headEnd/>
            <a:tailEnd/>
          </a:ln>
        </p:spPr>
      </p:pic>
      <p:pic>
        <p:nvPicPr>
          <p:cNvPr id="9" name="Picture">
            <a:extLst>
              <a:ext uri="{FF2B5EF4-FFF2-40B4-BE49-F238E27FC236}">
                <a16:creationId xmlns:a16="http://schemas.microsoft.com/office/drawing/2014/main" id="{641176C3-9A22-8B4D-A10D-9AC90657E98E}"/>
              </a:ext>
            </a:extLst>
          </p:cNvPr>
          <p:cNvPicPr/>
          <p:nvPr/>
        </p:nvPicPr>
        <p:blipFill>
          <a:blip r:embed="rId6"/>
          <a:stretch>
            <a:fillRect/>
          </a:stretch>
        </p:blipFill>
        <p:spPr bwMode="auto">
          <a:xfrm>
            <a:off x="6496297" y="4755865"/>
            <a:ext cx="4762500" cy="839470"/>
          </a:xfrm>
          <a:prstGeom prst="rect">
            <a:avLst/>
          </a:prstGeom>
          <a:noFill/>
          <a:ln w="9525">
            <a:noFill/>
            <a:headEnd/>
            <a:tailEnd/>
          </a:ln>
        </p:spPr>
      </p:pic>
    </p:spTree>
    <p:extLst>
      <p:ext uri="{BB962C8B-B14F-4D97-AF65-F5344CB8AC3E}">
        <p14:creationId xmlns:p14="http://schemas.microsoft.com/office/powerpoint/2010/main" val="386913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CD982B1-A40C-6249-9E8A-C393A90C23DE}"/>
                  </a:ext>
                </a:extLst>
              </p:cNvPr>
              <p:cNvSpPr>
                <a:spLocks noGrp="1"/>
              </p:cNvSpPr>
              <p:nvPr>
                <p:ph idx="1"/>
              </p:nvPr>
            </p:nvSpPr>
            <p:spPr>
              <a:xfrm>
                <a:off x="738249" y="1527344"/>
                <a:ext cx="5024877" cy="4351338"/>
              </a:xfrm>
            </p:spPr>
            <p:txBody>
              <a:bodyPr/>
              <a:lstStyle/>
              <a:p>
                <a:pPr marL="0" lvl="0" indent="0">
                  <a:buNone/>
                </a:pPr>
                <a:r>
                  <a:rPr lang="en-US"/>
                  <a:t>8.  </a:t>
                </a:r>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sSup>
                      <m:sSupPr>
                        <m:ctrlPr>
                          <a:rPr lang="en-US" sz="2800" i="1">
                            <a:latin typeface="Cambria Math" panose="02040503050406030204" pitchFamily="18" charset="0"/>
                          </a:rPr>
                        </m:ctrlPr>
                      </m:sSupPr>
                      <m:e>
                        <m:r>
                          <a:rPr lang="en-US" sz="2800" i="1">
                            <a:latin typeface="Cambria Math" panose="02040503050406030204" pitchFamily="18" charset="0"/>
                          </a:rPr>
                          <m:t>3</m:t>
                        </m:r>
                      </m:e>
                      <m:sup>
                        <m:r>
                          <a:rPr lang="en-US" sz="2800" i="1">
                            <a:latin typeface="Cambria Math" panose="02040503050406030204" pitchFamily="18" charset="0"/>
                          </a:rPr>
                          <m:t>2</m:t>
                        </m:r>
                      </m:sup>
                    </m:sSup>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sSup>
                      <m:sSupPr>
                        <m:ctrlPr>
                          <a:rPr lang="en-US" sz="2800" i="1">
                            <a:latin typeface="Cambria Math" panose="02040503050406030204" pitchFamily="18" charset="0"/>
                          </a:rPr>
                        </m:ctrlPr>
                      </m:sSupPr>
                      <m:e>
                        <m:r>
                          <a:rPr lang="en-US" sz="2800" i="1">
                            <a:latin typeface="Cambria Math" panose="02040503050406030204" pitchFamily="18" charset="0"/>
                          </a:rPr>
                          <m:t>5</m:t>
                        </m:r>
                      </m:e>
                      <m:sup>
                        <m:r>
                          <a:rPr lang="en-US" sz="2800" i="1">
                            <a:latin typeface="Cambria Math" panose="02040503050406030204" pitchFamily="18" charset="0"/>
                          </a:rPr>
                          <m:t>−2</m:t>
                        </m:r>
                      </m:sup>
                    </m:sSup>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6</m:t>
                        </m:r>
                      </m:sub>
                    </m:sSub>
                    <m:sSup>
                      <m:sSupPr>
                        <m:ctrlPr>
                          <a:rPr lang="en-US" sz="2800" i="1">
                            <a:latin typeface="Cambria Math" panose="02040503050406030204" pitchFamily="18" charset="0"/>
                          </a:rPr>
                        </m:ctrlPr>
                      </m:sSupPr>
                      <m:e>
                        <m:r>
                          <a:rPr lang="en-US" sz="2800" i="1">
                            <a:latin typeface="Cambria Math" panose="02040503050406030204" pitchFamily="18" charset="0"/>
                          </a:rPr>
                          <m:t>6</m:t>
                        </m:r>
                      </m:e>
                      <m:sup>
                        <m:r>
                          <a:rPr lang="en-US" sz="2800" i="1">
                            <a:latin typeface="Cambria Math" panose="02040503050406030204" pitchFamily="18" charset="0"/>
                          </a:rPr>
                          <m:t>0</m:t>
                        </m:r>
                      </m:sup>
                    </m:sSup>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4</m:t>
                        </m:r>
                      </m:sub>
                    </m:sSub>
                    <m:sSup>
                      <m:sSupPr>
                        <m:ctrlPr>
                          <a:rPr lang="en-US" sz="2800" i="1">
                            <a:latin typeface="Cambria Math" panose="02040503050406030204" pitchFamily="18" charset="0"/>
                          </a:rPr>
                        </m:ctrlPr>
                      </m:sSupPr>
                      <m:e>
                        <m:r>
                          <a:rPr lang="en-US" sz="2800" i="1">
                            <a:latin typeface="Cambria Math" panose="02040503050406030204" pitchFamily="18" charset="0"/>
                          </a:rPr>
                          <m:t>4</m:t>
                        </m:r>
                      </m:e>
                      <m:sup>
                        <m:r>
                          <a:rPr lang="en-US" sz="2800" i="1">
                            <a:latin typeface="Cambria Math" panose="02040503050406030204" pitchFamily="18" charset="0"/>
                          </a:rPr>
                          <m:t>−1</m:t>
                        </m:r>
                      </m:sup>
                    </m:sSup>
                  </m:oMath>
                </a14:m>
                <a:endParaRPr lang="en-US" sz="2800"/>
              </a:p>
              <a:p>
                <a:pPr marL="971550" lvl="1" indent="-51435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i="1">
                            <a:latin typeface="Cambria Math" panose="02040503050406030204" pitchFamily="18" charset="0"/>
                          </a:rPr>
                          <m:t>3</m:t>
                        </m:r>
                      </m:sup>
                    </m:sSup>
                  </m:oMath>
                </a14:m>
                <a:endParaRPr lang="en-US"/>
              </a:p>
              <a:p>
                <a:pPr marL="914400" lvl="1" indent="-457200">
                  <a:buFont typeface="+mj-lt"/>
                  <a:buAutoNum type="alphaLcPeriod"/>
                </a:pPr>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1CD982B1-A40C-6249-9E8A-C393A90C23DE}"/>
                  </a:ext>
                </a:extLst>
              </p:cNvPr>
              <p:cNvSpPr>
                <a:spLocks noGrp="1" noRot="1" noChangeAspect="1" noMove="1" noResize="1" noEditPoints="1" noAdjustHandles="1" noChangeArrowheads="1" noChangeShapeType="1" noTextEdit="1"/>
              </p:cNvSpPr>
              <p:nvPr>
                <p:ph idx="1"/>
              </p:nvPr>
            </p:nvSpPr>
            <p:spPr>
              <a:xfrm>
                <a:off x="738249" y="1527344"/>
                <a:ext cx="5024877" cy="4351338"/>
              </a:xfrm>
              <a:blipFill>
                <a:blip r:embed="rId3"/>
                <a:stretch>
                  <a:fillRect l="-2525"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B38287F-FE82-3C43-B455-06AA6EA4B091}"/>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02ABFFF3-BC5A-1242-B1CA-BD3850BD80D0}"/>
              </a:ext>
            </a:extLst>
          </p:cNvPr>
          <p:cNvSpPr>
            <a:spLocks noGrp="1"/>
          </p:cNvSpPr>
          <p:nvPr>
            <p:ph type="title"/>
          </p:nvPr>
        </p:nvSpPr>
        <p:spPr/>
        <p:txBody>
          <a:bodyPr/>
          <a:lstStyle/>
          <a:p>
            <a:r>
              <a:rPr lang="en-US"/>
              <a:t>Log Logic</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CF533BC2-346C-9A4E-B037-79726DE18454}"/>
                  </a:ext>
                </a:extLst>
              </p:cNvPr>
              <p:cNvSpPr txBox="1">
                <a:spLocks/>
              </p:cNvSpPr>
              <p:nvPr/>
            </p:nvSpPr>
            <p:spPr>
              <a:xfrm>
                <a:off x="6461270" y="1527344"/>
                <a:ext cx="50248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10.  </a:t>
                </a: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𝑥</m:t>
                    </m:r>
                  </m:oMath>
                </a14:m>
                <a:r>
                  <a:rPr lang="en-US"/>
                  <a:t> is not a valid expression if </a:t>
                </a:r>
                <a14:m>
                  <m:oMath xmlns:m="http://schemas.openxmlformats.org/officeDocument/2006/math">
                    <m:r>
                      <a:rPr lang="en-US" i="1">
                        <a:latin typeface="Cambria Math" panose="02040503050406030204" pitchFamily="18" charset="0"/>
                      </a:rPr>
                      <m:t>𝑥</m:t>
                    </m:r>
                  </m:oMath>
                </a14:m>
                <a:r>
                  <a:rPr lang="en-US"/>
                  <a:t> is a negative number.</a:t>
                </a:r>
              </a:p>
              <a:p>
                <a:pPr marL="0" lvl="0" indent="0">
                  <a:buNone/>
                </a:pPr>
                <a:endParaRPr lang="en-US"/>
              </a:p>
              <a:p>
                <a:pPr marL="0" lvl="0" indent="0">
                  <a:buNone/>
                </a:pPr>
                <a:r>
                  <a:rPr lang="en-US"/>
                  <a:t>Explain:</a:t>
                </a:r>
              </a:p>
              <a:p>
                <a:pPr marL="914400" lvl="1" indent="-457200">
                  <a:buFont typeface="+mj-lt"/>
                  <a:buAutoNum type="alphaLcPeriod"/>
                </a:pPr>
                <a:endParaRPr lang="en-US"/>
              </a:p>
              <a:p>
                <a:pPr lvl="1"/>
                <a:endParaRPr lang="en-US"/>
              </a:p>
              <a:p>
                <a:pPr marL="0" indent="0">
                  <a:buFont typeface="Arial" panose="020B0604020202020204" pitchFamily="34" charset="0"/>
                  <a:buNone/>
                </a:pPr>
                <a:endParaRPr lang="en-US"/>
              </a:p>
            </p:txBody>
          </p:sp>
        </mc:Choice>
        <mc:Fallback xmlns="">
          <p:sp>
            <p:nvSpPr>
              <p:cNvPr id="5" name="Content Placeholder 1">
                <a:extLst>
                  <a:ext uri="{FF2B5EF4-FFF2-40B4-BE49-F238E27FC236}">
                    <a16:creationId xmlns:a16="http://schemas.microsoft.com/office/drawing/2014/main" id="{CF533BC2-346C-9A4E-B037-79726DE18454}"/>
                  </a:ext>
                </a:extLst>
              </p:cNvPr>
              <p:cNvSpPr txBox="1">
                <a:spLocks noRot="1" noChangeAspect="1" noMove="1" noResize="1" noEditPoints="1" noAdjustHandles="1" noChangeArrowheads="1" noChangeShapeType="1" noTextEdit="1"/>
              </p:cNvSpPr>
              <p:nvPr/>
            </p:nvSpPr>
            <p:spPr>
              <a:xfrm>
                <a:off x="6461270" y="1527344"/>
                <a:ext cx="5024877" cy="4351338"/>
              </a:xfrm>
              <a:prstGeom prst="rect">
                <a:avLst/>
              </a:prstGeom>
              <a:blipFill>
                <a:blip r:embed="rId4"/>
                <a:stretch>
                  <a:fillRect l="-2519" t="-2041"/>
                </a:stretch>
              </a:blipFill>
            </p:spPr>
            <p:txBody>
              <a:bodyPr/>
              <a:lstStyle/>
              <a:p>
                <a:r>
                  <a:rPr lang="en-US">
                    <a:noFill/>
                  </a:rPr>
                  <a:t> </a:t>
                </a:r>
              </a:p>
            </p:txBody>
          </p:sp>
        </mc:Fallback>
      </mc:AlternateContent>
      <p:pic>
        <p:nvPicPr>
          <p:cNvPr id="10" name="Picture">
            <a:extLst>
              <a:ext uri="{FF2B5EF4-FFF2-40B4-BE49-F238E27FC236}">
                <a16:creationId xmlns:a16="http://schemas.microsoft.com/office/drawing/2014/main" id="{17405400-1301-5843-A8D9-541AE8C7EA97}"/>
              </a:ext>
            </a:extLst>
          </p:cNvPr>
          <p:cNvPicPr/>
          <p:nvPr/>
        </p:nvPicPr>
        <p:blipFill>
          <a:blip r:embed="rId5"/>
          <a:stretch>
            <a:fillRect/>
          </a:stretch>
        </p:blipFill>
        <p:spPr bwMode="auto">
          <a:xfrm>
            <a:off x="1114301" y="4851115"/>
            <a:ext cx="4762500" cy="648970"/>
          </a:xfrm>
          <a:prstGeom prst="rect">
            <a:avLst/>
          </a:prstGeom>
          <a:noFill/>
          <a:ln w="9525">
            <a:noFill/>
            <a:headEnd/>
            <a:tailEnd/>
          </a:ln>
        </p:spPr>
      </p:pic>
    </p:spTree>
    <p:extLst>
      <p:ext uri="{BB962C8B-B14F-4D97-AF65-F5344CB8AC3E}">
        <p14:creationId xmlns:p14="http://schemas.microsoft.com/office/powerpoint/2010/main" val="290715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DE2737-C10D-2B41-B4D6-9306A08388B9}"/>
                  </a:ext>
                </a:extLst>
              </p:cNvPr>
              <p:cNvSpPr>
                <a:spLocks noGrp="1"/>
              </p:cNvSpPr>
              <p:nvPr>
                <p:ph idx="1"/>
              </p:nvPr>
            </p:nvSpPr>
            <p:spPr/>
            <p:txBody>
              <a:bodyPr/>
              <a:lstStyle/>
              <a:p>
                <a:pPr marL="0" indent="0">
                  <a:buNone/>
                </a:pPr>
                <a:r>
                  <a:rPr lang="en-US"/>
                  <a:t>Find the value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𝑏</m:t>
                        </m:r>
                      </m:e>
                      <m:sup>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𝑛</m:t>
                        </m:r>
                      </m:sup>
                    </m:sSup>
                  </m:oMath>
                </a14:m>
                <a:r>
                  <a:rPr lang="en-US"/>
                  <a:t>.</a:t>
                </a:r>
              </a:p>
              <a:p>
                <a:endParaRPr lang="en-US"/>
              </a:p>
              <a:p>
                <a:pPr marL="0" indent="0">
                  <a:buNone/>
                </a:pPr>
                <a:r>
                  <a:rPr lang="en-US"/>
                  <a:t>For what values of </a:t>
                </a:r>
                <a14:m>
                  <m:oMath xmlns:m="http://schemas.openxmlformats.org/officeDocument/2006/math">
                    <m:r>
                      <a:rPr lang="en-US" i="1">
                        <a:latin typeface="Cambria Math" panose="02040503050406030204" pitchFamily="18" charset="0"/>
                      </a:rPr>
                      <m:t>𝑏</m:t>
                    </m:r>
                  </m:oMath>
                </a14:m>
                <a:r>
                  <a:rPr lang="en-US"/>
                  <a:t> and </a:t>
                </a:r>
                <a14:m>
                  <m:oMath xmlns:m="http://schemas.openxmlformats.org/officeDocument/2006/math">
                    <m:r>
                      <a:rPr lang="en-US" i="1">
                        <a:latin typeface="Cambria Math" panose="02040503050406030204" pitchFamily="18" charset="0"/>
                      </a:rPr>
                      <m:t>𝑛</m:t>
                    </m:r>
                  </m:oMath>
                </a14:m>
                <a:r>
                  <a:rPr lang="en-US"/>
                  <a:t> is your answer correct?</a:t>
                </a:r>
              </a:p>
              <a:p>
                <a:endParaRPr lang="en-US"/>
              </a:p>
            </p:txBody>
          </p:sp>
        </mc:Choice>
        <mc:Fallback xmlns="">
          <p:sp>
            <p:nvSpPr>
              <p:cNvPr id="2" name="Content Placeholder 1">
                <a:extLst>
                  <a:ext uri="{FF2B5EF4-FFF2-40B4-BE49-F238E27FC236}">
                    <a16:creationId xmlns:a16="http://schemas.microsoft.com/office/drawing/2014/main" id="{D4DE2737-C10D-2B41-B4D6-9306A08388B9}"/>
                  </a:ext>
                </a:extLst>
              </p:cNvPr>
              <p:cNvSpPr>
                <a:spLocks noGrp="1" noRot="1" noChangeAspect="1" noMove="1" noResize="1" noEditPoints="1" noAdjustHandles="1" noChangeArrowheads="1" noChangeShapeType="1" noTextEdit="1"/>
              </p:cNvSpPr>
              <p:nvPr>
                <p:ph idx="1"/>
              </p:nvPr>
            </p:nvSpPr>
            <p:spPr>
              <a:blipFill>
                <a:blip r:embed="rId2"/>
                <a:stretch>
                  <a:fillRect l="-1206" t="-157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6E403D9-0FA9-BA49-8B71-58E834027719}"/>
              </a:ext>
            </a:extLst>
          </p:cNvPr>
          <p:cNvSpPr>
            <a:spLocks noGrp="1"/>
          </p:cNvSpPr>
          <p:nvPr>
            <p:ph type="ftr" sz="quarter" idx="11"/>
          </p:nvPr>
        </p:nvSpPr>
        <p:spPr/>
        <p:txBody>
          <a:bodyPr/>
          <a:lstStyle/>
          <a:p>
            <a:r>
              <a:rPr lang="en-US"/>
              <a:t>Unit 2 ● Lesson 1</a:t>
            </a:r>
          </a:p>
        </p:txBody>
      </p:sp>
    </p:spTree>
    <p:extLst>
      <p:ext uri="{BB962C8B-B14F-4D97-AF65-F5344CB8AC3E}">
        <p14:creationId xmlns:p14="http://schemas.microsoft.com/office/powerpoint/2010/main" val="145013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E65D4-D8B0-0846-9017-3AA842108D79}"/>
              </a:ext>
            </a:extLst>
          </p:cNvPr>
          <p:cNvSpPr>
            <a:spLocks noGrp="1"/>
          </p:cNvSpPr>
          <p:nvPr>
            <p:ph idx="1"/>
          </p:nvPr>
        </p:nvSpPr>
        <p:spPr/>
        <p:txBody>
          <a:bodyPr/>
          <a:lstStyle/>
          <a:p>
            <a:pPr marL="0" indent="0">
              <a:buNone/>
            </a:pPr>
            <a:r>
              <a:rPr lang="en-US"/>
              <a:t>Properties of Logarithms:</a:t>
            </a:r>
          </a:p>
          <a:p>
            <a:endParaRPr lang="en-US"/>
          </a:p>
        </p:txBody>
      </p:sp>
      <p:sp>
        <p:nvSpPr>
          <p:cNvPr id="3" name="Footer Placeholder 2">
            <a:extLst>
              <a:ext uri="{FF2B5EF4-FFF2-40B4-BE49-F238E27FC236}">
                <a16:creationId xmlns:a16="http://schemas.microsoft.com/office/drawing/2014/main" id="{5AF2ADFD-A924-1940-9C40-7BDA54C0143E}"/>
              </a:ext>
            </a:extLst>
          </p:cNvPr>
          <p:cNvSpPr>
            <a:spLocks noGrp="1"/>
          </p:cNvSpPr>
          <p:nvPr>
            <p:ph type="ftr" sz="quarter" idx="11"/>
          </p:nvPr>
        </p:nvSpPr>
        <p:spPr/>
        <p:txBody>
          <a:bodyPr/>
          <a:lstStyle/>
          <a:p>
            <a:r>
              <a:rPr lang="en-US"/>
              <a:t>Unit 2 ● Lesson 1</a:t>
            </a:r>
          </a:p>
        </p:txBody>
      </p:sp>
    </p:spTree>
    <p:extLst>
      <p:ext uri="{BB962C8B-B14F-4D97-AF65-F5344CB8AC3E}">
        <p14:creationId xmlns:p14="http://schemas.microsoft.com/office/powerpoint/2010/main" val="206761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61F19E2-3344-314E-B4EB-A7E56D111BF4}"/>
                  </a:ext>
                </a:extLst>
              </p:cNvPr>
              <p:cNvSpPr>
                <a:spLocks noGrp="1"/>
              </p:cNvSpPr>
              <p:nvPr>
                <p:ph idx="1"/>
              </p:nvPr>
            </p:nvSpPr>
            <p:spPr>
              <a:xfrm>
                <a:off x="1353786" y="1825625"/>
                <a:ext cx="10000013" cy="4394701"/>
              </a:xfrm>
            </p:spPr>
            <p:txBody>
              <a:bodyPr>
                <a:normAutofit fontScale="40000" lnSpcReduction="20000"/>
              </a:bodyPr>
              <a:lstStyle/>
              <a:p>
                <a:pPr marL="0" indent="0">
                  <a:buNone/>
                </a:pPr>
                <a:r>
                  <a:rPr lang="en-US" sz="7000"/>
                  <a:t>This is a quick check to see that students understand how to find values for logarithms, either exact or approximate. If the results of the Exit Ticket show that students are still weak on this concept, consider working with students on the following activity for about 10 minutes before starting the next lesson.</a:t>
                </a:r>
              </a:p>
              <a:p>
                <a:pPr marL="0" indent="0">
                  <a:buNone/>
                </a:pPr>
                <a:endParaRPr lang="en-US" sz="7000"/>
              </a:p>
              <a:p>
                <a:pPr marL="0" indent="0">
                  <a:buNone/>
                </a:pPr>
                <a:r>
                  <a:rPr lang="en-US" sz="7000"/>
                  <a:t>Find the exact, or approximate, value of each expression.</a:t>
                </a:r>
              </a:p>
              <a:p>
                <a:pPr marL="0" indent="0">
                  <a:buNone/>
                </a:pPr>
                <a:r>
                  <a:rPr lang="en-US" sz="7000" b="1"/>
                  <a:t>a. </a:t>
                </a:r>
                <a14:m>
                  <m:oMath xmlns:m="http://schemas.openxmlformats.org/officeDocument/2006/math">
                    <m:sSub>
                      <m:sSubPr>
                        <m:ctrlPr>
                          <a:rPr lang="en-US" sz="7000" i="1" smtClean="0">
                            <a:latin typeface="Cambria Math" panose="02040503050406030204" pitchFamily="18" charset="0"/>
                          </a:rPr>
                        </m:ctrlPr>
                      </m:sSubPr>
                      <m:e>
                        <m:r>
                          <m:rPr>
                            <m:sty m:val="p"/>
                          </m:rPr>
                          <a:rPr lang="en-US" sz="7000" b="0" i="0" smtClean="0">
                            <a:latin typeface="Cambria Math" panose="02040503050406030204" pitchFamily="18" charset="0"/>
                          </a:rPr>
                          <m:t>log</m:t>
                        </m:r>
                      </m:e>
                      <m:sub>
                        <m:r>
                          <a:rPr lang="en-US" sz="7000" b="0" i="1" smtClean="0">
                            <a:latin typeface="Cambria Math" panose="02040503050406030204" pitchFamily="18" charset="0"/>
                          </a:rPr>
                          <m:t>6</m:t>
                        </m:r>
                      </m:sub>
                    </m:sSub>
                  </m:oMath>
                </a14:m>
                <a:r>
                  <a:rPr lang="en-US" sz="7000">
                    <a:latin typeface="Avenir" panose="02000503020000020003" pitchFamily="2" charset="0"/>
                  </a:rPr>
                  <a:t>36</a:t>
                </a:r>
              </a:p>
              <a:p>
                <a:pPr marL="0" indent="0">
                  <a:buNone/>
                </a:pPr>
                <a:r>
                  <a:rPr lang="en-US" sz="7000" b="1"/>
                  <a:t>b.</a:t>
                </a:r>
                <a:r>
                  <a:rPr lang="en-US" sz="7000"/>
                  <a:t> </a:t>
                </a:r>
                <a14:m>
                  <m:oMath xmlns:m="http://schemas.openxmlformats.org/officeDocument/2006/math">
                    <m:sSub>
                      <m:sSubPr>
                        <m:ctrlPr>
                          <a:rPr lang="en-US" sz="7000" i="1">
                            <a:latin typeface="Cambria Math" panose="02040503050406030204" pitchFamily="18" charset="0"/>
                          </a:rPr>
                        </m:ctrlPr>
                      </m:sSubPr>
                      <m:e>
                        <m:r>
                          <m:rPr>
                            <m:sty m:val="p"/>
                          </m:rPr>
                          <a:rPr lang="en-US" sz="7000">
                            <a:latin typeface="Cambria Math" panose="02040503050406030204" pitchFamily="18" charset="0"/>
                          </a:rPr>
                          <m:t>log</m:t>
                        </m:r>
                      </m:e>
                      <m:sub>
                        <m:r>
                          <a:rPr lang="en-US" sz="7000" i="1">
                            <a:latin typeface="Cambria Math" panose="02040503050406030204" pitchFamily="18" charset="0"/>
                          </a:rPr>
                          <m:t>6</m:t>
                        </m:r>
                      </m:sub>
                    </m:sSub>
                    <m:r>
                      <a:rPr lang="en-US" sz="7000" b="0" i="0" smtClean="0">
                        <a:latin typeface="Cambria Math" panose="02040503050406030204" pitchFamily="18" charset="0"/>
                      </a:rPr>
                      <m:t>1</m:t>
                    </m:r>
                  </m:oMath>
                </a14:m>
                <a:endParaRPr lang="en-US" sz="7000" b="1"/>
              </a:p>
              <a:p>
                <a:pPr marL="0" indent="0">
                  <a:buNone/>
                </a:pPr>
                <a:r>
                  <a:rPr lang="en-US" sz="7000" b="1"/>
                  <a:t>c.</a:t>
                </a:r>
                <a:r>
                  <a:rPr lang="en-US" sz="7000"/>
                  <a:t> </a:t>
                </a:r>
                <a14:m>
                  <m:oMath xmlns:m="http://schemas.openxmlformats.org/officeDocument/2006/math">
                    <m:sSub>
                      <m:sSubPr>
                        <m:ctrlPr>
                          <a:rPr lang="en-US" sz="7000" i="1">
                            <a:latin typeface="Cambria Math" panose="02040503050406030204" pitchFamily="18" charset="0"/>
                          </a:rPr>
                        </m:ctrlPr>
                      </m:sSubPr>
                      <m:e>
                        <m:r>
                          <m:rPr>
                            <m:sty m:val="p"/>
                          </m:rPr>
                          <a:rPr lang="en-US" sz="7000">
                            <a:latin typeface="Cambria Math" panose="02040503050406030204" pitchFamily="18" charset="0"/>
                          </a:rPr>
                          <m:t>log</m:t>
                        </m:r>
                      </m:e>
                      <m:sub>
                        <m:r>
                          <a:rPr lang="en-US" sz="7000" i="1">
                            <a:latin typeface="Cambria Math" panose="02040503050406030204" pitchFamily="18" charset="0"/>
                          </a:rPr>
                          <m:t>6</m:t>
                        </m:r>
                      </m:sub>
                    </m:sSub>
                    <m:r>
                      <a:rPr lang="en-US" sz="7000" b="0" i="0" smtClean="0">
                        <a:latin typeface="Cambria Math" panose="02040503050406030204" pitchFamily="18" charset="0"/>
                      </a:rPr>
                      <m:t>12</m:t>
                    </m:r>
                  </m:oMath>
                </a14:m>
                <a:endParaRPr lang="en-US" sz="7000">
                  <a:latin typeface="Avenir" panose="02000503020000020003" pitchFamily="2" charset="0"/>
                </a:endParaRPr>
              </a:p>
              <a:p>
                <a:pPr marL="0" indent="0">
                  <a:buNone/>
                </a:pPr>
                <a:endParaRPr lang="en-US" b="1"/>
              </a:p>
              <a:p>
                <a:pPr marL="0" indent="0">
                  <a:buNone/>
                </a:pPr>
                <a:br>
                  <a:rPr lang="en-US"/>
                </a:br>
                <a:endParaRPr lang="en-US"/>
              </a:p>
            </p:txBody>
          </p:sp>
        </mc:Choice>
        <mc:Fallback xmlns="">
          <p:sp>
            <p:nvSpPr>
              <p:cNvPr id="2" name="Content Placeholder 1">
                <a:extLst>
                  <a:ext uri="{FF2B5EF4-FFF2-40B4-BE49-F238E27FC236}">
                    <a16:creationId xmlns:a16="http://schemas.microsoft.com/office/drawing/2014/main" id="{F61F19E2-3344-314E-B4EB-A7E56D111BF4}"/>
                  </a:ext>
                </a:extLst>
              </p:cNvPr>
              <p:cNvSpPr>
                <a:spLocks noGrp="1" noRot="1" noChangeAspect="1" noMove="1" noResize="1" noEditPoints="1" noAdjustHandles="1" noChangeArrowheads="1" noChangeShapeType="1" noTextEdit="1"/>
              </p:cNvSpPr>
              <p:nvPr>
                <p:ph idx="1"/>
              </p:nvPr>
            </p:nvSpPr>
            <p:spPr>
              <a:xfrm>
                <a:off x="1353786" y="1825625"/>
                <a:ext cx="10000013" cy="4394701"/>
              </a:xfrm>
              <a:blipFill>
                <a:blip r:embed="rId2"/>
                <a:stretch>
                  <a:fillRect l="-1269" t="-3458" r="-139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3828D47-2C51-3649-800B-6BACD18A7D46}"/>
              </a:ext>
            </a:extLst>
          </p:cNvPr>
          <p:cNvSpPr>
            <a:spLocks noGrp="1"/>
          </p:cNvSpPr>
          <p:nvPr>
            <p:ph type="ftr" sz="quarter" idx="11"/>
          </p:nvPr>
        </p:nvSpPr>
        <p:spPr/>
        <p:txBody>
          <a:bodyPr/>
          <a:lstStyle/>
          <a:p>
            <a:r>
              <a:rPr lang="en-US"/>
              <a:t>Unit 2 ● Lesson 1</a:t>
            </a:r>
          </a:p>
        </p:txBody>
      </p:sp>
    </p:spTree>
    <p:extLst>
      <p:ext uri="{BB962C8B-B14F-4D97-AF65-F5344CB8AC3E}">
        <p14:creationId xmlns:p14="http://schemas.microsoft.com/office/powerpoint/2010/main" val="283304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BFF450E-571B-014E-87BF-5F8810A82674}"/>
                  </a:ext>
                </a:extLst>
              </p:cNvPr>
              <p:cNvSpPr>
                <a:spLocks noGrp="1"/>
              </p:cNvSpPr>
              <p:nvPr>
                <p:ph idx="1"/>
              </p:nvPr>
            </p:nvSpPr>
            <p:spPr>
              <a:xfrm>
                <a:off x="1199408" y="1825625"/>
                <a:ext cx="4972792" cy="3803279"/>
              </a:xfrm>
            </p:spPr>
            <p:txBody>
              <a:bodyPr>
                <a:normAutofit lnSpcReduction="10000"/>
              </a:bodyPr>
              <a:lstStyle/>
              <a:p>
                <a:pPr marL="0" indent="0">
                  <a:buNone/>
                </a:pPr>
                <a:r>
                  <a:rPr lang="en-US"/>
                  <a:t>1.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𝑥</m:t>
                        </m:r>
                      </m:sup>
                    </m:sSup>
                  </m:oMath>
                </a14:m>
                <a:r>
                  <a:rPr lang="en-US"/>
                  <a:t> is shown. Key points on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have been labeled. The green graph,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shows a new graph that is a transformation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a:t>
                </a:r>
                <a:r>
                  <a:rPr lang="en-US">
                    <a:effectLst/>
                  </a:rPr>
                  <a:t> </a:t>
                </a:r>
              </a:p>
              <a:p>
                <a:pPr marL="0" indent="0">
                  <a:buNone/>
                </a:pPr>
                <a:endParaRPr lang="en-US"/>
              </a:p>
              <a:p>
                <a:pPr marL="0" indent="0">
                  <a:buNone/>
                </a:pPr>
                <a:r>
                  <a:rPr lang="en-US"/>
                  <a:t>a. Three points are noted on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What are the coordinates of each point?</a:t>
                </a:r>
              </a:p>
              <a:p>
                <a:pPr marL="0" indent="0">
                  <a:buNone/>
                </a:pPr>
                <a:endParaRPr lang="en-US"/>
              </a:p>
            </p:txBody>
          </p:sp>
        </mc:Choice>
        <mc:Fallback xmlns="">
          <p:sp>
            <p:nvSpPr>
              <p:cNvPr id="2" name="Content Placeholder 1">
                <a:extLst>
                  <a:ext uri="{FF2B5EF4-FFF2-40B4-BE49-F238E27FC236}">
                    <a16:creationId xmlns:a16="http://schemas.microsoft.com/office/drawing/2014/main" id="{8BFF450E-571B-014E-87BF-5F8810A82674}"/>
                  </a:ext>
                </a:extLst>
              </p:cNvPr>
              <p:cNvSpPr>
                <a:spLocks noGrp="1" noRot="1" noChangeAspect="1" noMove="1" noResize="1" noEditPoints="1" noAdjustHandles="1" noChangeArrowheads="1" noChangeShapeType="1" noTextEdit="1"/>
              </p:cNvSpPr>
              <p:nvPr>
                <p:ph idx="1"/>
              </p:nvPr>
            </p:nvSpPr>
            <p:spPr>
              <a:xfrm>
                <a:off x="1199408" y="1825625"/>
                <a:ext cx="4972792" cy="3803279"/>
              </a:xfrm>
              <a:blipFill>
                <a:blip r:embed="rId2"/>
                <a:stretch>
                  <a:fillRect l="-2545" t="-3322" r="-2036" b="-365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05BAFD5-04DF-D84D-93B6-F986F1DC127B}"/>
              </a:ext>
            </a:extLst>
          </p:cNvPr>
          <p:cNvSpPr>
            <a:spLocks noGrp="1"/>
          </p:cNvSpPr>
          <p:nvPr>
            <p:ph type="ftr" sz="quarter" idx="11"/>
          </p:nvPr>
        </p:nvSpPr>
        <p:spPr/>
        <p:txBody>
          <a:bodyPr/>
          <a:lstStyle/>
          <a:p>
            <a:r>
              <a:rPr lang="en-US"/>
              <a:t>Unit 2 ● Lesson 1</a:t>
            </a:r>
          </a:p>
        </p:txBody>
      </p:sp>
      <p:pic>
        <p:nvPicPr>
          <p:cNvPr id="6" name="Picture">
            <a:extLst>
              <a:ext uri="{FF2B5EF4-FFF2-40B4-BE49-F238E27FC236}">
                <a16:creationId xmlns:a16="http://schemas.microsoft.com/office/drawing/2014/main" id="{0F344836-0D39-C147-A0AA-0AC3D4F6C910}"/>
              </a:ext>
            </a:extLst>
          </p:cNvPr>
          <p:cNvPicPr/>
          <p:nvPr/>
        </p:nvPicPr>
        <p:blipFill>
          <a:blip r:embed="rId3"/>
          <a:stretch>
            <a:fillRect/>
          </a:stretch>
        </p:blipFill>
        <p:spPr bwMode="auto">
          <a:xfrm>
            <a:off x="6661985" y="1825625"/>
            <a:ext cx="3757361" cy="4033754"/>
          </a:xfrm>
          <a:prstGeom prst="rect">
            <a:avLst/>
          </a:prstGeom>
          <a:noFill/>
          <a:ln w="9525">
            <a:noFill/>
            <a:headEnd/>
            <a:tailEnd/>
          </a:ln>
        </p:spPr>
      </p:pic>
    </p:spTree>
    <p:extLst>
      <p:ext uri="{BB962C8B-B14F-4D97-AF65-F5344CB8AC3E}">
        <p14:creationId xmlns:p14="http://schemas.microsoft.com/office/powerpoint/2010/main" val="330364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BFF450E-571B-014E-87BF-5F8810A82674}"/>
                  </a:ext>
                </a:extLst>
              </p:cNvPr>
              <p:cNvSpPr>
                <a:spLocks noGrp="1"/>
              </p:cNvSpPr>
              <p:nvPr>
                <p:ph idx="1"/>
              </p:nvPr>
            </p:nvSpPr>
            <p:spPr>
              <a:xfrm>
                <a:off x="1199408" y="1825625"/>
                <a:ext cx="4972792" cy="3803279"/>
              </a:xfrm>
            </p:spPr>
            <p:txBody>
              <a:bodyPr>
                <a:normAutofit lnSpcReduction="10000"/>
              </a:bodyPr>
              <a:lstStyle/>
              <a:p>
                <a:pPr marL="0" indent="0">
                  <a:buNone/>
                </a:pPr>
                <a:r>
                  <a:rPr lang="en-US"/>
                  <a:t>1.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𝑥</m:t>
                        </m:r>
                      </m:sup>
                    </m:sSup>
                  </m:oMath>
                </a14:m>
                <a:r>
                  <a:rPr lang="en-US"/>
                  <a:t> is shown. Key points on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have been labeled. The green graph,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shows a new graph that is a transformation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a:t>
                </a:r>
              </a:p>
              <a:p>
                <a:pPr marL="0" indent="0">
                  <a:buNone/>
                </a:pPr>
                <a:endParaRPr lang="en-US"/>
              </a:p>
              <a:p>
                <a:pPr marL="0" indent="0">
                  <a:buNone/>
                </a:pPr>
                <a:r>
                  <a:rPr lang="en-US"/>
                  <a:t>b. Describe in words the transformation 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that has generated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a:t>
                </a:r>
              </a:p>
              <a:p>
                <a:pPr marL="0" indent="0">
                  <a:buNone/>
                </a:pPr>
                <a:endParaRPr lang="en-US"/>
              </a:p>
            </p:txBody>
          </p:sp>
        </mc:Choice>
        <mc:Fallback xmlns="">
          <p:sp>
            <p:nvSpPr>
              <p:cNvPr id="2" name="Content Placeholder 1">
                <a:extLst>
                  <a:ext uri="{FF2B5EF4-FFF2-40B4-BE49-F238E27FC236}">
                    <a16:creationId xmlns:a16="http://schemas.microsoft.com/office/drawing/2014/main" id="{8BFF450E-571B-014E-87BF-5F8810A82674}"/>
                  </a:ext>
                </a:extLst>
              </p:cNvPr>
              <p:cNvSpPr>
                <a:spLocks noGrp="1" noRot="1" noChangeAspect="1" noMove="1" noResize="1" noEditPoints="1" noAdjustHandles="1" noChangeArrowheads="1" noChangeShapeType="1" noTextEdit="1"/>
              </p:cNvSpPr>
              <p:nvPr>
                <p:ph idx="1"/>
              </p:nvPr>
            </p:nvSpPr>
            <p:spPr>
              <a:xfrm>
                <a:off x="1199408" y="1825625"/>
                <a:ext cx="4972792" cy="3803279"/>
              </a:xfrm>
              <a:blipFill>
                <a:blip r:embed="rId2"/>
                <a:stretch>
                  <a:fillRect l="-2545" t="-3322" r="-2036" b="-365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05BAFD5-04DF-D84D-93B6-F986F1DC127B}"/>
              </a:ext>
            </a:extLst>
          </p:cNvPr>
          <p:cNvSpPr>
            <a:spLocks noGrp="1"/>
          </p:cNvSpPr>
          <p:nvPr>
            <p:ph type="ftr" sz="quarter" idx="11"/>
          </p:nvPr>
        </p:nvSpPr>
        <p:spPr/>
        <p:txBody>
          <a:bodyPr/>
          <a:lstStyle/>
          <a:p>
            <a:r>
              <a:rPr lang="en-US"/>
              <a:t>Unit 2 ● Lesson 1</a:t>
            </a:r>
          </a:p>
        </p:txBody>
      </p:sp>
      <p:pic>
        <p:nvPicPr>
          <p:cNvPr id="6" name="Picture">
            <a:extLst>
              <a:ext uri="{FF2B5EF4-FFF2-40B4-BE49-F238E27FC236}">
                <a16:creationId xmlns:a16="http://schemas.microsoft.com/office/drawing/2014/main" id="{0F344836-0D39-C147-A0AA-0AC3D4F6C910}"/>
              </a:ext>
            </a:extLst>
          </p:cNvPr>
          <p:cNvPicPr/>
          <p:nvPr/>
        </p:nvPicPr>
        <p:blipFill>
          <a:blip r:embed="rId3"/>
          <a:stretch>
            <a:fillRect/>
          </a:stretch>
        </p:blipFill>
        <p:spPr bwMode="auto">
          <a:xfrm>
            <a:off x="6661985" y="1825625"/>
            <a:ext cx="3757361" cy="4033754"/>
          </a:xfrm>
          <a:prstGeom prst="rect">
            <a:avLst/>
          </a:prstGeom>
          <a:noFill/>
          <a:ln w="9525">
            <a:noFill/>
            <a:headEnd/>
            <a:tailEnd/>
          </a:ln>
        </p:spPr>
      </p:pic>
    </p:spTree>
    <p:extLst>
      <p:ext uri="{BB962C8B-B14F-4D97-AF65-F5344CB8AC3E}">
        <p14:creationId xmlns:p14="http://schemas.microsoft.com/office/powerpoint/2010/main" val="424463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71364-E6EB-CF49-9C8B-24A0E7504514}"/>
              </a:ext>
            </a:extLst>
          </p:cNvPr>
          <p:cNvSpPr>
            <a:spLocks noGrp="1"/>
          </p:cNvSpPr>
          <p:nvPr>
            <p:ph type="ftr" sz="quarter" idx="11"/>
          </p:nvPr>
        </p:nvSpPr>
        <p:spPr/>
        <p:txBody>
          <a:bodyPr/>
          <a:lstStyle/>
          <a:p>
            <a:r>
              <a:rPr lang="en-US"/>
              <a:t>Unit 2 ● Lesson 1</a:t>
            </a:r>
          </a:p>
        </p:txBody>
      </p:sp>
      <p:sp>
        <p:nvSpPr>
          <p:cNvPr id="3" name="Content Placeholder 2">
            <a:extLst>
              <a:ext uri="{FF2B5EF4-FFF2-40B4-BE49-F238E27FC236}">
                <a16:creationId xmlns:a16="http://schemas.microsoft.com/office/drawing/2014/main" id="{EC2D78BA-4864-C849-B875-E43ED02CF4EA}"/>
              </a:ext>
            </a:extLst>
          </p:cNvPr>
          <p:cNvSpPr>
            <a:spLocks noGrp="1"/>
          </p:cNvSpPr>
          <p:nvPr>
            <p:ph idx="12"/>
          </p:nvPr>
        </p:nvSpPr>
        <p:spPr>
          <a:xfrm>
            <a:off x="2895600" y="2422480"/>
            <a:ext cx="6400800" cy="2468497"/>
          </a:xfrm>
        </p:spPr>
        <p:txBody>
          <a:bodyPr>
            <a:normAutofit fontScale="92500" lnSpcReduction="10000"/>
          </a:bodyPr>
          <a:lstStyle/>
          <a:p>
            <a:pPr algn="ctr"/>
            <a:r>
              <a:rPr lang="en-US"/>
              <a:t>Find exact and estimated values of logarithms.</a:t>
            </a:r>
          </a:p>
          <a:p>
            <a:pPr algn="ctr"/>
            <a:endParaRPr lang="en-US"/>
          </a:p>
          <a:p>
            <a:pPr algn="ctr"/>
            <a:r>
              <a:rPr lang="en-US"/>
              <a:t>Make conjectures about logarithm properties.</a:t>
            </a:r>
          </a:p>
          <a:p>
            <a:endParaRPr lang="en-US"/>
          </a:p>
        </p:txBody>
      </p:sp>
    </p:spTree>
    <p:extLst>
      <p:ext uri="{BB962C8B-B14F-4D97-AF65-F5344CB8AC3E}">
        <p14:creationId xmlns:p14="http://schemas.microsoft.com/office/powerpoint/2010/main" val="410018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BFF450E-571B-014E-87BF-5F8810A82674}"/>
                  </a:ext>
                </a:extLst>
              </p:cNvPr>
              <p:cNvSpPr>
                <a:spLocks noGrp="1"/>
              </p:cNvSpPr>
              <p:nvPr>
                <p:ph idx="1"/>
              </p:nvPr>
            </p:nvSpPr>
            <p:spPr>
              <a:xfrm>
                <a:off x="1199408" y="1825625"/>
                <a:ext cx="4972792" cy="3803279"/>
              </a:xfrm>
            </p:spPr>
            <p:txBody>
              <a:bodyPr>
                <a:normAutofit/>
              </a:bodyPr>
              <a:lstStyle/>
              <a:p>
                <a:pPr marL="0" indent="0">
                  <a:buNone/>
                </a:pPr>
                <a:r>
                  <a:rPr lang="en-US"/>
                  <a:t>1.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𝑥</m:t>
                        </m:r>
                      </m:sup>
                    </m:sSup>
                  </m:oMath>
                </a14:m>
                <a:r>
                  <a:rPr lang="en-US"/>
                  <a:t> is shown. Key points on the graph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have been labeled. The green graph,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 shows a new graph that is a transformation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a:t>
                </a:r>
              </a:p>
              <a:p>
                <a:pPr marL="0" indent="0">
                  <a:buNone/>
                </a:pPr>
                <a:endParaRPr lang="en-US"/>
              </a:p>
              <a:p>
                <a:pPr marL="0" indent="0">
                  <a:buNone/>
                </a:pPr>
                <a:r>
                  <a:rPr lang="en-US"/>
                  <a:t>c. Write the equation for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a:t>.</a:t>
                </a:r>
              </a:p>
              <a:p>
                <a:pPr marL="0" indent="0">
                  <a:buNone/>
                </a:pPr>
                <a:endParaRPr lang="en-US"/>
              </a:p>
            </p:txBody>
          </p:sp>
        </mc:Choice>
        <mc:Fallback xmlns="">
          <p:sp>
            <p:nvSpPr>
              <p:cNvPr id="2" name="Content Placeholder 1">
                <a:extLst>
                  <a:ext uri="{FF2B5EF4-FFF2-40B4-BE49-F238E27FC236}">
                    <a16:creationId xmlns:a16="http://schemas.microsoft.com/office/drawing/2014/main" id="{8BFF450E-571B-014E-87BF-5F8810A82674}"/>
                  </a:ext>
                </a:extLst>
              </p:cNvPr>
              <p:cNvSpPr>
                <a:spLocks noGrp="1" noRot="1" noChangeAspect="1" noMove="1" noResize="1" noEditPoints="1" noAdjustHandles="1" noChangeArrowheads="1" noChangeShapeType="1" noTextEdit="1"/>
              </p:cNvSpPr>
              <p:nvPr>
                <p:ph idx="1"/>
              </p:nvPr>
            </p:nvSpPr>
            <p:spPr>
              <a:xfrm>
                <a:off x="1199408" y="1825625"/>
                <a:ext cx="4972792" cy="3803279"/>
              </a:xfrm>
              <a:blipFill>
                <a:blip r:embed="rId2"/>
                <a:stretch>
                  <a:fillRect l="-2545" t="-2326" r="-229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05BAFD5-04DF-D84D-93B6-F986F1DC127B}"/>
              </a:ext>
            </a:extLst>
          </p:cNvPr>
          <p:cNvSpPr>
            <a:spLocks noGrp="1"/>
          </p:cNvSpPr>
          <p:nvPr>
            <p:ph type="ftr" sz="quarter" idx="11"/>
          </p:nvPr>
        </p:nvSpPr>
        <p:spPr/>
        <p:txBody>
          <a:bodyPr/>
          <a:lstStyle/>
          <a:p>
            <a:r>
              <a:rPr lang="en-US"/>
              <a:t>Unit 2 ● Lesson 1</a:t>
            </a:r>
          </a:p>
        </p:txBody>
      </p:sp>
      <p:pic>
        <p:nvPicPr>
          <p:cNvPr id="6" name="Picture">
            <a:extLst>
              <a:ext uri="{FF2B5EF4-FFF2-40B4-BE49-F238E27FC236}">
                <a16:creationId xmlns:a16="http://schemas.microsoft.com/office/drawing/2014/main" id="{0F344836-0D39-C147-A0AA-0AC3D4F6C910}"/>
              </a:ext>
            </a:extLst>
          </p:cNvPr>
          <p:cNvPicPr/>
          <p:nvPr/>
        </p:nvPicPr>
        <p:blipFill>
          <a:blip r:embed="rId3"/>
          <a:stretch>
            <a:fillRect/>
          </a:stretch>
        </p:blipFill>
        <p:spPr bwMode="auto">
          <a:xfrm>
            <a:off x="6661985" y="1825625"/>
            <a:ext cx="3757361" cy="4033754"/>
          </a:xfrm>
          <a:prstGeom prst="rect">
            <a:avLst/>
          </a:prstGeom>
          <a:noFill/>
          <a:ln w="9525">
            <a:noFill/>
            <a:headEnd/>
            <a:tailEnd/>
          </a:ln>
        </p:spPr>
      </p:pic>
    </p:spTree>
    <p:extLst>
      <p:ext uri="{BB962C8B-B14F-4D97-AF65-F5344CB8AC3E}">
        <p14:creationId xmlns:p14="http://schemas.microsoft.com/office/powerpoint/2010/main" val="14761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9D58DEC-CF95-8F43-8C20-1CDDC706C982}"/>
                  </a:ext>
                </a:extLst>
              </p:cNvPr>
              <p:cNvSpPr>
                <a:spLocks noGrp="1"/>
              </p:cNvSpPr>
              <p:nvPr>
                <p:ph idx="1"/>
              </p:nvPr>
            </p:nvSpPr>
            <p:spPr/>
            <p:txBody>
              <a:bodyPr/>
              <a:lstStyle/>
              <a:p>
                <a:pPr marL="0" indent="0">
                  <a:buNone/>
                </a:pPr>
                <a:r>
                  <a:rPr lang="en-US"/>
                  <a:t>2. Rewrite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24</m:t>
                            </m:r>
                          </m:e>
                          <m:sup>
                            <m:r>
                              <a:rPr lang="en-US" i="1">
                                <a:latin typeface="Cambria Math" panose="02040503050406030204" pitchFamily="18" charset="0"/>
                              </a:rPr>
                              <m:t>−1</m:t>
                            </m:r>
                          </m:sup>
                        </m:sSup>
                      </m:num>
                      <m:den>
                        <m:sSup>
                          <m:sSupPr>
                            <m:ctrlPr>
                              <a:rPr lang="en-US" i="1">
                                <a:latin typeface="Cambria Math" panose="02040503050406030204" pitchFamily="18" charset="0"/>
                              </a:rPr>
                            </m:ctrlPr>
                          </m:sSupPr>
                          <m:e>
                            <m:r>
                              <a:rPr lang="en-US" i="1">
                                <a:latin typeface="Cambria Math" panose="02040503050406030204" pitchFamily="18" charset="0"/>
                              </a:rPr>
                              <m:t>16</m:t>
                            </m:r>
                          </m:e>
                          <m:sup>
                            <m:r>
                              <a:rPr lang="en-US" i="1">
                                <a:latin typeface="Cambria Math" panose="02040503050406030204" pitchFamily="18" charset="0"/>
                              </a:rPr>
                              <m:t>−1</m:t>
                            </m:r>
                          </m:sup>
                        </m:sSup>
                      </m:den>
                    </m:f>
                  </m:oMath>
                </a14:m>
                <a:r>
                  <a:rPr lang="en-US"/>
                  <a:t> as an integer or a fraction in lowest terms.</a:t>
                </a:r>
              </a:p>
              <a:p>
                <a:endParaRPr lang="en-US"/>
              </a:p>
            </p:txBody>
          </p:sp>
        </mc:Choice>
        <mc:Fallback xmlns="">
          <p:sp>
            <p:nvSpPr>
              <p:cNvPr id="2" name="Content Placeholder 1">
                <a:extLst>
                  <a:ext uri="{FF2B5EF4-FFF2-40B4-BE49-F238E27FC236}">
                    <a16:creationId xmlns:a16="http://schemas.microsoft.com/office/drawing/2014/main" id="{89D58DEC-CF95-8F43-8C20-1CDDC706C982}"/>
                  </a:ext>
                </a:extLst>
              </p:cNvPr>
              <p:cNvSpPr>
                <a:spLocks noGrp="1" noRot="1" noChangeAspect="1" noMove="1" noResize="1" noEditPoints="1" noAdjustHandles="1" noChangeArrowheads="1" noChangeShapeType="1" noTextEdit="1"/>
              </p:cNvSpPr>
              <p:nvPr>
                <p:ph idx="1"/>
              </p:nvPr>
            </p:nvSpPr>
            <p:spPr>
              <a:blipFill>
                <a:blip r:embed="rId2"/>
                <a:stretch>
                  <a:fillRect l="-125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4191FA5-B924-E84C-9068-86DB714AA326}"/>
              </a:ext>
            </a:extLst>
          </p:cNvPr>
          <p:cNvSpPr>
            <a:spLocks noGrp="1"/>
          </p:cNvSpPr>
          <p:nvPr>
            <p:ph type="ftr" sz="quarter" idx="11"/>
          </p:nvPr>
        </p:nvSpPr>
        <p:spPr/>
        <p:txBody>
          <a:bodyPr/>
          <a:lstStyle/>
          <a:p>
            <a:r>
              <a:rPr lang="en-US"/>
              <a:t>Unit 2 ● Lesson 1</a:t>
            </a:r>
          </a:p>
        </p:txBody>
      </p:sp>
    </p:spTree>
    <p:extLst>
      <p:ext uri="{BB962C8B-B14F-4D97-AF65-F5344CB8AC3E}">
        <p14:creationId xmlns:p14="http://schemas.microsoft.com/office/powerpoint/2010/main" val="398558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773990-BF4B-1F49-BCAA-BDD049AC6DC0}"/>
              </a:ext>
            </a:extLst>
          </p:cNvPr>
          <p:cNvSpPr>
            <a:spLocks noGrp="1"/>
          </p:cNvSpPr>
          <p:nvPr>
            <p:ph idx="1"/>
          </p:nvPr>
        </p:nvSpPr>
        <p:spPr/>
        <p:txBody>
          <a:bodyPr/>
          <a:lstStyle/>
          <a:p>
            <a:pPr marL="0" indent="0">
              <a:buNone/>
            </a:pPr>
            <a:r>
              <a:rPr lang="en-US"/>
              <a:t>We began thinking about logarithms as inverse functions for exponentials in </a:t>
            </a:r>
            <a:r>
              <a:rPr lang="en-US" i="1"/>
              <a:t>Tracking the Tortoise</a:t>
            </a:r>
            <a:r>
              <a:rPr lang="en-US"/>
              <a:t>. Logarithmic functions are interesting and useful on their own. </a:t>
            </a:r>
          </a:p>
          <a:p>
            <a:endParaRPr lang="en-US"/>
          </a:p>
          <a:p>
            <a:pPr marL="0" indent="0">
              <a:buNone/>
            </a:pPr>
            <a:r>
              <a:rPr lang="en-US"/>
              <a:t>We showed the inverse relationship between exponential and logarithmic functions using a diagram like the one shown:</a:t>
            </a:r>
          </a:p>
          <a:p>
            <a:endParaRPr lang="en-US"/>
          </a:p>
        </p:txBody>
      </p:sp>
      <p:sp>
        <p:nvSpPr>
          <p:cNvPr id="3" name="Footer Placeholder 2">
            <a:extLst>
              <a:ext uri="{FF2B5EF4-FFF2-40B4-BE49-F238E27FC236}">
                <a16:creationId xmlns:a16="http://schemas.microsoft.com/office/drawing/2014/main" id="{0EDE5487-B564-C941-AAD0-5EAD66D991A0}"/>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89C07F1A-48F0-A54B-901F-AF075CFAF2C5}"/>
              </a:ext>
            </a:extLst>
          </p:cNvPr>
          <p:cNvSpPr>
            <a:spLocks noGrp="1"/>
          </p:cNvSpPr>
          <p:nvPr>
            <p:ph type="title"/>
          </p:nvPr>
        </p:nvSpPr>
        <p:spPr/>
        <p:txBody>
          <a:bodyPr/>
          <a:lstStyle/>
          <a:p>
            <a:r>
              <a:rPr lang="en-US"/>
              <a:t>Log Logic</a:t>
            </a:r>
          </a:p>
        </p:txBody>
      </p:sp>
      <p:pic>
        <p:nvPicPr>
          <p:cNvPr id="5" name="Picture">
            <a:extLst>
              <a:ext uri="{FF2B5EF4-FFF2-40B4-BE49-F238E27FC236}">
                <a16:creationId xmlns:a16="http://schemas.microsoft.com/office/drawing/2014/main" id="{C22F34F2-AD06-8E42-801B-C9755597E455}"/>
              </a:ext>
            </a:extLst>
          </p:cNvPr>
          <p:cNvPicPr/>
          <p:nvPr/>
        </p:nvPicPr>
        <p:blipFill>
          <a:blip r:embed="rId3"/>
          <a:stretch>
            <a:fillRect/>
          </a:stretch>
        </p:blipFill>
        <p:spPr bwMode="auto">
          <a:xfrm>
            <a:off x="3310713" y="4277045"/>
            <a:ext cx="5354822" cy="1794145"/>
          </a:xfrm>
          <a:prstGeom prst="rect">
            <a:avLst/>
          </a:prstGeom>
          <a:noFill/>
          <a:ln w="9525">
            <a:noFill/>
            <a:headEnd/>
            <a:tailEnd/>
          </a:ln>
        </p:spPr>
      </p:pic>
    </p:spTree>
    <p:extLst>
      <p:ext uri="{BB962C8B-B14F-4D97-AF65-F5344CB8AC3E}">
        <p14:creationId xmlns:p14="http://schemas.microsoft.com/office/powerpoint/2010/main" val="386768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5ADB300-E21A-7747-BAF6-565CC0317004}"/>
                  </a:ext>
                </a:extLst>
              </p:cNvPr>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We could summarize this relationship by saying:</a:t>
                </a:r>
              </a:p>
              <a:p>
                <a:pPr marL="0" indent="0">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m:t>
                        </m:r>
                      </m:sup>
                    </m:sSup>
                    <m:r>
                      <a:rPr lang="en-US">
                        <a:latin typeface="Cambria Math" panose="02040503050406030204" pitchFamily="18" charset="0"/>
                      </a:rPr>
                      <m:t>=</m:t>
                    </m:r>
                    <m:r>
                      <a:rPr lang="en-US" i="1">
                        <a:latin typeface="Cambria Math" panose="02040503050406030204" pitchFamily="18" charset="0"/>
                      </a:rPr>
                      <m:t>8</m:t>
                    </m:r>
                  </m:oMath>
                </a14:m>
                <a:r>
                  <a:rPr lang="en-US"/>
                  <a:t> so,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8</m:t>
                    </m:r>
                    <m:r>
                      <a:rPr lang="en-US">
                        <a:latin typeface="Cambria Math" panose="02040503050406030204" pitchFamily="18" charset="0"/>
                      </a:rPr>
                      <m:t>=</m:t>
                    </m:r>
                    <m:r>
                      <a:rPr lang="en-US" i="1">
                        <a:latin typeface="Cambria Math" panose="02040503050406030204" pitchFamily="18" charset="0"/>
                      </a:rPr>
                      <m:t>3</m:t>
                    </m:r>
                  </m:oMath>
                </a14:m>
                <a:endParaRPr lang="en-US"/>
              </a:p>
              <a:p>
                <a:pPr marL="0" indent="0">
                  <a:buNone/>
                </a:pPr>
                <a:endParaRPr lang="en-US"/>
              </a:p>
            </p:txBody>
          </p:sp>
        </mc:Choice>
        <mc:Fallback xmlns="">
          <p:sp>
            <p:nvSpPr>
              <p:cNvPr id="2" name="Content Placeholder 1">
                <a:extLst>
                  <a:ext uri="{FF2B5EF4-FFF2-40B4-BE49-F238E27FC236}">
                    <a16:creationId xmlns:a16="http://schemas.microsoft.com/office/drawing/2014/main" id="{85ADB300-E21A-7747-BAF6-565CC0317004}"/>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3ACAA2C-1FB1-CF40-B88E-6D3CD8DB6571}"/>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9E6C5AEC-7A06-5E4A-94FD-CAAACA56292E}"/>
              </a:ext>
            </a:extLst>
          </p:cNvPr>
          <p:cNvSpPr>
            <a:spLocks noGrp="1"/>
          </p:cNvSpPr>
          <p:nvPr>
            <p:ph type="title"/>
          </p:nvPr>
        </p:nvSpPr>
        <p:spPr/>
        <p:txBody>
          <a:bodyPr/>
          <a:lstStyle/>
          <a:p>
            <a:r>
              <a:rPr lang="en-US"/>
              <a:t>Log Logic</a:t>
            </a:r>
          </a:p>
        </p:txBody>
      </p:sp>
      <p:pic>
        <p:nvPicPr>
          <p:cNvPr id="5" name="Picture">
            <a:extLst>
              <a:ext uri="{FF2B5EF4-FFF2-40B4-BE49-F238E27FC236}">
                <a16:creationId xmlns:a16="http://schemas.microsoft.com/office/drawing/2014/main" id="{5569198B-4FC1-F44A-B403-AA1AF257EC10}"/>
              </a:ext>
            </a:extLst>
          </p:cNvPr>
          <p:cNvPicPr/>
          <p:nvPr/>
        </p:nvPicPr>
        <p:blipFill>
          <a:blip r:embed="rId3"/>
          <a:stretch>
            <a:fillRect/>
          </a:stretch>
        </p:blipFill>
        <p:spPr bwMode="auto">
          <a:xfrm>
            <a:off x="3640323" y="1511775"/>
            <a:ext cx="5354822" cy="1794145"/>
          </a:xfrm>
          <a:prstGeom prst="rect">
            <a:avLst/>
          </a:prstGeom>
          <a:noFill/>
          <a:ln w="9525">
            <a:noFill/>
            <a:headEnd/>
            <a:tailEnd/>
          </a:ln>
        </p:spPr>
      </p:pic>
    </p:spTree>
    <p:extLst>
      <p:ext uri="{BB962C8B-B14F-4D97-AF65-F5344CB8AC3E}">
        <p14:creationId xmlns:p14="http://schemas.microsoft.com/office/powerpoint/2010/main" val="122916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5ADB300-E21A-7747-BAF6-565CC0317004}"/>
                  </a:ext>
                </a:extLst>
              </p:cNvPr>
              <p:cNvSpPr>
                <a:spLocks noGrp="1"/>
              </p:cNvSpPr>
              <p:nvPr>
                <p:ph idx="1"/>
              </p:nvPr>
            </p:nvSpPr>
            <p:spPr>
              <a:xfrm>
                <a:off x="731322" y="1511775"/>
                <a:ext cx="10515600" cy="4793332"/>
              </a:xfrm>
            </p:spPr>
            <p:txBody>
              <a:bodyPr>
                <a:normAutofit/>
              </a:bodyPr>
              <a:lstStyle/>
              <a:p>
                <a:pPr marL="0" indent="0">
                  <a:buNone/>
                </a:pPr>
                <a:r>
                  <a:rPr lang="en-US"/>
                  <a:t>Logarithms can be defined for any base associated with an exponential function. Base </a:t>
                </a:r>
                <a14:m>
                  <m:oMath xmlns:m="http://schemas.openxmlformats.org/officeDocument/2006/math">
                    <m:r>
                      <a:rPr lang="en-US" i="1">
                        <a:latin typeface="Cambria Math" panose="02040503050406030204" pitchFamily="18" charset="0"/>
                      </a:rPr>
                      <m:t>10</m:t>
                    </m:r>
                  </m:oMath>
                </a14:m>
                <a:r>
                  <a:rPr lang="en-US"/>
                  <a:t> is popular. Using base </a:t>
                </a:r>
                <a14:m>
                  <m:oMath xmlns:m="http://schemas.openxmlformats.org/officeDocument/2006/math">
                    <m:r>
                      <a:rPr lang="en-US" i="1">
                        <a:latin typeface="Cambria Math" panose="02040503050406030204" pitchFamily="18" charset="0"/>
                      </a:rPr>
                      <m:t>10</m:t>
                    </m:r>
                  </m:oMath>
                </a14:m>
                <a:r>
                  <a:rPr lang="en-US"/>
                  <a:t>, you can write statements like these:</a:t>
                </a:r>
              </a:p>
              <a:p>
                <a:pPr marL="0" indent="0">
                  <a:buNone/>
                </a:pPr>
                <a:endParaRPr lang="en-US"/>
              </a:p>
              <a:p>
                <a:pPr marL="0" indent="0">
                  <a:buNone/>
                </a:pP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m:t>
                        </m:r>
                      </m:sup>
                    </m:sSup>
                    <m:r>
                      <a:rPr lang="en-US">
                        <a:latin typeface="Cambria Math" panose="02040503050406030204" pitchFamily="18" charset="0"/>
                      </a:rPr>
                      <m:t>=</m:t>
                    </m:r>
                    <m:r>
                      <a:rPr lang="en-US" i="1">
                        <a:latin typeface="Cambria Math" panose="02040503050406030204" pitchFamily="18" charset="0"/>
                      </a:rPr>
                      <m:t>10</m:t>
                    </m:r>
                  </m:oMath>
                </a14:m>
                <a:r>
                  <a:rPr lang="en-US"/>
                  <a:t> so,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r>
                      <a:rPr lang="en-US" i="1">
                        <a:latin typeface="Cambria Math" panose="02040503050406030204" pitchFamily="18" charset="0"/>
                      </a:rPr>
                      <m:t>10</m:t>
                    </m:r>
                    <m:r>
                      <a:rPr lang="en-US">
                        <a:latin typeface="Cambria Math" panose="02040503050406030204" pitchFamily="18" charset="0"/>
                      </a:rPr>
                      <m:t>=</m:t>
                    </m:r>
                    <m:r>
                      <a:rPr lang="en-US" i="1">
                        <a:latin typeface="Cambria Math" panose="02040503050406030204" pitchFamily="18" charset="0"/>
                      </a:rPr>
                      <m:t>1</m:t>
                    </m:r>
                  </m:oMath>
                </a14:m>
                <a:endParaRPr lang="en-US"/>
              </a:p>
              <a:p>
                <a:pPr marL="0" indent="0">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100</m:t>
                    </m:r>
                  </m:oMath>
                </a14:m>
                <a:r>
                  <a:rPr lang="en-US"/>
                  <a:t> so,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r>
                      <a:rPr lang="en-US" i="1">
                        <a:latin typeface="Cambria Math" panose="02040503050406030204" pitchFamily="18" charset="0"/>
                      </a:rPr>
                      <m:t>100</m:t>
                    </m:r>
                    <m:r>
                      <a:rPr lang="en-US">
                        <a:latin typeface="Cambria Math" panose="02040503050406030204" pitchFamily="18" charset="0"/>
                      </a:rPr>
                      <m:t>=</m:t>
                    </m:r>
                    <m:r>
                      <a:rPr lang="en-US" i="1">
                        <a:latin typeface="Cambria Math" panose="02040503050406030204" pitchFamily="18" charset="0"/>
                      </a:rPr>
                      <m:t>2</m:t>
                    </m:r>
                  </m:oMath>
                </a14:m>
                <a:endParaRPr lang="en-US"/>
              </a:p>
              <a:p>
                <a:pPr marL="0" indent="0">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a:latin typeface="Cambria Math" panose="02040503050406030204" pitchFamily="18" charset="0"/>
                      </a:rPr>
                      <m:t>=</m:t>
                    </m:r>
                    <m:r>
                      <a:rPr lang="en-US" i="1">
                        <a:latin typeface="Cambria Math" panose="02040503050406030204" pitchFamily="18" charset="0"/>
                      </a:rPr>
                      <m:t>1000</m:t>
                    </m:r>
                  </m:oMath>
                </a14:m>
                <a:r>
                  <a:rPr lang="en-US"/>
                  <a:t> so,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r>
                      <a:rPr lang="en-US" i="1">
                        <a:latin typeface="Cambria Math" panose="02040503050406030204" pitchFamily="18" charset="0"/>
                      </a:rPr>
                      <m:t>1000</m:t>
                    </m:r>
                    <m:r>
                      <a:rPr lang="en-US">
                        <a:latin typeface="Cambria Math" panose="02040503050406030204" pitchFamily="18" charset="0"/>
                      </a:rPr>
                      <m:t>=</m:t>
                    </m:r>
                    <m:r>
                      <a:rPr lang="en-US" i="1">
                        <a:latin typeface="Cambria Math" panose="02040503050406030204" pitchFamily="18" charset="0"/>
                      </a:rPr>
                      <m:t>3</m:t>
                    </m:r>
                  </m:oMath>
                </a14:m>
                <a:endParaRPr lang="en-US"/>
              </a:p>
              <a:p>
                <a:pPr marL="0" indent="0">
                  <a:buNone/>
                </a:pPr>
                <a:endParaRPr lang="en-US"/>
              </a:p>
              <a:p>
                <a:pPr marL="0" indent="0">
                  <a:buNone/>
                </a:pPr>
                <a:r>
                  <a:rPr lang="en-US"/>
                  <a:t>The notation may seem different, but you can see the inverse pattern where the inputs and outputs switch.</a:t>
                </a:r>
              </a:p>
              <a:p>
                <a:pPr marL="0" indent="0">
                  <a:buNone/>
                </a:pPr>
                <a:endParaRPr lang="en-US"/>
              </a:p>
            </p:txBody>
          </p:sp>
        </mc:Choice>
        <mc:Fallback xmlns="">
          <p:sp>
            <p:nvSpPr>
              <p:cNvPr id="2" name="Content Placeholder 1">
                <a:extLst>
                  <a:ext uri="{FF2B5EF4-FFF2-40B4-BE49-F238E27FC236}">
                    <a16:creationId xmlns:a16="http://schemas.microsoft.com/office/drawing/2014/main" id="{85ADB300-E21A-7747-BAF6-565CC0317004}"/>
                  </a:ext>
                </a:extLst>
              </p:cNvPr>
              <p:cNvSpPr>
                <a:spLocks noGrp="1" noRot="1" noChangeAspect="1" noMove="1" noResize="1" noEditPoints="1" noAdjustHandles="1" noChangeArrowheads="1" noChangeShapeType="1" noTextEdit="1"/>
              </p:cNvSpPr>
              <p:nvPr>
                <p:ph idx="1"/>
              </p:nvPr>
            </p:nvSpPr>
            <p:spPr>
              <a:xfrm>
                <a:off x="731322" y="1511775"/>
                <a:ext cx="10515600" cy="4793332"/>
              </a:xfrm>
              <a:blipFill>
                <a:blip r:embed="rId2"/>
                <a:stretch>
                  <a:fillRect l="-1206" t="-2116" r="-844" b="-185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3ACAA2C-1FB1-CF40-B88E-6D3CD8DB6571}"/>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9E6C5AEC-7A06-5E4A-94FD-CAAACA56292E}"/>
              </a:ext>
            </a:extLst>
          </p:cNvPr>
          <p:cNvSpPr>
            <a:spLocks noGrp="1"/>
          </p:cNvSpPr>
          <p:nvPr>
            <p:ph type="title"/>
          </p:nvPr>
        </p:nvSpPr>
        <p:spPr/>
        <p:txBody>
          <a:bodyPr/>
          <a:lstStyle/>
          <a:p>
            <a:r>
              <a:rPr lang="en-US"/>
              <a:t>Log Logic</a:t>
            </a:r>
          </a:p>
        </p:txBody>
      </p:sp>
    </p:spTree>
    <p:extLst>
      <p:ext uri="{BB962C8B-B14F-4D97-AF65-F5344CB8AC3E}">
        <p14:creationId xmlns:p14="http://schemas.microsoft.com/office/powerpoint/2010/main" val="66890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9C66CF-D38A-844C-B782-C96C8FFC9675}"/>
                  </a:ext>
                </a:extLst>
              </p:cNvPr>
              <p:cNvSpPr>
                <a:spLocks noGrp="1"/>
              </p:cNvSpPr>
              <p:nvPr>
                <p:ph idx="1"/>
              </p:nvPr>
            </p:nvSpPr>
            <p:spPr/>
            <p:txBody>
              <a:bodyPr/>
              <a:lstStyle/>
              <a:p>
                <a:pPr marL="0" lvl="0" indent="0">
                  <a:buNone/>
                </a:pPr>
                <a:r>
                  <a:rPr lang="en-US"/>
                  <a:t>Place the following expressions on the number line. Explain how you knew where to place each expression.</a:t>
                </a:r>
              </a:p>
              <a:p>
                <a:pPr marL="457200" lvl="1" indent="0">
                  <a:buNone/>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b</m:t>
                      </m:r>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9</m:t>
                      </m:r>
                    </m:oMath>
                  </m:oMathPara>
                </a14:m>
                <a:endParaRPr lang="en-US" sz="2800"/>
              </a:p>
              <a:p>
                <a:endParaRPr lang="en-US"/>
              </a:p>
            </p:txBody>
          </p:sp>
        </mc:Choice>
        <mc:Fallback xmlns="">
          <p:sp>
            <p:nvSpPr>
              <p:cNvPr id="2" name="Content Placeholder 1">
                <a:extLst>
                  <a:ext uri="{FF2B5EF4-FFF2-40B4-BE49-F238E27FC236}">
                    <a16:creationId xmlns:a16="http://schemas.microsoft.com/office/drawing/2014/main" id="{F99C66CF-D38A-844C-B782-C96C8FFC9675}"/>
                  </a:ext>
                </a:extLst>
              </p:cNvPr>
              <p:cNvSpPr>
                <a:spLocks noGrp="1" noRot="1" noChangeAspect="1" noMove="1" noResize="1" noEditPoints="1" noAdjustHandles="1" noChangeArrowheads="1" noChangeShapeType="1" noTextEdit="1"/>
              </p:cNvSpPr>
              <p:nvPr>
                <p:ph idx="1"/>
              </p:nvPr>
            </p:nvSpPr>
            <p:spPr>
              <a:blipFill>
                <a:blip r:embed="rId3"/>
                <a:stretch>
                  <a:fillRect l="-1206" t="-2332"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C2756B9-B35A-6A49-91EC-B86580A315A4}"/>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F869EDA6-2573-C940-9DB5-05575CBF89F9}"/>
              </a:ext>
            </a:extLst>
          </p:cNvPr>
          <p:cNvSpPr>
            <a:spLocks noGrp="1"/>
          </p:cNvSpPr>
          <p:nvPr>
            <p:ph type="title"/>
          </p:nvPr>
        </p:nvSpPr>
        <p:spPr/>
        <p:txBody>
          <a:bodyPr/>
          <a:lstStyle/>
          <a:p>
            <a:r>
              <a:rPr lang="en-US"/>
              <a:t>Log Logic</a:t>
            </a:r>
          </a:p>
        </p:txBody>
      </p:sp>
      <p:pic>
        <p:nvPicPr>
          <p:cNvPr id="5" name="Picture">
            <a:extLst>
              <a:ext uri="{FF2B5EF4-FFF2-40B4-BE49-F238E27FC236}">
                <a16:creationId xmlns:a16="http://schemas.microsoft.com/office/drawing/2014/main" id="{E2D70202-47CE-0C4E-AA18-19FD8D255904}"/>
              </a:ext>
            </a:extLst>
          </p:cNvPr>
          <p:cNvPicPr/>
          <p:nvPr/>
        </p:nvPicPr>
        <p:blipFill>
          <a:blip r:embed="rId4"/>
          <a:stretch>
            <a:fillRect/>
          </a:stretch>
        </p:blipFill>
        <p:spPr bwMode="auto">
          <a:xfrm>
            <a:off x="2727472" y="4610838"/>
            <a:ext cx="6737055" cy="1239954"/>
          </a:xfrm>
          <a:prstGeom prst="rect">
            <a:avLst/>
          </a:prstGeom>
          <a:noFill/>
          <a:ln w="9525">
            <a:noFill/>
            <a:headEnd/>
            <a:tailEnd/>
          </a:ln>
        </p:spPr>
      </p:pic>
    </p:spTree>
    <p:extLst>
      <p:ext uri="{BB962C8B-B14F-4D97-AF65-F5344CB8AC3E}">
        <p14:creationId xmlns:p14="http://schemas.microsoft.com/office/powerpoint/2010/main" val="101089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4BEC363-67D6-394A-AA2F-0B3F05A00ECC}"/>
                  </a:ext>
                </a:extLst>
              </p:cNvPr>
              <p:cNvSpPr>
                <a:spLocks noGrp="1"/>
              </p:cNvSpPr>
              <p:nvPr>
                <p:ph idx="1"/>
              </p:nvPr>
            </p:nvSpPr>
            <p:spPr/>
            <p:txBody>
              <a:bodyPr/>
              <a:lstStyle/>
              <a:p>
                <a:pPr marL="0" lvl="0" indent="0">
                  <a:buNone/>
                </a:pPr>
                <a:r>
                  <a:rPr lang="en-US"/>
                  <a:t>1. Place the following expressions on the number line. Explain how you knew where to place each expression.</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3</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9</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3</m:t>
                        </m:r>
                      </m:den>
                    </m:f>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1</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9</m:t>
                        </m:r>
                      </m:den>
                    </m:f>
                  </m:oMath>
                </a14:m>
                <a:endParaRPr lang="en-US" sz="2800"/>
              </a:p>
              <a:p>
                <a:endParaRPr lang="en-US"/>
              </a:p>
            </p:txBody>
          </p:sp>
        </mc:Choice>
        <mc:Fallback xmlns="">
          <p:sp>
            <p:nvSpPr>
              <p:cNvPr id="2" name="Content Placeholder 1">
                <a:extLst>
                  <a:ext uri="{FF2B5EF4-FFF2-40B4-BE49-F238E27FC236}">
                    <a16:creationId xmlns:a16="http://schemas.microsoft.com/office/drawing/2014/main" id="{F4BEC363-67D6-394A-AA2F-0B3F05A00ECC}"/>
                  </a:ext>
                </a:extLst>
              </p:cNvPr>
              <p:cNvSpPr>
                <a:spLocks noGrp="1" noRot="1" noChangeAspect="1" noMove="1" noResize="1" noEditPoints="1" noAdjustHandles="1" noChangeArrowheads="1" noChangeShapeType="1" noTextEdit="1"/>
              </p:cNvSpPr>
              <p:nvPr>
                <p:ph idx="1"/>
              </p:nvPr>
            </p:nvSpPr>
            <p:spPr>
              <a:blipFill>
                <a:blip r:embed="rId3"/>
                <a:stretch>
                  <a:fillRect l="-1206" t="-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1815065-D672-604B-BA8F-FD9C1CC20D3E}"/>
              </a:ext>
            </a:extLst>
          </p:cNvPr>
          <p:cNvSpPr>
            <a:spLocks noGrp="1"/>
          </p:cNvSpPr>
          <p:nvPr>
            <p:ph type="ftr" sz="quarter" idx="11"/>
          </p:nvPr>
        </p:nvSpPr>
        <p:spPr/>
        <p:txBody>
          <a:bodyPr/>
          <a:lstStyle/>
          <a:p>
            <a:r>
              <a:rPr lang="en-US"/>
              <a:t>Unit 2 ● Lesson 1</a:t>
            </a:r>
          </a:p>
        </p:txBody>
      </p:sp>
      <p:sp>
        <p:nvSpPr>
          <p:cNvPr id="4" name="Title 3">
            <a:extLst>
              <a:ext uri="{FF2B5EF4-FFF2-40B4-BE49-F238E27FC236}">
                <a16:creationId xmlns:a16="http://schemas.microsoft.com/office/drawing/2014/main" id="{B17A2CBC-B557-D543-8FDF-181AFB4A162A}"/>
              </a:ext>
            </a:extLst>
          </p:cNvPr>
          <p:cNvSpPr>
            <a:spLocks noGrp="1"/>
          </p:cNvSpPr>
          <p:nvPr>
            <p:ph type="title"/>
          </p:nvPr>
        </p:nvSpPr>
        <p:spPr/>
        <p:txBody>
          <a:bodyPr/>
          <a:lstStyle/>
          <a:p>
            <a:r>
              <a:rPr lang="en-US"/>
              <a:t>Log Logic</a:t>
            </a:r>
          </a:p>
        </p:txBody>
      </p:sp>
      <p:pic>
        <p:nvPicPr>
          <p:cNvPr id="5" name="Picture">
            <a:extLst>
              <a:ext uri="{FF2B5EF4-FFF2-40B4-BE49-F238E27FC236}">
                <a16:creationId xmlns:a16="http://schemas.microsoft.com/office/drawing/2014/main" id="{AFA0087C-10B2-B94E-AA04-EF87DEBF1A8F}"/>
              </a:ext>
            </a:extLst>
          </p:cNvPr>
          <p:cNvPicPr/>
          <p:nvPr/>
        </p:nvPicPr>
        <p:blipFill>
          <a:blip r:embed="rId4"/>
          <a:stretch>
            <a:fillRect/>
          </a:stretch>
        </p:blipFill>
        <p:spPr bwMode="auto">
          <a:xfrm>
            <a:off x="2727472" y="4610838"/>
            <a:ext cx="6737055" cy="1239954"/>
          </a:xfrm>
          <a:prstGeom prst="rect">
            <a:avLst/>
          </a:prstGeom>
          <a:noFill/>
          <a:ln w="9525">
            <a:noFill/>
            <a:headEnd/>
            <a:tailEnd/>
          </a:ln>
        </p:spPr>
      </p:pic>
    </p:spTree>
    <p:extLst>
      <p:ext uri="{BB962C8B-B14F-4D97-AF65-F5344CB8AC3E}">
        <p14:creationId xmlns:p14="http://schemas.microsoft.com/office/powerpoint/2010/main" val="80607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20E118F3-A79B-2542-862D-115FA70D4064}"/>
                  </a:ext>
                </a:extLst>
              </p:cNvPr>
              <p:cNvSpPr>
                <a:spLocks noGrp="1"/>
              </p:cNvSpPr>
              <p:nvPr>
                <p:ph idx="1"/>
              </p:nvPr>
            </p:nvSpPr>
            <p:spPr/>
            <p:txBody>
              <a:bodyPr/>
              <a:lstStyle/>
              <a:p>
                <a:pPr marL="0" indent="0">
                  <a:buNone/>
                </a:pPr>
                <a:r>
                  <a:rPr lang="en-US"/>
                  <a:t>2. Place the following expressions on the number line. Explain how you knew where to place each expression.</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81</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100</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8</m:t>
                        </m:r>
                      </m:sub>
                    </m:sSub>
                    <m:r>
                      <a:rPr lang="en-US" sz="2800" i="1">
                        <a:latin typeface="Cambria Math" panose="02040503050406030204" pitchFamily="18" charset="0"/>
                      </a:rPr>
                      <m:t>8</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r>
                      <a:rPr lang="en-US" sz="2800" i="1">
                        <a:latin typeface="Cambria Math" panose="02040503050406030204" pitchFamily="18" charset="0"/>
                      </a:rPr>
                      <m:t>25</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r>
                      <a:rPr lang="en-US" sz="2800" i="1">
                        <a:latin typeface="Cambria Math" panose="02040503050406030204" pitchFamily="18" charset="0"/>
                      </a:rPr>
                      <m:t>32</m:t>
                    </m:r>
                  </m:oMath>
                </a14:m>
                <a:endParaRPr lang="en-US" sz="2800"/>
              </a:p>
              <a:p>
                <a:pPr marL="0" indent="0">
                  <a:buNone/>
                </a:pPr>
                <a:endParaRPr lang="en-US"/>
              </a:p>
            </p:txBody>
          </p:sp>
        </mc:Choice>
        <mc:Fallback xmlns="">
          <p:sp>
            <p:nvSpPr>
              <p:cNvPr id="8" name="Content Placeholder 7">
                <a:extLst>
                  <a:ext uri="{FF2B5EF4-FFF2-40B4-BE49-F238E27FC236}">
                    <a16:creationId xmlns:a16="http://schemas.microsoft.com/office/drawing/2014/main" id="{20E118F3-A79B-2542-862D-115FA70D4064}"/>
                  </a:ext>
                </a:extLst>
              </p:cNvPr>
              <p:cNvSpPr>
                <a:spLocks noGrp="1" noRot="1" noChangeAspect="1" noMove="1" noResize="1" noEditPoints="1" noAdjustHandles="1" noChangeArrowheads="1" noChangeShapeType="1" noTextEdit="1"/>
              </p:cNvSpPr>
              <p:nvPr>
                <p:ph idx="1"/>
              </p:nvPr>
            </p:nvSpPr>
            <p:spPr>
              <a:blipFill>
                <a:blip r:embed="rId2"/>
                <a:stretch>
                  <a:fillRect l="-1206" t="-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2B7797D-3017-6B4B-A247-0FC580D8E2A1}"/>
              </a:ext>
            </a:extLst>
          </p:cNvPr>
          <p:cNvSpPr>
            <a:spLocks noGrp="1"/>
          </p:cNvSpPr>
          <p:nvPr>
            <p:ph type="ftr" sz="quarter" idx="11"/>
          </p:nvPr>
        </p:nvSpPr>
        <p:spPr/>
        <p:txBody>
          <a:bodyPr/>
          <a:lstStyle/>
          <a:p>
            <a:r>
              <a:rPr lang="en-US"/>
              <a:t>Unit 2 ● Lesson 1</a:t>
            </a:r>
          </a:p>
        </p:txBody>
      </p:sp>
      <p:sp>
        <p:nvSpPr>
          <p:cNvPr id="7" name="Title 6">
            <a:extLst>
              <a:ext uri="{FF2B5EF4-FFF2-40B4-BE49-F238E27FC236}">
                <a16:creationId xmlns:a16="http://schemas.microsoft.com/office/drawing/2014/main" id="{B4F86B5B-59F3-CB4D-B696-9F53D7D994AD}"/>
              </a:ext>
            </a:extLst>
          </p:cNvPr>
          <p:cNvSpPr>
            <a:spLocks noGrp="1"/>
          </p:cNvSpPr>
          <p:nvPr>
            <p:ph type="title"/>
          </p:nvPr>
        </p:nvSpPr>
        <p:spPr/>
        <p:txBody>
          <a:bodyPr/>
          <a:lstStyle/>
          <a:p>
            <a:r>
              <a:rPr lang="en-US"/>
              <a:t>Log Logic</a:t>
            </a:r>
          </a:p>
        </p:txBody>
      </p:sp>
      <p:pic>
        <p:nvPicPr>
          <p:cNvPr id="9" name="Picture">
            <a:extLst>
              <a:ext uri="{FF2B5EF4-FFF2-40B4-BE49-F238E27FC236}">
                <a16:creationId xmlns:a16="http://schemas.microsoft.com/office/drawing/2014/main" id="{BCCEEE05-3F9B-184D-A46B-0F85EC07346F}"/>
              </a:ext>
            </a:extLst>
          </p:cNvPr>
          <p:cNvPicPr/>
          <p:nvPr/>
        </p:nvPicPr>
        <p:blipFill>
          <a:blip r:embed="rId3"/>
          <a:stretch>
            <a:fillRect/>
          </a:stretch>
        </p:blipFill>
        <p:spPr bwMode="auto">
          <a:xfrm>
            <a:off x="2895600" y="4682271"/>
            <a:ext cx="6400800" cy="1155147"/>
          </a:xfrm>
          <a:prstGeom prst="rect">
            <a:avLst/>
          </a:prstGeom>
          <a:noFill/>
          <a:ln w="9525">
            <a:noFill/>
            <a:headEnd/>
            <a:tailEnd/>
          </a:ln>
        </p:spPr>
      </p:pic>
    </p:spTree>
    <p:extLst>
      <p:ext uri="{BB962C8B-B14F-4D97-AF65-F5344CB8AC3E}">
        <p14:creationId xmlns:p14="http://schemas.microsoft.com/office/powerpoint/2010/main" val="332734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20E118F3-A79B-2542-862D-115FA70D4064}"/>
                  </a:ext>
                </a:extLst>
              </p:cNvPr>
              <p:cNvSpPr>
                <a:spLocks noGrp="1"/>
              </p:cNvSpPr>
              <p:nvPr>
                <p:ph idx="1"/>
              </p:nvPr>
            </p:nvSpPr>
            <p:spPr/>
            <p:txBody>
              <a:bodyPr/>
              <a:lstStyle/>
              <a:p>
                <a:pPr marL="0" indent="0">
                  <a:buNone/>
                </a:pPr>
                <a:r>
                  <a:rPr lang="en-US"/>
                  <a:t>2. Place the following expressions on the number line. Explain how you knew where to place each expression.</a:t>
                </a:r>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3</m:t>
                        </m:r>
                      </m:sub>
                    </m:sSub>
                    <m:r>
                      <a:rPr lang="en-US" sz="2800" i="1">
                        <a:latin typeface="Cambria Math" panose="02040503050406030204" pitchFamily="18" charset="0"/>
                      </a:rPr>
                      <m:t>81</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10</m:t>
                        </m:r>
                      </m:sub>
                    </m:sSub>
                    <m:r>
                      <a:rPr lang="en-US" sz="2800" i="1">
                        <a:latin typeface="Cambria Math" panose="02040503050406030204" pitchFamily="18" charset="0"/>
                      </a:rPr>
                      <m:t>100</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8</m:t>
                        </m:r>
                      </m:sub>
                    </m:sSub>
                    <m:r>
                      <a:rPr lang="en-US" sz="2800" i="1">
                        <a:latin typeface="Cambria Math" panose="02040503050406030204" pitchFamily="18" charset="0"/>
                      </a:rPr>
                      <m:t>8</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5</m:t>
                        </m:r>
                      </m:sub>
                    </m:sSub>
                    <m:r>
                      <a:rPr lang="en-US" sz="2800" i="1">
                        <a:latin typeface="Cambria Math" panose="02040503050406030204" pitchFamily="18" charset="0"/>
                      </a:rPr>
                      <m:t>25</m:t>
                    </m:r>
                  </m:oMath>
                </a14:m>
                <a:endParaRPr lang="en-US" sz="2800"/>
              </a:p>
              <a:p>
                <a:pPr marL="914400" lvl="1" indent="-457200">
                  <a:buFont typeface="+mj-lt"/>
                  <a:buAutoNum type="alphaLcPeriod"/>
                </a:pP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log</m:t>
                        </m:r>
                      </m:e>
                      <m:sub>
                        <m:r>
                          <a:rPr lang="en-US" sz="2800" i="1">
                            <a:latin typeface="Cambria Math" panose="02040503050406030204" pitchFamily="18" charset="0"/>
                          </a:rPr>
                          <m:t>2</m:t>
                        </m:r>
                      </m:sub>
                    </m:sSub>
                    <m:r>
                      <a:rPr lang="en-US" sz="2800" i="1">
                        <a:latin typeface="Cambria Math" panose="02040503050406030204" pitchFamily="18" charset="0"/>
                      </a:rPr>
                      <m:t>32</m:t>
                    </m:r>
                  </m:oMath>
                </a14:m>
                <a:endParaRPr lang="en-US" sz="2800"/>
              </a:p>
              <a:p>
                <a:pPr marL="0" indent="0">
                  <a:buNone/>
                </a:pPr>
                <a:endParaRPr lang="en-US"/>
              </a:p>
            </p:txBody>
          </p:sp>
        </mc:Choice>
        <mc:Fallback xmlns="">
          <p:sp>
            <p:nvSpPr>
              <p:cNvPr id="8" name="Content Placeholder 7">
                <a:extLst>
                  <a:ext uri="{FF2B5EF4-FFF2-40B4-BE49-F238E27FC236}">
                    <a16:creationId xmlns:a16="http://schemas.microsoft.com/office/drawing/2014/main" id="{20E118F3-A79B-2542-862D-115FA70D4064}"/>
                  </a:ext>
                </a:extLst>
              </p:cNvPr>
              <p:cNvSpPr>
                <a:spLocks noGrp="1" noRot="1" noChangeAspect="1" noMove="1" noResize="1" noEditPoints="1" noAdjustHandles="1" noChangeArrowheads="1" noChangeShapeType="1" noTextEdit="1"/>
              </p:cNvSpPr>
              <p:nvPr>
                <p:ph idx="1"/>
              </p:nvPr>
            </p:nvSpPr>
            <p:spPr>
              <a:blipFill>
                <a:blip r:embed="rId2"/>
                <a:stretch>
                  <a:fillRect l="-1206" t="-233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2B7797D-3017-6B4B-A247-0FC580D8E2A1}"/>
              </a:ext>
            </a:extLst>
          </p:cNvPr>
          <p:cNvSpPr>
            <a:spLocks noGrp="1"/>
          </p:cNvSpPr>
          <p:nvPr>
            <p:ph type="ftr" sz="quarter" idx="11"/>
          </p:nvPr>
        </p:nvSpPr>
        <p:spPr/>
        <p:txBody>
          <a:bodyPr/>
          <a:lstStyle/>
          <a:p>
            <a:r>
              <a:rPr lang="en-US"/>
              <a:t>Unit 2 ● Lesson 1</a:t>
            </a:r>
          </a:p>
        </p:txBody>
      </p:sp>
      <p:sp>
        <p:nvSpPr>
          <p:cNvPr id="7" name="Title 6">
            <a:extLst>
              <a:ext uri="{FF2B5EF4-FFF2-40B4-BE49-F238E27FC236}">
                <a16:creationId xmlns:a16="http://schemas.microsoft.com/office/drawing/2014/main" id="{B4F86B5B-59F3-CB4D-B696-9F53D7D994AD}"/>
              </a:ext>
            </a:extLst>
          </p:cNvPr>
          <p:cNvSpPr>
            <a:spLocks noGrp="1"/>
          </p:cNvSpPr>
          <p:nvPr>
            <p:ph type="title"/>
          </p:nvPr>
        </p:nvSpPr>
        <p:spPr/>
        <p:txBody>
          <a:bodyPr/>
          <a:lstStyle/>
          <a:p>
            <a:r>
              <a:rPr lang="en-US"/>
              <a:t>Log Logic</a:t>
            </a:r>
          </a:p>
        </p:txBody>
      </p:sp>
      <p:pic>
        <p:nvPicPr>
          <p:cNvPr id="9" name="Picture">
            <a:extLst>
              <a:ext uri="{FF2B5EF4-FFF2-40B4-BE49-F238E27FC236}">
                <a16:creationId xmlns:a16="http://schemas.microsoft.com/office/drawing/2014/main" id="{BCCEEE05-3F9B-184D-A46B-0F85EC07346F}"/>
              </a:ext>
            </a:extLst>
          </p:cNvPr>
          <p:cNvPicPr/>
          <p:nvPr/>
        </p:nvPicPr>
        <p:blipFill>
          <a:blip r:embed="rId3"/>
          <a:stretch>
            <a:fillRect/>
          </a:stretch>
        </p:blipFill>
        <p:spPr bwMode="auto">
          <a:xfrm>
            <a:off x="2895600" y="4682271"/>
            <a:ext cx="6400800" cy="1155147"/>
          </a:xfrm>
          <a:prstGeom prst="rect">
            <a:avLst/>
          </a:prstGeom>
          <a:noFill/>
          <a:ln w="9525">
            <a:noFill/>
            <a:headEnd/>
            <a:tailEnd/>
          </a:ln>
        </p:spPr>
      </p:pic>
    </p:spTree>
    <p:extLst>
      <p:ext uri="{BB962C8B-B14F-4D97-AF65-F5344CB8AC3E}">
        <p14:creationId xmlns:p14="http://schemas.microsoft.com/office/powerpoint/2010/main" val="2550283644"/>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KST36QS7YUKS-17149278-85506</_dlc_DocId>
    <_dlc_DocIdUrl xmlns="e6b18dcd-00de-4a4b-a809-bf649cda40bd">
      <Url>https://k12mnps.sharepoint.com/sites/014-CMGS-CI/_layouts/15/DocIdRedir.aspx?ID=KST36QS7YUKS-17149278-85506</Url>
      <Description>KST36QS7YUKS-17149278-85506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CBF5E-DE76-4D71-B410-54751C1F747E}">
  <ds:schemaRefs>
    <ds:schemaRef ds:uri="http://purl.org/dc/terms/"/>
    <ds:schemaRef ds:uri="http://www.w3.org/XML/1998/namespace"/>
    <ds:schemaRef ds:uri="http://schemas.openxmlformats.org/package/2006/metadata/core-properties"/>
    <ds:schemaRef ds:uri="8b135edc-aa13-4e9d-bff7-e67ebb7a4006"/>
    <ds:schemaRef ds:uri="eb208772-ddc5-4f6a-b383-d2629cd7e715"/>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dcmitype/"/>
    <ds:schemaRef ds:uri="b2c14416-9b3b-4ab9-bce7-0fcee5420287"/>
    <ds:schemaRef ds:uri="242144d6-166b-49e2-aa90-f25e9b00a53a"/>
    <ds:schemaRef ds:uri="e6b18dcd-00de-4a4b-a809-bf649cda40bd"/>
  </ds:schemaRefs>
</ds:datastoreItem>
</file>

<file path=customXml/itemProps2.xml><?xml version="1.0" encoding="utf-8"?>
<ds:datastoreItem xmlns:ds="http://schemas.openxmlformats.org/officeDocument/2006/customXml" ds:itemID="{FF3AB3EF-CC31-4020-AA78-5B5C87A4CEA1}">
  <ds:schemaRefs>
    <ds:schemaRef ds:uri="http://schemas.microsoft.com/sharepoint/events"/>
  </ds:schemaRefs>
</ds:datastoreItem>
</file>

<file path=customXml/itemProps3.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4.xml><?xml version="1.0" encoding="utf-8"?>
<ds:datastoreItem xmlns:ds="http://schemas.openxmlformats.org/officeDocument/2006/customXml" ds:itemID="{3F59DFD6-FB15-4353-A409-C3FC18DD6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TotalTime>
  <Words>1073</Words>
  <Application>Microsoft Macintosh PowerPoint</Application>
  <PresentationFormat>Widescreen</PresentationFormat>
  <Paragraphs>137</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vt:lpstr>
      <vt:lpstr>Avenir Black</vt:lpstr>
      <vt:lpstr>Avenir Book</vt:lpstr>
      <vt:lpstr>Calibri</vt:lpstr>
      <vt:lpstr>Cambria Math</vt:lpstr>
      <vt:lpstr>Century Gothic</vt:lpstr>
      <vt:lpstr>Office Theme</vt:lpstr>
      <vt:lpstr>Lesson 1: Log Logic</vt:lpstr>
      <vt:lpstr>PowerPoint Presentation</vt:lpstr>
      <vt:lpstr>Log Logic</vt:lpstr>
      <vt:lpstr>Log Logic</vt:lpstr>
      <vt:lpstr>Log Logic</vt:lpstr>
      <vt:lpstr>Log Logic</vt:lpstr>
      <vt:lpstr>Log Logic</vt:lpstr>
      <vt:lpstr>Log Logic</vt:lpstr>
      <vt:lpstr>Log Logic</vt:lpstr>
      <vt:lpstr>Pause and Reflect</vt:lpstr>
      <vt:lpstr>Log Logic</vt:lpstr>
      <vt:lpstr>Log Logic</vt:lpstr>
      <vt:lpstr>Log Logic</vt:lpstr>
      <vt:lpstr>Log Logic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5207dd98-e181-4ba9-8799-0f0dc4480933</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