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8.png" ContentType="image/png; charset=utf-8"/>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9.png" ContentType="image/png; charset=utf-8"/>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1"/>
  </p:notesMasterIdLst>
  <p:handoutMasterIdLst>
    <p:handoutMasterId r:id="rId22"/>
  </p:handoutMasterIdLst>
  <p:sldIdLst>
    <p:sldId id="341" r:id="rId6"/>
    <p:sldId id="342" r:id="rId7"/>
    <p:sldId id="343" r:id="rId8"/>
    <p:sldId id="351" r:id="rId9"/>
    <p:sldId id="344" r:id="rId10"/>
    <p:sldId id="345" r:id="rId11"/>
    <p:sldId id="346" r:id="rId12"/>
    <p:sldId id="352" r:id="rId13"/>
    <p:sldId id="353" r:id="rId14"/>
    <p:sldId id="347" r:id="rId15"/>
    <p:sldId id="348" r:id="rId16"/>
    <p:sldId id="349" r:id="rId17"/>
    <p:sldId id="350" r:id="rId18"/>
    <p:sldId id="354" r:id="rId19"/>
    <p:sldId id="35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EB7278-D7B4-B48B-85CE-6EC5301C396B}" name="Adams, Quanita M" initials="AM" userId="S::qmadams@mnps.org::92d0b827-2280-4b44-8945-48fc1f1529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99"/>
    <p:restoredTop sz="60976"/>
  </p:normalViewPr>
  <p:slideViewPr>
    <p:cSldViewPr snapToGrid="0">
      <p:cViewPr varScale="1">
        <p:scale>
          <a:sx n="48" d="100"/>
          <a:sy n="48" d="100"/>
        </p:scale>
        <p:origin x="4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8/16/24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ccess.openupresources.org/curricula/our-hs-math-tn/tn-aga/algebra-2/unit-2/lesson-5/teacher_five_practices.html#lesson-56310-discuss-chart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Begin the Launch with reading and discussing base 10 logarithms, as detailed in the narrative at the beginning of the task. Be sure that students are clear on the meaning of a term like log16.</a:t>
            </a:r>
            <a:endParaRPr lang="en-US" dirty="0"/>
          </a:p>
        </p:txBody>
      </p:sp>
    </p:spTree>
    <p:extLst>
      <p:ext uri="{BB962C8B-B14F-4D97-AF65-F5344CB8AC3E}">
        <p14:creationId xmlns:p14="http://schemas.microsoft.com/office/powerpoint/2010/main" val="1201067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Begin the Launch with reading and discussing base 10 logarithms, as detailed in the narrative at the beginning of the task. Be sure that students are clear on the meaning of a term like log16.</a:t>
            </a:r>
            <a:endParaRPr lang="en-US" dirty="0"/>
          </a:p>
          <a:p>
            <a:endParaRPr lang="en-US" dirty="0"/>
          </a:p>
        </p:txBody>
      </p:sp>
    </p:spTree>
    <p:extLst>
      <p:ext uri="{BB962C8B-B14F-4D97-AF65-F5344CB8AC3E}">
        <p14:creationId xmlns:p14="http://schemas.microsoft.com/office/powerpoint/2010/main" val="86929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students are working individually, do a quick check to see that they are finding the missing values of x. The first table puzzle is designed for students to think about what a solution to an exponential equation really means.  As they are working on the table puzzles, encourage them to consider writing equations as a way to track their strategies. This will help them to think about using a logarithm to undo the exponential function. </a:t>
            </a:r>
            <a:endParaRPr lang="en-US" dirty="0"/>
          </a:p>
        </p:txBody>
      </p:sp>
    </p:spTree>
    <p:extLst>
      <p:ext uri="{BB962C8B-B14F-4D97-AF65-F5344CB8AC3E}">
        <p14:creationId xmlns:p14="http://schemas.microsoft.com/office/powerpoint/2010/main" val="68868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After most students have completed problem 1, have them share their work with a partner and then finish the task working with a partner or small group.</a:t>
            </a:r>
          </a:p>
          <a:p>
            <a:r>
              <a:rPr lang="en-US" sz="1200" b="0" i="0" kern="1200" dirty="0">
                <a:solidFill>
                  <a:schemeClr val="tx1"/>
                </a:solidFill>
                <a:effectLst/>
                <a:latin typeface="+mn-lt"/>
                <a:ea typeface="+mn-ea"/>
                <a:cs typeface="+mn-cs"/>
              </a:rPr>
              <a:t>To build the discussion, begin by selecting a student for problem 1a who has written the solution for y=50 as log50. Choose a student for 3a who has annotated the graph and can demonstrate how they used it to find a solution. For problem 7, select a student to share who can show the algebraic steps and connect their work to the table in 1b. Problem 10 provides an opportunity to address a common algebraic issue. Select a student who mistakenly used logarithmic properties to separate the argument after taking a logarithm of both sides of the equation. Finally, for problem 16, choose a student to share who solved the system of equations graphically.</a:t>
            </a:r>
            <a:endParaRPr lang="en-US" dirty="0"/>
          </a:p>
        </p:txBody>
      </p:sp>
    </p:spTree>
    <p:extLst>
      <p:ext uri="{BB962C8B-B14F-4D97-AF65-F5344CB8AC3E}">
        <p14:creationId xmlns:p14="http://schemas.microsoft.com/office/powerpoint/2010/main" val="243104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goal of the discussion is for students to be able to understand how to solve an exponential equation using a logarithm. Students are ready for the discussion when they have completed problem 14.</a:t>
            </a:r>
          </a:p>
          <a:p>
            <a:r>
              <a:rPr lang="en-US" sz="1200" b="0" i="0" kern="1200" dirty="0">
                <a:solidFill>
                  <a:schemeClr val="tx1"/>
                </a:solidFill>
                <a:effectLst/>
                <a:latin typeface="+mn-lt"/>
                <a:ea typeface="+mn-ea"/>
                <a:cs typeface="+mn-cs"/>
              </a:rPr>
              <a:t>Begin the discussion with a student who has estimated a value for the third row in table a, where y=50. Encourage the logic that x must be between 1 and 2, but not exactly at x=1.5. Share the idea that the exact value is log50, which they can approximate using technology. If a student has written and solved this as an equation, have them share their work and connect it to the estimated value.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Next, select a student who has used an equation to find the third row of table b, where y=94.87.</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equation written should be: 94.87=3(10^x)</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Have them describe how they wrote the equation and then their strategy for solving it. Be sure to have students describe their thinking about how to unwind the function as the steps are tracked on the equation. Ask the class where this point would be on a graph of the function. Ask students what the graph of the function would look like, and; they should be able to describe a base 10 exponential function with a vertical stretch of 3. Display the graph of the function and ask students how it could be used to find the solution of the equation.</a:t>
            </a:r>
          </a:p>
          <a:p>
            <a:endParaRPr lang="en-US" dirty="0"/>
          </a:p>
        </p:txBody>
      </p:sp>
    </p:spTree>
    <p:extLst>
      <p:ext uri="{BB962C8B-B14F-4D97-AF65-F5344CB8AC3E}">
        <p14:creationId xmlns:p14="http://schemas.microsoft.com/office/powerpoint/2010/main" val="134755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Move the discussion to the graph of y=10^-X. Ask students to describe how they used the graph to find the solution to A, and how they could check the solution in the equation. Does the solution they found with the graph make sense? How would they solve this equation without a graph? Track the steps algebraically.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Make sure students can explain the third step, both using the calculator and writing equivalent expressions on the right side of the equation.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Next, ask students to show their strategies for solving as many of the equation puzzles that time will allow. In every case, be sure students can describe how they use logarithms to undo the exponential and that their notation matches their thinking.</a:t>
            </a:r>
          </a:p>
          <a:p>
            <a:br>
              <a:rPr lang="en-US" dirty="0"/>
            </a:br>
            <a:endParaRPr lang="en-US" dirty="0"/>
          </a:p>
        </p:txBody>
      </p:sp>
    </p:spTree>
    <p:extLst>
      <p:ext uri="{BB962C8B-B14F-4D97-AF65-F5344CB8AC3E}">
        <p14:creationId xmlns:p14="http://schemas.microsoft.com/office/powerpoint/2010/main" val="2737183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Wrap up the discussion with problem 16, one of the systems of equations. Have a student share who has graphed the system and found the intersection and another student who has used a table or inspection to find a solution. If there are any students who tried to get a solution to the system using algebraic methods, have them share their strategy and how far they were able to get using the strategy. Ask the class to explain why algebraic methods won’t lead to a solution in this case.</a:t>
            </a:r>
          </a:p>
          <a:p>
            <a:br>
              <a:rPr lang="en-US" sz="1200" b="0" i="0" u="none" strike="noStrike" kern="1200" dirty="0">
                <a:solidFill>
                  <a:schemeClr val="tx1"/>
                </a:solidFill>
                <a:effectLst/>
                <a:latin typeface="+mn-lt"/>
                <a:ea typeface="+mn-ea"/>
                <a:cs typeface="+mn-cs"/>
                <a:hlinkClick r:id="rId3"/>
              </a:rPr>
            </a:br>
            <a:endParaRPr lang="en-US" dirty="0"/>
          </a:p>
        </p:txBody>
      </p:sp>
    </p:spTree>
    <p:extLst>
      <p:ext uri="{BB962C8B-B14F-4D97-AF65-F5344CB8AC3E}">
        <p14:creationId xmlns:p14="http://schemas.microsoft.com/office/powerpoint/2010/main" val="133752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is a quick check to see that students understood how to use logarithms in solving exponential equations. If the results show students may need some additional help in understanding and showing the steps for solving exponential equations, then work the following problems or use the Set problems to review at the beginning of the next class period. After working the problems together, discuss the answers and why they are reasonable, based on an understanding of exponential and log relationships. Make connections with tables and graphs, if possible.</a:t>
            </a:r>
            <a:endParaRPr lang="en-US" dirty="0"/>
          </a:p>
        </p:txBody>
      </p:sp>
    </p:spTree>
    <p:extLst>
      <p:ext uri="{BB962C8B-B14F-4D97-AF65-F5344CB8AC3E}">
        <p14:creationId xmlns:p14="http://schemas.microsoft.com/office/powerpoint/2010/main" val="254608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9.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xml"/><Relationship Id="rId5" Type="http://schemas.microsoft.com/office/2007/relationships/hdphoto" Target="../media/hdphoto11.wdp"/><Relationship Id="rId4"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 Id="rId4" Type="http://schemas.microsoft.com/office/2007/relationships/hdphoto" Target="../media/hdphoto12.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0.png"/><Relationship Id="rId4" Type="http://schemas.microsoft.com/office/2007/relationships/hdphoto" Target="../media/hdphoto13.wdp"/><Relationship Id="rId9" Type="http://schemas.microsoft.com/office/2007/relationships/hdphoto" Target="../media/hdphoto14.wdp"/></Relationships>
</file>

<file path=ppt/slideLayouts/_rels/slideLayout2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3E2895-F5B6-8852-A5C8-CB3C4624B8CF}"/>
              </a:ext>
            </a:extLst>
          </p:cNvPr>
          <p:cNvSpPr>
            <a:spLocks noGrp="1"/>
          </p:cNvSpPr>
          <p:nvPr>
            <p:ph type="ftr" sz="quarter" idx="10"/>
          </p:nvPr>
        </p:nvSpPr>
        <p:spPr/>
        <p:txBody>
          <a:bodyPr/>
          <a:lstStyle/>
          <a:p>
            <a:r>
              <a:rPr lang="en-US"/>
              <a:t>Unit 1 ● Lesson #</a:t>
            </a:r>
          </a:p>
        </p:txBody>
      </p:sp>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596901"/>
            <a:ext cx="8926285" cy="640080"/>
            <a:chOff x="8138886" y="968650"/>
            <a:chExt cx="2079176" cy="541065"/>
          </a:xfrm>
          <a:solidFill>
            <a:schemeClr val="accent2"/>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248227" y="642619"/>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032387"/>
            <a:ext cx="10515600" cy="4814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duotone>
              <a:schemeClr val="accent4">
                <a:shade val="45000"/>
                <a:satMod val="135000"/>
              </a:schemeClr>
              <a:prstClr val="white"/>
            </a:duotone>
          </a:blip>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5C33AAEC-ED24-EC1B-6E54-2259F2E92767}"/>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Lesson Title Slide H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4F6FEB9-074C-981A-CB90-56128763BC19}"/>
              </a:ext>
            </a:extLst>
          </p:cNvPr>
          <p:cNvGrpSpPr/>
          <p:nvPr userDrawn="1"/>
        </p:nvGrpSpPr>
        <p:grpSpPr>
          <a:xfrm>
            <a:off x="682752" y="758125"/>
            <a:ext cx="10826496" cy="5425783"/>
            <a:chOff x="682752" y="758125"/>
            <a:chExt cx="10826496" cy="5425783"/>
          </a:xfrm>
        </p:grpSpPr>
        <p:pic>
          <p:nvPicPr>
            <p:cNvPr id="4" name="Picture 2" descr="Mathematical Symbols&quot; Images – Browse 1,531 Stock Photos, Vectors, and  Video | Adobe Stock">
              <a:extLst>
                <a:ext uri="{FF2B5EF4-FFF2-40B4-BE49-F238E27FC236}">
                  <a16:creationId xmlns:a16="http://schemas.microsoft.com/office/drawing/2014/main" id="{AC662B62-9913-12A3-0B8D-30EC88193A99}"/>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thematical Symbols&quot; Images – Browse 1,531 Stock Photos, Vectors, and  Video | Adobe Stock">
              <a:extLst>
                <a:ext uri="{FF2B5EF4-FFF2-40B4-BE49-F238E27FC236}">
                  <a16:creationId xmlns:a16="http://schemas.microsoft.com/office/drawing/2014/main" id="{C7C19444-8346-C76D-7499-3519403CD0EF}"/>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normAutofit/>
          </a:bodyPr>
          <a:lstStyle>
            <a:lvl1pPr algn="l">
              <a:defRPr sz="5000" b="1" i="0">
                <a:latin typeface="Avenir Black" panose="02000503020000020003" pitchFamily="2" charset="0"/>
              </a:defRPr>
            </a:lvl1pPr>
          </a:lstStyle>
          <a:p>
            <a:r>
              <a:rPr lang="en-US"/>
              <a:t>Lesson #:</a:t>
            </a:r>
            <a:br>
              <a:rPr lang="en-US"/>
            </a:br>
            <a:r>
              <a:rPr lang="en-US"/>
              <a:t>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IM3</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308058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33267"/>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duotone>
              <a:schemeClr val="accent4">
                <a:shade val="45000"/>
                <a:satMod val="135000"/>
              </a:schemeClr>
              <a:prstClr val="white"/>
            </a:duotone>
          </a:blip>
          <a:srcRect t="5962" r="8122"/>
          <a:stretch/>
        </p:blipFill>
        <p:spPr>
          <a:xfrm>
            <a:off x="11003579" y="0"/>
            <a:ext cx="1188421" cy="759158"/>
          </a:xfrm>
          <a:prstGeom prst="rect">
            <a:avLst/>
          </a:prstGeom>
        </p:spPr>
      </p:pic>
      <p:grpSp>
        <p:nvGrpSpPr>
          <p:cNvPr id="3" name="Group 2">
            <a:extLst>
              <a:ext uri="{FF2B5EF4-FFF2-40B4-BE49-F238E27FC236}">
                <a16:creationId xmlns:a16="http://schemas.microsoft.com/office/drawing/2014/main" id="{5F6BE97A-E8A2-7D8E-9F4D-20CB330E523D}"/>
              </a:ext>
            </a:extLst>
          </p:cNvPr>
          <p:cNvGrpSpPr/>
          <p:nvPr userDrawn="1"/>
        </p:nvGrpSpPr>
        <p:grpSpPr>
          <a:xfrm>
            <a:off x="888999" y="974737"/>
            <a:ext cx="10547675" cy="3966359"/>
            <a:chOff x="888999" y="916705"/>
            <a:chExt cx="10547675" cy="3966359"/>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637016"/>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1670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2041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1075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100789" y="916705"/>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14061"/>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762686"/>
              <a:ext cx="924853" cy="710041"/>
            </a:xfrm>
            <a:prstGeom prst="rect">
              <a:avLst/>
            </a:prstGeom>
          </p:spPr>
        </p:pic>
      </p:grpSp>
    </p:spTree>
    <p:extLst>
      <p:ext uri="{BB962C8B-B14F-4D97-AF65-F5344CB8AC3E}">
        <p14:creationId xmlns:p14="http://schemas.microsoft.com/office/powerpoint/2010/main" val="1775141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131035" y="45387"/>
            <a:ext cx="1028284" cy="554379"/>
          </a:xfrm>
          <a:prstGeom prst="rect">
            <a:avLst/>
          </a:prstGeom>
        </p:spPr>
      </p:pic>
      <p:grpSp>
        <p:nvGrpSpPr>
          <p:cNvPr id="2" name="Group 1">
            <a:extLst>
              <a:ext uri="{FF2B5EF4-FFF2-40B4-BE49-F238E27FC236}">
                <a16:creationId xmlns:a16="http://schemas.microsoft.com/office/drawing/2014/main" id="{A434EEF4-F767-2916-A23A-915A98629F72}"/>
              </a:ext>
            </a:extLst>
          </p:cNvPr>
          <p:cNvGrpSpPr/>
          <p:nvPr userDrawn="1"/>
        </p:nvGrpSpPr>
        <p:grpSpPr>
          <a:xfrm>
            <a:off x="814385" y="929898"/>
            <a:ext cx="10563229" cy="4562616"/>
            <a:chOff x="885149" y="722465"/>
            <a:chExt cx="10563229" cy="4562616"/>
          </a:xfrm>
        </p:grpSpPr>
        <p:sp>
          <p:nvSpPr>
            <p:cNvPr id="10" name="TextBox 9">
              <a:extLst>
                <a:ext uri="{FF2B5EF4-FFF2-40B4-BE49-F238E27FC236}">
                  <a16:creationId xmlns:a16="http://schemas.microsoft.com/office/drawing/2014/main" id="{153BC1F1-D70F-F570-7045-2DF9B6007A16}"/>
                </a:ext>
              </a:extLst>
            </p:cNvPr>
            <p:cNvSpPr txBox="1"/>
            <p:nvPr userDrawn="1"/>
          </p:nvSpPr>
          <p:spPr>
            <a:xfrm>
              <a:off x="1206254" y="1437874"/>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3432" y="72246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2910" y="805108"/>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39802" y="141651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r="6524"/>
            <a:stretch/>
          </p:blipFill>
          <p:spPr>
            <a:xfrm>
              <a:off x="885149" y="2774649"/>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7346" y="4130046"/>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7416" y="912394"/>
              <a:ext cx="0" cy="39663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Google Shape;540;p46">
              <a:extLst>
                <a:ext uri="{FF2B5EF4-FFF2-40B4-BE49-F238E27FC236}">
                  <a16:creationId xmlns:a16="http://schemas.microsoft.com/office/drawing/2014/main" id="{92B2DFFD-E675-FB6F-A86D-02A625BABFF1}"/>
                </a:ext>
              </a:extLst>
            </p:cNvPr>
            <p:cNvSpPr/>
            <p:nvPr userDrawn="1"/>
          </p:nvSpPr>
          <p:spPr>
            <a:xfrm>
              <a:off x="1173680" y="1792922"/>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3433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975237" y="3848777"/>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69220" y="1588480"/>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3" y="89294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1" y="97558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46813" y="1586992"/>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940235" y="1873546"/>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31437" y="2886137"/>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47876" y="3934627"/>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194427" y="1082875"/>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chemeClr val="accent5"/>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21833" y="15433"/>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Tree>
    <p:extLst>
      <p:ext uri="{BB962C8B-B14F-4D97-AF65-F5344CB8AC3E}">
        <p14:creationId xmlns:p14="http://schemas.microsoft.com/office/powerpoint/2010/main" val="3927187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4" name="Title 1">
            <a:extLst>
              <a:ext uri="{FF2B5EF4-FFF2-40B4-BE49-F238E27FC236}">
                <a16:creationId xmlns:a16="http://schemas.microsoft.com/office/drawing/2014/main" id="{EBA7ABA5-82FE-95EC-D013-7647F9E1A4B5}"/>
              </a:ext>
            </a:extLst>
          </p:cNvPr>
          <p:cNvSpPr txBox="1">
            <a:spLocks/>
          </p:cNvSpPr>
          <p:nvPr userDrawn="1"/>
        </p:nvSpPr>
        <p:spPr>
          <a:xfrm>
            <a:off x="743197" y="643700"/>
            <a:ext cx="10515600" cy="71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accent4"/>
                </a:solidFill>
                <a:latin typeface="Avenir Black" panose="02000503020000020003" pitchFamily="2" charset="0"/>
                <a:ea typeface="+mj-ea"/>
                <a:cs typeface="+mj-cs"/>
              </a:defRPr>
            </a:lvl1pPr>
          </a:lstStyle>
          <a:p>
            <a:r>
              <a:rPr lang="en-US"/>
              <a:t>Click to add name of activity</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Tree>
    <p:extLst>
      <p:ext uri="{BB962C8B-B14F-4D97-AF65-F5344CB8AC3E}">
        <p14:creationId xmlns:p14="http://schemas.microsoft.com/office/powerpoint/2010/main" val="375262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83688" y="1403941"/>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2" y="83372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0" y="83372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51937" y="1403941"/>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31487" y="4079652"/>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29111" y="2778993"/>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083688" y="1600750"/>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194426" y="1191363"/>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67447" y="693724"/>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7629"/>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E013D6-1E71-09F2-D1A5-0239C82B81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195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D19A55-BC52-1BC3-37CB-A98AA9A489BB}"/>
              </a:ext>
            </a:extLst>
          </p:cNvPr>
          <p:cNvSpPr>
            <a:spLocks noGrp="1"/>
          </p:cNvSpPr>
          <p:nvPr>
            <p:ph type="ftr" sz="quarter" idx="10"/>
          </p:nvPr>
        </p:nvSpPr>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Content Placeholder 2">
            <a:extLst>
              <a:ext uri="{FF2B5EF4-FFF2-40B4-BE49-F238E27FC236}">
                <a16:creationId xmlns:a16="http://schemas.microsoft.com/office/drawing/2014/main" id="{49B551F4-180C-5848-95E8-11D5CE0DADF7}"/>
              </a:ext>
            </a:extLst>
          </p:cNvPr>
          <p:cNvSpPr>
            <a:spLocks noGrp="1"/>
          </p:cNvSpPr>
          <p:nvPr>
            <p:ph idx="12" hasCustomPrompt="1"/>
          </p:nvPr>
        </p:nvSpPr>
        <p:spPr>
          <a:xfrm>
            <a:off x="2891149" y="2794619"/>
            <a:ext cx="6400800" cy="1620065"/>
          </a:xfrm>
        </p:spPr>
        <p:txBody>
          <a:bodyP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rm-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4329" y="14947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61987" y="-461985"/>
            <a:ext cx="413213" cy="133718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9665" y="31670"/>
            <a:ext cx="1337186" cy="369332"/>
          </a:xfrm>
          <a:prstGeom prst="rect">
            <a:avLst/>
          </a:prstGeom>
          <a:noFill/>
        </p:spPr>
        <p:txBody>
          <a:bodyPr wrap="square" rtlCol="0">
            <a:spAutoFit/>
          </a:bodyPr>
          <a:lstStyle/>
          <a:p>
            <a:r>
              <a:rPr lang="en-US" b="1">
                <a:solidFill>
                  <a:schemeClr val="bg1"/>
                </a:solidFill>
                <a:latin typeface="Avenir Book" panose="02000503020000020003" pitchFamily="2" charset="0"/>
              </a:rPr>
              <a:t>Warm-up</a:t>
            </a:r>
          </a:p>
        </p:txBody>
      </p:sp>
      <p:sp>
        <p:nvSpPr>
          <p:cNvPr id="4" name="Title 1">
            <a:extLst>
              <a:ext uri="{FF2B5EF4-FFF2-40B4-BE49-F238E27FC236}">
                <a16:creationId xmlns:a16="http://schemas.microsoft.com/office/drawing/2014/main" id="{A02DF53E-6090-7B8D-ED04-7A57FCF930DD}"/>
              </a:ext>
            </a:extLst>
          </p:cNvPr>
          <p:cNvSpPr>
            <a:spLocks noGrp="1"/>
          </p:cNvSpPr>
          <p:nvPr>
            <p:ph type="title" hasCustomPrompt="1"/>
          </p:nvPr>
        </p:nvSpPr>
        <p:spPr>
          <a:xfrm>
            <a:off x="719446" y="681037"/>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clipart, symbol&#10;&#10;Description automatically generated">
            <a:extLst>
              <a:ext uri="{FF2B5EF4-FFF2-40B4-BE49-F238E27FC236}">
                <a16:creationId xmlns:a16="http://schemas.microsoft.com/office/drawing/2014/main" id="{678B8826-C998-4D14-BECA-C2D2E360F811}"/>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606480" y="43803"/>
            <a:ext cx="536357" cy="719161"/>
          </a:xfrm>
          <a:prstGeom prst="rect">
            <a:avLst/>
          </a:prstGeom>
        </p:spPr>
      </p:pic>
    </p:spTree>
    <p:extLst>
      <p:ext uri="{BB962C8B-B14F-4D97-AF65-F5344CB8AC3E}">
        <p14:creationId xmlns:p14="http://schemas.microsoft.com/office/powerpoint/2010/main" val="347160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147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310"/>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sp>
        <p:nvSpPr>
          <p:cNvPr id="4" name="Title 1">
            <a:extLst>
              <a:ext uri="{FF2B5EF4-FFF2-40B4-BE49-F238E27FC236}">
                <a16:creationId xmlns:a16="http://schemas.microsoft.com/office/drawing/2014/main" id="{323518CF-2833-FA90-97CC-1D7455A5CFA9}"/>
              </a:ext>
            </a:extLst>
          </p:cNvPr>
          <p:cNvSpPr>
            <a:spLocks noGrp="1"/>
          </p:cNvSpPr>
          <p:nvPr>
            <p:ph type="title" hasCustomPrompt="1"/>
          </p:nvPr>
        </p:nvSpPr>
        <p:spPr>
          <a:xfrm>
            <a:off x="720693" y="681037"/>
            <a:ext cx="10515600" cy="710041"/>
          </a:xfrm>
        </p:spPr>
        <p:txBody>
          <a:bodyPr>
            <a:normAutofit/>
          </a:bodyPr>
          <a:lstStyle>
            <a:lvl1pPr>
              <a:defRPr sz="4000"/>
            </a:lvl1pPr>
          </a:lstStyle>
          <a:p>
            <a:r>
              <a:rPr lang="en-US"/>
              <a:t>Click to add name of activity</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5" y="-424929"/>
            <a:ext cx="369332" cy="1219198"/>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82E8F612-14D8-B710-D35A-DB9A07CC8E4A}"/>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58797"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6">
            <a:alphaModFix/>
          </a:blip>
          <a:srcRect/>
          <a:stretch/>
        </p:blipFill>
        <p:spPr>
          <a:xfrm>
            <a:off x="0" y="19670"/>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dirty="0"/>
              <a:t>Unit 2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7"/>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8"/>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695" r:id="rId2"/>
    <p:sldLayoutId id="2147483650" r:id="rId3"/>
    <p:sldLayoutId id="2147483667" r:id="rId4"/>
    <p:sldLayoutId id="2147483658" r:id="rId5"/>
    <p:sldLayoutId id="2147483677" r:id="rId6"/>
    <p:sldLayoutId id="2147483662" r:id="rId7"/>
    <p:sldLayoutId id="2147483668" r:id="rId8"/>
    <p:sldLayoutId id="2147483678" r:id="rId9"/>
    <p:sldLayoutId id="2147483679" r:id="rId10"/>
    <p:sldLayoutId id="2147483680" r:id="rId11"/>
    <p:sldLayoutId id="2147483673" r:id="rId12"/>
    <p:sldLayoutId id="2147483676" r:id="rId13"/>
    <p:sldLayoutId id="2147483674" r:id="rId14"/>
    <p:sldLayoutId id="2147483697" r:id="rId15"/>
    <p:sldLayoutId id="2147483683" r:id="rId16"/>
    <p:sldLayoutId id="2147483684" r:id="rId17"/>
    <p:sldLayoutId id="2147483699" r:id="rId18"/>
    <p:sldLayoutId id="2147483690" r:id="rId19"/>
    <p:sldLayoutId id="2147483705" r:id="rId20"/>
    <p:sldLayoutId id="2147483653" r:id="rId21"/>
    <p:sldLayoutId id="2147483693" r:id="rId22"/>
    <p:sldLayoutId id="2147483691" r:id="rId23"/>
    <p:sldLayoutId id="2147483692" r:id="rId24"/>
    <p:sldLayoutId id="2147483685" r:id="rId25"/>
    <p:sldLayoutId id="2147483686" r:id="rId26"/>
    <p:sldLayoutId id="2147483687" r:id="rId27"/>
    <p:sldLayoutId id="2147483688" r:id="rId28"/>
    <p:sldLayoutId id="2147483689" r:id="rId29"/>
    <p:sldLayoutId id="2147483698" r:id="rId30"/>
    <p:sldLayoutId id="2147483706" r:id="rId31"/>
    <p:sldLayoutId id="2147483708" r:id="rId32"/>
    <p:sldLayoutId id="2147483709" r:id="rId33"/>
    <p:sldLayoutId id="2147483707" r:id="rId34"/>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s://www.desmos.com/calculator/dgj2rkp95z" TargetMode="External"/><Relationship Id="rId5" Type="http://schemas.openxmlformats.org/officeDocument/2006/relationships/image" Target="../media/image111.png"/><Relationship Id="rId4" Type="http://schemas.openxmlformats.org/officeDocument/2006/relationships/image" Target="../media/image110.png"/></Relationships>
</file>

<file path=ppt/slides/_rels/slide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A3F6-4611-3846-B948-01B9B4444E34}"/>
              </a:ext>
            </a:extLst>
          </p:cNvPr>
          <p:cNvSpPr>
            <a:spLocks noGrp="1"/>
          </p:cNvSpPr>
          <p:nvPr>
            <p:ph type="ctrTitle"/>
          </p:nvPr>
        </p:nvSpPr>
        <p:spPr/>
        <p:txBody>
          <a:bodyPr/>
          <a:lstStyle/>
          <a:p>
            <a:r>
              <a:rPr lang="en-US" dirty="0"/>
              <a:t>Lesson 5:</a:t>
            </a:r>
            <a:br>
              <a:rPr lang="en-US" dirty="0"/>
            </a:br>
            <a:r>
              <a:rPr lang="en-US" dirty="0"/>
              <a:t>Common Sense</a:t>
            </a:r>
          </a:p>
        </p:txBody>
      </p:sp>
      <p:sp>
        <p:nvSpPr>
          <p:cNvPr id="3" name="Subtitle 2">
            <a:extLst>
              <a:ext uri="{FF2B5EF4-FFF2-40B4-BE49-F238E27FC236}">
                <a16:creationId xmlns:a16="http://schemas.microsoft.com/office/drawing/2014/main" id="{3B022D7B-E2BE-4249-B29E-7F937FF25346}"/>
              </a:ext>
            </a:extLst>
          </p:cNvPr>
          <p:cNvSpPr>
            <a:spLocks noGrp="1"/>
          </p:cNvSpPr>
          <p:nvPr>
            <p:ph type="subTitle" idx="1"/>
          </p:nvPr>
        </p:nvSpPr>
        <p:spPr/>
        <p:txBody>
          <a:bodyPr/>
          <a:lstStyle/>
          <a:p>
            <a:r>
              <a:rPr lang="en-US" dirty="0"/>
              <a:t>Logarithmic Functions</a:t>
            </a:r>
          </a:p>
        </p:txBody>
      </p:sp>
    </p:spTree>
    <p:extLst>
      <p:ext uri="{BB962C8B-B14F-4D97-AF65-F5344CB8AC3E}">
        <p14:creationId xmlns:p14="http://schemas.microsoft.com/office/powerpoint/2010/main" val="1919737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B3483CC-3A5C-D64E-9B4C-81F0FC92C0D7}"/>
                  </a:ext>
                </a:extLst>
              </p:cNvPr>
              <p:cNvSpPr>
                <a:spLocks noGrp="1"/>
              </p:cNvSpPr>
              <p:nvPr>
                <p:ph idx="1"/>
              </p:nvPr>
            </p:nvSpPr>
            <p:spPr/>
            <p:txBody>
              <a:bodyPr/>
              <a:lstStyle/>
              <a:p>
                <a:pPr marL="0" indent="0">
                  <a:buNone/>
                </a:pPr>
                <a:r>
                  <a:rPr lang="en-US" dirty="0"/>
                  <a:t>Solve the equation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𝑥</m:t>
                        </m:r>
                        <m:r>
                          <a:rPr lang="en-US" i="1">
                            <a:latin typeface="Cambria Math" panose="02040503050406030204" pitchFamily="18" charset="0"/>
                          </a:rPr>
                          <m:t>−1</m:t>
                        </m:r>
                      </m:sup>
                    </m:sSup>
                    <m:r>
                      <a:rPr lang="en-US">
                        <a:latin typeface="Cambria Math" panose="02040503050406030204" pitchFamily="18" charset="0"/>
                      </a:rPr>
                      <m:t>=</m:t>
                    </m:r>
                    <m:r>
                      <a:rPr lang="en-US" i="1">
                        <a:latin typeface="Cambria Math" panose="02040503050406030204" pitchFamily="18" charset="0"/>
                      </a:rPr>
                      <m:t>30</m:t>
                    </m:r>
                  </m:oMath>
                </a14:m>
                <a:r>
                  <a:rPr lang="en-US" dirty="0"/>
                  <a:t> using two methods:</a:t>
                </a:r>
              </a:p>
              <a:p>
                <a:pPr marL="0" indent="0">
                  <a:buNone/>
                </a:pPr>
                <a:r>
                  <a:rPr lang="en-US" dirty="0"/>
                  <a:t>Method 1: Use a base </a:t>
                </a:r>
                <a14:m>
                  <m:oMath xmlns:m="http://schemas.openxmlformats.org/officeDocument/2006/math">
                    <m:r>
                      <a:rPr lang="en-US" i="1">
                        <a:latin typeface="Cambria Math" panose="02040503050406030204" pitchFamily="18" charset="0"/>
                      </a:rPr>
                      <m:t>2</m:t>
                    </m:r>
                  </m:oMath>
                </a14:m>
                <a:r>
                  <a:rPr lang="en-US" dirty="0"/>
                  <a:t> logarithm to find an exact expression for the solution.</a:t>
                </a:r>
              </a:p>
              <a:p>
                <a:pPr marL="0" indent="0">
                  <a:buNone/>
                </a:pPr>
                <a:br>
                  <a:rPr lang="en-US" dirty="0"/>
                </a:br>
                <a:br>
                  <a:rPr lang="en-US" dirty="0"/>
                </a:br>
                <a:r>
                  <a:rPr lang="en-US" dirty="0"/>
                  <a:t>Method 2: Use a base </a:t>
                </a:r>
                <a14:m>
                  <m:oMath xmlns:m="http://schemas.openxmlformats.org/officeDocument/2006/math">
                    <m:r>
                      <a:rPr lang="en-US" i="1">
                        <a:latin typeface="Cambria Math" panose="02040503050406030204" pitchFamily="18" charset="0"/>
                      </a:rPr>
                      <m:t>10</m:t>
                    </m:r>
                  </m:oMath>
                </a14:m>
                <a:r>
                  <a:rPr lang="en-US" dirty="0"/>
                  <a:t> logarithm to find an approximate value for the solution.</a:t>
                </a:r>
              </a:p>
              <a:p>
                <a:pPr marL="0" indent="0">
                  <a:buNone/>
                </a:pPr>
                <a:br>
                  <a:rPr lang="en-US" dirty="0"/>
                </a:br>
                <a:endParaRPr lang="en-US" dirty="0"/>
              </a:p>
            </p:txBody>
          </p:sp>
        </mc:Choice>
        <mc:Fallback xmlns="">
          <p:sp>
            <p:nvSpPr>
              <p:cNvPr id="2" name="Content Placeholder 1">
                <a:extLst>
                  <a:ext uri="{FF2B5EF4-FFF2-40B4-BE49-F238E27FC236}">
                    <a16:creationId xmlns:a16="http://schemas.microsoft.com/office/drawing/2014/main" id="{5B3483CC-3A5C-D64E-9B4C-81F0FC92C0D7}"/>
                  </a:ext>
                </a:extLst>
              </p:cNvPr>
              <p:cNvSpPr>
                <a:spLocks noGrp="1" noRot="1" noChangeAspect="1" noMove="1" noResize="1" noEditPoints="1" noAdjustHandles="1" noChangeArrowheads="1" noChangeShapeType="1" noTextEdit="1"/>
              </p:cNvSpPr>
              <p:nvPr>
                <p:ph idx="1"/>
              </p:nvPr>
            </p:nvSpPr>
            <p:spPr>
              <a:blipFill>
                <a:blip r:embed="rId2"/>
                <a:stretch>
                  <a:fillRect l="-1206" t="-1842" r="-1448"/>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DA23BFCC-5B52-634C-9474-4E70731F5D63}"/>
              </a:ext>
            </a:extLst>
          </p:cNvPr>
          <p:cNvSpPr>
            <a:spLocks noGrp="1"/>
          </p:cNvSpPr>
          <p:nvPr>
            <p:ph type="ftr" sz="quarter" idx="11"/>
          </p:nvPr>
        </p:nvSpPr>
        <p:spPr/>
        <p:txBody>
          <a:bodyPr/>
          <a:lstStyle/>
          <a:p>
            <a:r>
              <a:rPr lang="en-US" dirty="0"/>
              <a:t>Unit 2 ● Lesson 5</a:t>
            </a:r>
          </a:p>
        </p:txBody>
      </p:sp>
    </p:spTree>
    <p:extLst>
      <p:ext uri="{BB962C8B-B14F-4D97-AF65-F5344CB8AC3E}">
        <p14:creationId xmlns:p14="http://schemas.microsoft.com/office/powerpoint/2010/main" val="87797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467907-8610-3047-BB51-C7A1EE2408F0}"/>
              </a:ext>
            </a:extLst>
          </p:cNvPr>
          <p:cNvSpPr>
            <a:spLocks noGrp="1"/>
          </p:cNvSpPr>
          <p:nvPr>
            <p:ph idx="1"/>
          </p:nvPr>
        </p:nvSpPr>
        <p:spPr/>
        <p:txBody>
          <a:bodyPr/>
          <a:lstStyle/>
          <a:p>
            <a:pPr marL="0" indent="0">
              <a:buNone/>
            </a:pPr>
            <a:r>
              <a:rPr lang="en-US" dirty="0"/>
              <a:t>Strategies for solving exponential equations and systems:</a:t>
            </a:r>
          </a:p>
          <a:p>
            <a:endParaRPr lang="en-US" dirty="0"/>
          </a:p>
        </p:txBody>
      </p:sp>
      <p:sp>
        <p:nvSpPr>
          <p:cNvPr id="3" name="Footer Placeholder 2">
            <a:extLst>
              <a:ext uri="{FF2B5EF4-FFF2-40B4-BE49-F238E27FC236}">
                <a16:creationId xmlns:a16="http://schemas.microsoft.com/office/drawing/2014/main" id="{D0FE067C-5371-FE45-8461-EFF2389260ED}"/>
              </a:ext>
            </a:extLst>
          </p:cNvPr>
          <p:cNvSpPr>
            <a:spLocks noGrp="1"/>
          </p:cNvSpPr>
          <p:nvPr>
            <p:ph type="ftr" sz="quarter" idx="11"/>
          </p:nvPr>
        </p:nvSpPr>
        <p:spPr/>
        <p:txBody>
          <a:bodyPr/>
          <a:lstStyle/>
          <a:p>
            <a:r>
              <a:rPr lang="en-US" dirty="0"/>
              <a:t>Unit 2 ● Lesson 5</a:t>
            </a:r>
          </a:p>
        </p:txBody>
      </p:sp>
    </p:spTree>
    <p:extLst>
      <p:ext uri="{BB962C8B-B14F-4D97-AF65-F5344CB8AC3E}">
        <p14:creationId xmlns:p14="http://schemas.microsoft.com/office/powerpoint/2010/main" val="212705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ED0FF73-3CA8-FF4C-87FF-DBB62C98EC54}"/>
                  </a:ext>
                </a:extLst>
              </p:cNvPr>
              <p:cNvSpPr>
                <a:spLocks noGrp="1"/>
              </p:cNvSpPr>
              <p:nvPr>
                <p:ph idx="1"/>
              </p:nvPr>
            </p:nvSpPr>
            <p:spPr/>
            <p:txBody>
              <a:bodyPr/>
              <a:lstStyle/>
              <a:p>
                <a:pPr marL="0" indent="0">
                  <a:buNone/>
                </a:pPr>
                <a:r>
                  <a:rPr lang="en-US" dirty="0"/>
                  <a:t>Find the solution to each equation:</a:t>
                </a:r>
              </a:p>
              <a:p>
                <a:pPr marL="514350" indent="-514350">
                  <a:buAutoNum type="alphaLcPeriod"/>
                </a:pPr>
                <a14:m>
                  <m:oMath xmlns:m="http://schemas.openxmlformats.org/officeDocument/2006/math">
                    <m:r>
                      <a:rPr lang="en-US" b="0" i="1" smtClean="0">
                        <a:latin typeface="Cambria Math" panose="02040503050406030204" pitchFamily="18" charset="0"/>
                      </a:rPr>
                      <m:t>50=5</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𝑥</m:t>
                            </m:r>
                            <m:r>
                              <a:rPr lang="en-US" b="0" i="1" smtClean="0">
                                <a:latin typeface="Cambria Math" panose="02040503050406030204" pitchFamily="18" charset="0"/>
                              </a:rPr>
                              <m:t>−1</m:t>
                            </m:r>
                          </m:sup>
                        </m:sSup>
                      </m:e>
                    </m:d>
                  </m:oMath>
                </a14:m>
                <a:endParaRPr lang="en-US" dirty="0"/>
              </a:p>
              <a:p>
                <a:pPr marL="514350" indent="-514350">
                  <a:buAutoNum type="alphaLcPeriod"/>
                </a:pPr>
                <a:endParaRPr lang="en-US" dirty="0"/>
              </a:p>
              <a:p>
                <a:pPr marL="514350" indent="-514350">
                  <a:buAutoNum type="alphaLcPeriod"/>
                </a:pPr>
                <a:endParaRPr lang="en-US" dirty="0"/>
              </a:p>
              <a:p>
                <a:pPr marL="514350" indent="-514350">
                  <a:buAutoNum type="alphaLcPeriod"/>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+1</m:t>
                        </m:r>
                      </m:sup>
                    </m:sSup>
                    <m:r>
                      <a:rPr lang="en-US" b="0" i="1" smtClean="0">
                        <a:latin typeface="Cambria Math" panose="02040503050406030204" pitchFamily="18" charset="0"/>
                      </a:rPr>
                      <m:t>=1,255</m:t>
                    </m:r>
                  </m:oMath>
                </a14:m>
                <a:endParaRPr lang="en-US" dirty="0"/>
              </a:p>
            </p:txBody>
          </p:sp>
        </mc:Choice>
        <mc:Fallback xmlns="">
          <p:sp>
            <p:nvSpPr>
              <p:cNvPr id="2" name="Content Placeholder 1">
                <a:extLst>
                  <a:ext uri="{FF2B5EF4-FFF2-40B4-BE49-F238E27FC236}">
                    <a16:creationId xmlns:a16="http://schemas.microsoft.com/office/drawing/2014/main" id="{2ED0FF73-3CA8-FF4C-87FF-DBB62C98EC54}"/>
                  </a:ext>
                </a:extLst>
              </p:cNvPr>
              <p:cNvSpPr>
                <a:spLocks noGrp="1" noRot="1" noChangeAspect="1" noMove="1" noResize="1" noEditPoints="1" noAdjustHandles="1" noChangeArrowheads="1" noChangeShapeType="1" noTextEdit="1"/>
              </p:cNvSpPr>
              <p:nvPr>
                <p:ph idx="1"/>
              </p:nvPr>
            </p:nvSpPr>
            <p:spPr>
              <a:blipFill>
                <a:blip r:embed="rId3"/>
                <a:stretch>
                  <a:fillRect l="-1269" t="-259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CCC49E3-036E-BF47-9A42-18F3569090B0}"/>
              </a:ext>
            </a:extLst>
          </p:cNvPr>
          <p:cNvSpPr>
            <a:spLocks noGrp="1"/>
          </p:cNvSpPr>
          <p:nvPr>
            <p:ph type="ftr" sz="quarter" idx="11"/>
          </p:nvPr>
        </p:nvSpPr>
        <p:spPr/>
        <p:txBody>
          <a:bodyPr/>
          <a:lstStyle/>
          <a:p>
            <a:r>
              <a:rPr lang="en-US" dirty="0"/>
              <a:t>Unit 2 ● Lesson 5</a:t>
            </a:r>
          </a:p>
        </p:txBody>
      </p:sp>
    </p:spTree>
    <p:extLst>
      <p:ext uri="{BB962C8B-B14F-4D97-AF65-F5344CB8AC3E}">
        <p14:creationId xmlns:p14="http://schemas.microsoft.com/office/powerpoint/2010/main" val="2486800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31841E4-C3B3-7342-9678-9F23F83D862C}"/>
                  </a:ext>
                </a:extLst>
              </p:cNvPr>
              <p:cNvSpPr>
                <a:spLocks noGrp="1"/>
              </p:cNvSpPr>
              <p:nvPr>
                <p:ph idx="1"/>
              </p:nvPr>
            </p:nvSpPr>
            <p:spPr/>
            <p:txBody>
              <a:bodyPr/>
              <a:lstStyle/>
              <a:p>
                <a:pPr marL="514350" indent="-514350">
                  <a:buAutoNum type="arabicPeriod"/>
                </a:pPr>
                <a:r>
                  <a:rPr lang="en-US" dirty="0"/>
                  <a:t>The graphs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𝑥</m:t>
                        </m:r>
                      </m:sup>
                    </m:sSup>
                  </m:oMath>
                </a14:m>
                <a:r>
                  <a:rPr lang="en-US" dirty="0"/>
                  <a:t> and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m:t>
                        </m:r>
                        <m:r>
                          <a:rPr lang="en-US" i="1">
                            <a:latin typeface="Cambria Math" panose="02040503050406030204" pitchFamily="18" charset="0"/>
                          </a:rPr>
                          <m:t>𝑥</m:t>
                        </m:r>
                      </m:sup>
                    </m:sSup>
                  </m:oMath>
                </a14:m>
                <a:r>
                  <a:rPr lang="en-US" dirty="0"/>
                  <a:t> (both with restricted domains) are shown in the same coordinate plane.</a:t>
                </a:r>
              </a:p>
              <a:p>
                <a:pPr marL="514350" indent="-514350">
                  <a:buAutoNum type="alphaLcPeriod"/>
                </a:pPr>
                <a:r>
                  <a:rPr lang="en-US" dirty="0"/>
                  <a:t>Make a list of the features </a:t>
                </a:r>
              </a:p>
              <a:p>
                <a:pPr marL="457200" lvl="1" indent="0">
                  <a:buNone/>
                </a:pPr>
                <a:r>
                  <a:rPr lang="en-US" sz="2800" dirty="0"/>
                  <a:t>of the function </a:t>
                </a:r>
                <a14:m>
                  <m:oMath xmlns:m="http://schemas.openxmlformats.org/officeDocument/2006/math">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i="1">
                            <a:latin typeface="Cambria Math" panose="02040503050406030204" pitchFamily="18" charset="0"/>
                          </a:rPr>
                          <m:t>𝑥</m:t>
                        </m:r>
                      </m:e>
                    </m:d>
                  </m:oMath>
                </a14:m>
                <a:r>
                  <a:rPr lang="en-US" sz="2800" dirty="0"/>
                  <a:t>.</a:t>
                </a:r>
              </a:p>
              <a:p>
                <a:pPr marL="0" indent="0">
                  <a:buNone/>
                </a:pPr>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831841E4-C3B3-7342-9678-9F23F83D862C}"/>
                  </a:ext>
                </a:extLst>
              </p:cNvPr>
              <p:cNvSpPr>
                <a:spLocks noGrp="1" noRot="1" noChangeAspect="1" noMove="1" noResize="1" noEditPoints="1" noAdjustHandles="1" noChangeArrowheads="1" noChangeShapeType="1" noTextEdit="1"/>
              </p:cNvSpPr>
              <p:nvPr>
                <p:ph idx="1"/>
              </p:nvPr>
            </p:nvSpPr>
            <p:spPr>
              <a:blipFill>
                <a:blip r:embed="rId2"/>
                <a:stretch>
                  <a:fillRect l="-1248" t="-401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E262BE58-8CBE-394C-A857-3595C6D748CA}"/>
              </a:ext>
            </a:extLst>
          </p:cNvPr>
          <p:cNvSpPr>
            <a:spLocks noGrp="1"/>
          </p:cNvSpPr>
          <p:nvPr>
            <p:ph type="ftr" sz="quarter" idx="11"/>
          </p:nvPr>
        </p:nvSpPr>
        <p:spPr/>
        <p:txBody>
          <a:bodyPr/>
          <a:lstStyle/>
          <a:p>
            <a:r>
              <a:rPr lang="en-US" dirty="0"/>
              <a:t>Unit 2 ● Lesson 5</a:t>
            </a:r>
          </a:p>
        </p:txBody>
      </p:sp>
      <p:pic>
        <p:nvPicPr>
          <p:cNvPr id="4" name="Picture">
            <a:extLst>
              <a:ext uri="{FF2B5EF4-FFF2-40B4-BE49-F238E27FC236}">
                <a16:creationId xmlns:a16="http://schemas.microsoft.com/office/drawing/2014/main" id="{A5319551-5446-FC4B-8907-48698B44A778}"/>
              </a:ext>
            </a:extLst>
          </p:cNvPr>
          <p:cNvPicPr/>
          <p:nvPr/>
        </p:nvPicPr>
        <p:blipFill>
          <a:blip r:embed="rId3"/>
          <a:stretch>
            <a:fillRect/>
          </a:stretch>
        </p:blipFill>
        <p:spPr bwMode="auto">
          <a:xfrm>
            <a:off x="6550553" y="2815403"/>
            <a:ext cx="3592513" cy="3178997"/>
          </a:xfrm>
          <a:prstGeom prst="rect">
            <a:avLst/>
          </a:prstGeom>
          <a:noFill/>
          <a:ln w="9525">
            <a:noFill/>
            <a:headEnd/>
            <a:tailEnd/>
          </a:ln>
        </p:spPr>
      </p:pic>
    </p:spTree>
    <p:extLst>
      <p:ext uri="{BB962C8B-B14F-4D97-AF65-F5344CB8AC3E}">
        <p14:creationId xmlns:p14="http://schemas.microsoft.com/office/powerpoint/2010/main" val="1245674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31841E4-C3B3-7342-9678-9F23F83D862C}"/>
                  </a:ext>
                </a:extLst>
              </p:cNvPr>
              <p:cNvSpPr>
                <a:spLocks noGrp="1"/>
              </p:cNvSpPr>
              <p:nvPr>
                <p:ph idx="1"/>
              </p:nvPr>
            </p:nvSpPr>
            <p:spPr/>
            <p:txBody>
              <a:bodyPr/>
              <a:lstStyle/>
              <a:p>
                <a:pPr marL="514350" indent="-514350">
                  <a:buAutoNum type="arabicPeriod"/>
                </a:pPr>
                <a:r>
                  <a:rPr lang="en-US" dirty="0"/>
                  <a:t>The graphs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𝑥</m:t>
                        </m:r>
                      </m:sup>
                    </m:sSup>
                  </m:oMath>
                </a14:m>
                <a:r>
                  <a:rPr lang="en-US" dirty="0"/>
                  <a:t> and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m:t>
                        </m:r>
                        <m:r>
                          <a:rPr lang="en-US" i="1">
                            <a:latin typeface="Cambria Math" panose="02040503050406030204" pitchFamily="18" charset="0"/>
                          </a:rPr>
                          <m:t>𝑥</m:t>
                        </m:r>
                      </m:sup>
                    </m:sSup>
                  </m:oMath>
                </a14:m>
                <a:r>
                  <a:rPr lang="en-US" dirty="0"/>
                  <a:t> (both with restricted domains) are shown in the same coordinate plane.</a:t>
                </a:r>
              </a:p>
              <a:p>
                <a:pPr marL="0" indent="0">
                  <a:buNone/>
                </a:pPr>
                <a:r>
                  <a:rPr lang="en-US" dirty="0"/>
                  <a:t>b. Make a list of the features </a:t>
                </a:r>
              </a:p>
              <a:p>
                <a:pPr marL="457200" lvl="1" indent="0">
                  <a:buNone/>
                </a:pPr>
                <a:r>
                  <a:rPr lang="en-US" sz="2800" dirty="0"/>
                  <a:t>of </a:t>
                </a:r>
                <a14:m>
                  <m:oMath xmlns:m="http://schemas.openxmlformats.org/officeDocument/2006/math">
                    <m:r>
                      <a:rPr lang="en-US" sz="2800" i="1">
                        <a:latin typeface="Cambria Math" panose="02040503050406030204" pitchFamily="18" charset="0"/>
                      </a:rPr>
                      <m:t>𝑔</m:t>
                    </m:r>
                    <m:d>
                      <m:dPr>
                        <m:ctrlPr>
                          <a:rPr lang="en-US" sz="2800" i="1">
                            <a:latin typeface="Cambria Math" panose="02040503050406030204" pitchFamily="18" charset="0"/>
                          </a:rPr>
                        </m:ctrlPr>
                      </m:dPr>
                      <m:e>
                        <m:r>
                          <a:rPr lang="en-US" sz="2800" i="1">
                            <a:latin typeface="Cambria Math" panose="02040503050406030204" pitchFamily="18" charset="0"/>
                          </a:rPr>
                          <m:t>𝑥</m:t>
                        </m:r>
                      </m:e>
                    </m:d>
                  </m:oMath>
                </a14:m>
                <a:r>
                  <a:rPr lang="en-US" sz="2800" dirty="0"/>
                  <a:t>.</a:t>
                </a:r>
              </a:p>
              <a:p>
                <a:pPr marL="0" indent="0">
                  <a:buNone/>
                </a:pPr>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831841E4-C3B3-7342-9678-9F23F83D862C}"/>
                  </a:ext>
                </a:extLst>
              </p:cNvPr>
              <p:cNvSpPr>
                <a:spLocks noGrp="1" noRot="1" noChangeAspect="1" noMove="1" noResize="1" noEditPoints="1" noAdjustHandles="1" noChangeArrowheads="1" noChangeShapeType="1" noTextEdit="1"/>
              </p:cNvSpPr>
              <p:nvPr>
                <p:ph idx="1"/>
              </p:nvPr>
            </p:nvSpPr>
            <p:spPr>
              <a:blipFill>
                <a:blip r:embed="rId2"/>
                <a:stretch>
                  <a:fillRect l="-1248" t="-401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E262BE58-8CBE-394C-A857-3595C6D748CA}"/>
              </a:ext>
            </a:extLst>
          </p:cNvPr>
          <p:cNvSpPr>
            <a:spLocks noGrp="1"/>
          </p:cNvSpPr>
          <p:nvPr>
            <p:ph type="ftr" sz="quarter" idx="11"/>
          </p:nvPr>
        </p:nvSpPr>
        <p:spPr/>
        <p:txBody>
          <a:bodyPr/>
          <a:lstStyle/>
          <a:p>
            <a:r>
              <a:rPr lang="en-US" dirty="0"/>
              <a:t>Unit 2 ● Lesson 5</a:t>
            </a:r>
          </a:p>
        </p:txBody>
      </p:sp>
      <p:pic>
        <p:nvPicPr>
          <p:cNvPr id="4" name="Picture">
            <a:extLst>
              <a:ext uri="{FF2B5EF4-FFF2-40B4-BE49-F238E27FC236}">
                <a16:creationId xmlns:a16="http://schemas.microsoft.com/office/drawing/2014/main" id="{A5319551-5446-FC4B-8907-48698B44A778}"/>
              </a:ext>
            </a:extLst>
          </p:cNvPr>
          <p:cNvPicPr/>
          <p:nvPr/>
        </p:nvPicPr>
        <p:blipFill>
          <a:blip r:embed="rId3"/>
          <a:stretch>
            <a:fillRect/>
          </a:stretch>
        </p:blipFill>
        <p:spPr bwMode="auto">
          <a:xfrm>
            <a:off x="6550553" y="2815403"/>
            <a:ext cx="3592513" cy="3178997"/>
          </a:xfrm>
          <a:prstGeom prst="rect">
            <a:avLst/>
          </a:prstGeom>
          <a:noFill/>
          <a:ln w="9525">
            <a:noFill/>
            <a:headEnd/>
            <a:tailEnd/>
          </a:ln>
        </p:spPr>
      </p:pic>
    </p:spTree>
    <p:extLst>
      <p:ext uri="{BB962C8B-B14F-4D97-AF65-F5344CB8AC3E}">
        <p14:creationId xmlns:p14="http://schemas.microsoft.com/office/powerpoint/2010/main" val="962372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CFD93F8-2853-E646-87FA-A20CDD1EB469}"/>
                  </a:ext>
                </a:extLst>
              </p:cNvPr>
              <p:cNvSpPr>
                <a:spLocks noGrp="1"/>
              </p:cNvSpPr>
              <p:nvPr>
                <p:ph idx="1"/>
              </p:nvPr>
            </p:nvSpPr>
            <p:spPr/>
            <p:txBody>
              <a:bodyPr/>
              <a:lstStyle/>
              <a:p>
                <a:pPr marL="0" lvl="0" indent="0">
                  <a:buNone/>
                </a:pPr>
                <a:r>
                  <a:rPr lang="en-US" dirty="0"/>
                  <a:t>2. Use long division to calculate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1,568÷</m:t>
                        </m:r>
                        <m:r>
                          <a:rPr lang="en-US" i="1">
                            <a:latin typeface="Cambria Math" panose="02040503050406030204" pitchFamily="18" charset="0"/>
                          </a:rPr>
                          <m:t>13</m:t>
                        </m:r>
                      </m:e>
                    </m:d>
                  </m:oMath>
                </a14:m>
                <a:r>
                  <a:rPr lang="en-US" dirty="0"/>
                  <a:t>. Show each step.</a:t>
                </a:r>
              </a:p>
              <a:p>
                <a:pPr marL="0" lvl="0" indent="0">
                  <a:buNone/>
                </a:pPr>
                <a:r>
                  <a:rPr lang="en-US" dirty="0"/>
                  <a:t>Write your answer as a quotient and a remainder.</a:t>
                </a:r>
              </a:p>
              <a:p>
                <a:pPr marL="0" indent="0">
                  <a:buNone/>
                </a:pPr>
                <a:br>
                  <a:rPr lang="en-US" dirty="0"/>
                </a:br>
                <a:endParaRPr lang="en-US" dirty="0"/>
              </a:p>
            </p:txBody>
          </p:sp>
        </mc:Choice>
        <mc:Fallback xmlns="">
          <p:sp>
            <p:nvSpPr>
              <p:cNvPr id="2" name="Content Placeholder 1">
                <a:extLst>
                  <a:ext uri="{FF2B5EF4-FFF2-40B4-BE49-F238E27FC236}">
                    <a16:creationId xmlns:a16="http://schemas.microsoft.com/office/drawing/2014/main" id="{9CFD93F8-2853-E646-87FA-A20CDD1EB469}"/>
                  </a:ext>
                </a:extLst>
              </p:cNvPr>
              <p:cNvSpPr>
                <a:spLocks noGrp="1" noRot="1" noChangeAspect="1" noMove="1" noResize="1" noEditPoints="1" noAdjustHandles="1" noChangeArrowheads="1" noChangeShapeType="1" noTextEdit="1"/>
              </p:cNvSpPr>
              <p:nvPr>
                <p:ph idx="1"/>
              </p:nvPr>
            </p:nvSpPr>
            <p:spPr>
              <a:blipFill>
                <a:blip r:embed="rId2"/>
                <a:stretch>
                  <a:fillRect l="-1124" t="-2676" r="-37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B0D5F5E-3F9C-514D-8716-B549722AF34C}"/>
              </a:ext>
            </a:extLst>
          </p:cNvPr>
          <p:cNvSpPr>
            <a:spLocks noGrp="1"/>
          </p:cNvSpPr>
          <p:nvPr>
            <p:ph type="ftr" sz="quarter" idx="11"/>
          </p:nvPr>
        </p:nvSpPr>
        <p:spPr/>
        <p:txBody>
          <a:bodyPr/>
          <a:lstStyle/>
          <a:p>
            <a:r>
              <a:rPr lang="en-US" dirty="0"/>
              <a:t>Unit 2 ● Lesson 5</a:t>
            </a:r>
          </a:p>
        </p:txBody>
      </p:sp>
    </p:spTree>
    <p:extLst>
      <p:ext uri="{BB962C8B-B14F-4D97-AF65-F5344CB8AC3E}">
        <p14:creationId xmlns:p14="http://schemas.microsoft.com/office/powerpoint/2010/main" val="1575645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94F397-EAE7-B048-B1F1-BE97314B29FD}"/>
              </a:ext>
            </a:extLst>
          </p:cNvPr>
          <p:cNvSpPr>
            <a:spLocks noGrp="1"/>
          </p:cNvSpPr>
          <p:nvPr>
            <p:ph idx="12"/>
          </p:nvPr>
        </p:nvSpPr>
        <p:spPr>
          <a:xfrm>
            <a:off x="2425840" y="2279176"/>
            <a:ext cx="7340319" cy="2975212"/>
          </a:xfrm>
        </p:spPr>
        <p:txBody>
          <a:bodyPr>
            <a:normAutofit/>
          </a:bodyPr>
          <a:lstStyle/>
          <a:p>
            <a:pPr algn="ctr"/>
            <a:r>
              <a:rPr lang="en-US" dirty="0"/>
              <a:t>Use logarithms to solve exponential equations.</a:t>
            </a:r>
          </a:p>
          <a:p>
            <a:pPr algn="ctr"/>
            <a:endParaRPr lang="en-US" dirty="0"/>
          </a:p>
          <a:p>
            <a:pPr algn="ctr"/>
            <a:r>
              <a:rPr lang="en-US" dirty="0"/>
              <a:t>Solve systems of equations that contain exponential functions.</a:t>
            </a:r>
          </a:p>
          <a:p>
            <a:endParaRPr lang="en-US" dirty="0"/>
          </a:p>
        </p:txBody>
      </p:sp>
      <p:sp>
        <p:nvSpPr>
          <p:cNvPr id="4" name="Footer Placeholder 2">
            <a:extLst>
              <a:ext uri="{FF2B5EF4-FFF2-40B4-BE49-F238E27FC236}">
                <a16:creationId xmlns:a16="http://schemas.microsoft.com/office/drawing/2014/main" id="{F74092A3-1D48-354A-A02B-F3B74A1B14CC}"/>
              </a:ext>
            </a:extLst>
          </p:cNvPr>
          <p:cNvSpPr>
            <a:spLocks noGrp="1"/>
          </p:cNvSpPr>
          <p:nvPr>
            <p:ph type="ftr" sz="quarter" idx="11"/>
          </p:nvPr>
        </p:nvSpPr>
        <p:spPr>
          <a:xfrm>
            <a:off x="4038600" y="6492874"/>
            <a:ext cx="4114800" cy="365125"/>
          </a:xfrm>
        </p:spPr>
        <p:txBody>
          <a:bodyPr/>
          <a:lstStyle/>
          <a:p>
            <a:r>
              <a:rPr lang="en-US" dirty="0"/>
              <a:t>Unit 2 ● Lesson 5</a:t>
            </a:r>
          </a:p>
        </p:txBody>
      </p:sp>
    </p:spTree>
    <p:extLst>
      <p:ext uri="{BB962C8B-B14F-4D97-AF65-F5344CB8AC3E}">
        <p14:creationId xmlns:p14="http://schemas.microsoft.com/office/powerpoint/2010/main" val="3170469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3E3D362-AF74-664A-81E1-C1E2FB6534D2}"/>
                  </a:ext>
                </a:extLst>
              </p:cNvPr>
              <p:cNvSpPr>
                <a:spLocks noGrp="1"/>
              </p:cNvSpPr>
              <p:nvPr>
                <p:ph idx="1"/>
              </p:nvPr>
            </p:nvSpPr>
            <p:spPr/>
            <p:txBody>
              <a:bodyPr>
                <a:normAutofit/>
              </a:bodyPr>
              <a:lstStyle/>
              <a:p>
                <a:pPr marL="0" indent="0">
                  <a:buNone/>
                </a:pPr>
                <a:r>
                  <a:rPr lang="en-US" dirty="0"/>
                  <a:t>You already know that our number system is base </a:t>
                </a:r>
                <a14:m>
                  <m:oMath xmlns:m="http://schemas.openxmlformats.org/officeDocument/2006/math">
                    <m:r>
                      <a:rPr lang="en-US" i="1">
                        <a:latin typeface="Cambria Math" panose="02040503050406030204" pitchFamily="18" charset="0"/>
                      </a:rPr>
                      <m:t>10</m:t>
                    </m:r>
                  </m:oMath>
                </a14:m>
                <a:r>
                  <a:rPr lang="en-US" dirty="0"/>
                  <a:t>, so each of the different place values in a number are powers of </a:t>
                </a:r>
                <a14:m>
                  <m:oMath xmlns:m="http://schemas.openxmlformats.org/officeDocument/2006/math">
                    <m:r>
                      <a:rPr lang="en-US" i="1">
                        <a:latin typeface="Cambria Math" panose="02040503050406030204" pitchFamily="18" charset="0"/>
                      </a:rPr>
                      <m:t>10</m:t>
                    </m:r>
                  </m:oMath>
                </a14:m>
                <a:r>
                  <a:rPr lang="en-US" dirty="0"/>
                  <a:t>. That makes the base </a:t>
                </a:r>
                <a14:m>
                  <m:oMath xmlns:m="http://schemas.openxmlformats.org/officeDocument/2006/math">
                    <m:r>
                      <a:rPr lang="en-US" i="1">
                        <a:latin typeface="Cambria Math" panose="02040503050406030204" pitchFamily="18" charset="0"/>
                      </a:rPr>
                      <m:t>10</m:t>
                    </m:r>
                  </m:oMath>
                </a14:m>
                <a:r>
                  <a:rPr lang="en-US" dirty="0"/>
                  <a:t> exponential and base </a:t>
                </a:r>
                <a14:m>
                  <m:oMath xmlns:m="http://schemas.openxmlformats.org/officeDocument/2006/math">
                    <m:r>
                      <a:rPr lang="en-US" i="1">
                        <a:latin typeface="Cambria Math" panose="02040503050406030204" pitchFamily="18" charset="0"/>
                      </a:rPr>
                      <m:t>10</m:t>
                    </m:r>
                  </m:oMath>
                </a14:m>
                <a:r>
                  <a:rPr lang="en-US" dirty="0"/>
                  <a:t> logarithmic functions very important. Because the base </a:t>
                </a:r>
                <a14:m>
                  <m:oMath xmlns:m="http://schemas.openxmlformats.org/officeDocument/2006/math">
                    <m:r>
                      <a:rPr lang="en-US" i="1">
                        <a:latin typeface="Cambria Math" panose="02040503050406030204" pitchFamily="18" charset="0"/>
                      </a:rPr>
                      <m:t>10</m:t>
                    </m:r>
                  </m:oMath>
                </a14:m>
                <a:r>
                  <a:rPr lang="en-US" dirty="0"/>
                  <a:t> logarithm is so commonly used, it is called the “common log,” and to make the notation a little more compact, it is generally written without the base. So, it is used like this:</a:t>
                </a:r>
              </a:p>
              <a:p>
                <a:pPr marL="0" indent="0">
                  <a:buNone/>
                </a:pPr>
                <a:endParaRPr lang="en-US" dirty="0"/>
              </a:p>
              <a:p>
                <a:pPr marL="0" indent="0">
                  <a:buNone/>
                </a:pP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10</m:t>
                    </m:r>
                    <m:r>
                      <a:rPr lang="en-US">
                        <a:latin typeface="Cambria Math" panose="02040503050406030204" pitchFamily="18" charset="0"/>
                      </a:rPr>
                      <m:t>=</m:t>
                    </m:r>
                    <m:r>
                      <a:rPr lang="en-US" i="1">
                        <a:latin typeface="Cambria Math" panose="02040503050406030204" pitchFamily="18" charset="0"/>
                      </a:rPr>
                      <m:t>1</m:t>
                    </m:r>
                  </m:oMath>
                </a14:m>
                <a:r>
                  <a:rPr lang="en-US" dirty="0"/>
                  <a:t>, because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m:t>
                        </m:r>
                      </m:sup>
                    </m:sSup>
                    <m:r>
                      <a:rPr lang="en-US">
                        <a:latin typeface="Cambria Math" panose="02040503050406030204" pitchFamily="18" charset="0"/>
                      </a:rPr>
                      <m:t>=</m:t>
                    </m:r>
                    <m:r>
                      <a:rPr lang="en-US" i="1">
                        <a:latin typeface="Cambria Math" panose="02040503050406030204" pitchFamily="18" charset="0"/>
                      </a:rPr>
                      <m:t>10</m:t>
                    </m:r>
                  </m:oMath>
                </a14:m>
                <a:endParaRPr lang="en-US" dirty="0"/>
              </a:p>
              <a:p>
                <a:pPr marL="0" indent="0">
                  <a:buNone/>
                </a:pP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100</m:t>
                    </m:r>
                    <m:r>
                      <a:rPr lang="en-US">
                        <a:latin typeface="Cambria Math" panose="02040503050406030204" pitchFamily="18" charset="0"/>
                      </a:rPr>
                      <m:t>=</m:t>
                    </m:r>
                    <m:r>
                      <a:rPr lang="en-US" i="1">
                        <a:latin typeface="Cambria Math" panose="02040503050406030204" pitchFamily="18" charset="0"/>
                      </a:rPr>
                      <m:t>2</m:t>
                    </m:r>
                  </m:oMath>
                </a14:m>
                <a:r>
                  <a:rPr lang="en-US" dirty="0"/>
                  <a:t> , because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2</m:t>
                        </m:r>
                      </m:sup>
                    </m:sSup>
                    <m:r>
                      <a:rPr lang="en-US">
                        <a:latin typeface="Cambria Math" panose="02040503050406030204" pitchFamily="18" charset="0"/>
                      </a:rPr>
                      <m:t>=</m:t>
                    </m:r>
                    <m:r>
                      <a:rPr lang="en-US" i="1">
                        <a:latin typeface="Cambria Math" panose="02040503050406030204" pitchFamily="18" charset="0"/>
                      </a:rPr>
                      <m:t>100</m:t>
                    </m:r>
                  </m:oMath>
                </a14:m>
                <a:endParaRPr lang="en-US" dirty="0"/>
              </a:p>
            </p:txBody>
          </p:sp>
        </mc:Choice>
        <mc:Fallback xmlns="">
          <p:sp>
            <p:nvSpPr>
              <p:cNvPr id="2" name="Content Placeholder 1">
                <a:extLst>
                  <a:ext uri="{FF2B5EF4-FFF2-40B4-BE49-F238E27FC236}">
                    <a16:creationId xmlns:a16="http://schemas.microsoft.com/office/drawing/2014/main" id="{63E3D362-AF74-664A-81E1-C1E2FB6534D2}"/>
                  </a:ext>
                </a:extLst>
              </p:cNvPr>
              <p:cNvSpPr>
                <a:spLocks noGrp="1" noRot="1" noChangeAspect="1" noMove="1" noResize="1" noEditPoints="1" noAdjustHandles="1" noChangeArrowheads="1" noChangeShapeType="1" noTextEdit="1"/>
              </p:cNvSpPr>
              <p:nvPr>
                <p:ph idx="1"/>
              </p:nvPr>
            </p:nvSpPr>
            <p:spPr>
              <a:blipFill>
                <a:blip r:embed="rId3"/>
                <a:stretch>
                  <a:fillRect l="-1206" t="-2035" r="-603" b="-3198"/>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8E5C3367-881A-2F45-8E58-250DD44F541F}"/>
              </a:ext>
            </a:extLst>
          </p:cNvPr>
          <p:cNvSpPr>
            <a:spLocks noGrp="1"/>
          </p:cNvSpPr>
          <p:nvPr>
            <p:ph type="title"/>
          </p:nvPr>
        </p:nvSpPr>
        <p:spPr/>
        <p:txBody>
          <a:bodyPr/>
          <a:lstStyle/>
          <a:p>
            <a:r>
              <a:rPr lang="en-US" dirty="0"/>
              <a:t>Common Sense</a:t>
            </a:r>
          </a:p>
        </p:txBody>
      </p:sp>
      <p:sp>
        <p:nvSpPr>
          <p:cNvPr id="5" name="Footer Placeholder 2">
            <a:extLst>
              <a:ext uri="{FF2B5EF4-FFF2-40B4-BE49-F238E27FC236}">
                <a16:creationId xmlns:a16="http://schemas.microsoft.com/office/drawing/2014/main" id="{C3BCDFF5-C307-914B-A849-B9C6555FF69C}"/>
              </a:ext>
            </a:extLst>
          </p:cNvPr>
          <p:cNvSpPr>
            <a:spLocks noGrp="1"/>
          </p:cNvSpPr>
          <p:nvPr>
            <p:ph type="ftr" sz="quarter" idx="11"/>
          </p:nvPr>
        </p:nvSpPr>
        <p:spPr>
          <a:xfrm>
            <a:off x="4038600" y="6492874"/>
            <a:ext cx="4114800" cy="365125"/>
          </a:xfrm>
        </p:spPr>
        <p:txBody>
          <a:bodyPr/>
          <a:lstStyle/>
          <a:p>
            <a:r>
              <a:rPr lang="en-US" dirty="0"/>
              <a:t>Unit 2 ● Lesson 5</a:t>
            </a:r>
          </a:p>
        </p:txBody>
      </p:sp>
    </p:spTree>
    <p:extLst>
      <p:ext uri="{BB962C8B-B14F-4D97-AF65-F5344CB8AC3E}">
        <p14:creationId xmlns:p14="http://schemas.microsoft.com/office/powerpoint/2010/main" val="2497068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4352B97-3EFB-6E41-A131-626E0EB5A146}"/>
                  </a:ext>
                </a:extLst>
              </p:cNvPr>
              <p:cNvSpPr>
                <a:spLocks noGrp="1"/>
              </p:cNvSpPr>
              <p:nvPr>
                <p:ph idx="1"/>
              </p:nvPr>
            </p:nvSpPr>
            <p:spPr/>
            <p:txBody>
              <a:bodyPr/>
              <a:lstStyle/>
              <a:p>
                <a:pPr marL="0" indent="0">
                  <a:buNone/>
                </a:pP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10</m:t>
                    </m:r>
                    <m:r>
                      <a:rPr lang="en-US">
                        <a:latin typeface="Cambria Math" panose="02040503050406030204" pitchFamily="18" charset="0"/>
                      </a:rPr>
                      <m:t>=</m:t>
                    </m:r>
                    <m:r>
                      <a:rPr lang="en-US" i="1">
                        <a:latin typeface="Cambria Math" panose="02040503050406030204" pitchFamily="18" charset="0"/>
                      </a:rPr>
                      <m:t>1</m:t>
                    </m:r>
                  </m:oMath>
                </a14:m>
                <a:r>
                  <a:rPr lang="en-US" dirty="0"/>
                  <a:t>, because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m:t>
                        </m:r>
                      </m:sup>
                    </m:sSup>
                    <m:r>
                      <a:rPr lang="en-US">
                        <a:latin typeface="Cambria Math" panose="02040503050406030204" pitchFamily="18" charset="0"/>
                      </a:rPr>
                      <m:t>=</m:t>
                    </m:r>
                    <m:r>
                      <a:rPr lang="en-US" i="1">
                        <a:latin typeface="Cambria Math" panose="02040503050406030204" pitchFamily="18" charset="0"/>
                      </a:rPr>
                      <m:t>10</m:t>
                    </m:r>
                  </m:oMath>
                </a14:m>
                <a:endParaRPr lang="en-US" dirty="0"/>
              </a:p>
              <a:p>
                <a:pPr marL="0" indent="0">
                  <a:buNone/>
                </a:pP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100</m:t>
                    </m:r>
                    <m:r>
                      <a:rPr lang="en-US">
                        <a:latin typeface="Cambria Math" panose="02040503050406030204" pitchFamily="18" charset="0"/>
                      </a:rPr>
                      <m:t>=</m:t>
                    </m:r>
                    <m:r>
                      <a:rPr lang="en-US" i="1">
                        <a:latin typeface="Cambria Math" panose="02040503050406030204" pitchFamily="18" charset="0"/>
                      </a:rPr>
                      <m:t>2</m:t>
                    </m:r>
                  </m:oMath>
                </a14:m>
                <a:r>
                  <a:rPr lang="en-US" dirty="0"/>
                  <a:t> , because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2</m:t>
                        </m:r>
                      </m:sup>
                    </m:sSup>
                    <m:r>
                      <a:rPr lang="en-US">
                        <a:latin typeface="Cambria Math" panose="02040503050406030204" pitchFamily="18" charset="0"/>
                      </a:rPr>
                      <m:t>=</m:t>
                    </m:r>
                    <m:r>
                      <a:rPr lang="en-US" i="1">
                        <a:latin typeface="Cambria Math" panose="02040503050406030204" pitchFamily="18" charset="0"/>
                      </a:rPr>
                      <m:t>100</m:t>
                    </m:r>
                  </m:oMath>
                </a14:m>
                <a:endParaRPr lang="en-US" dirty="0"/>
              </a:p>
              <a:p>
                <a:pPr marL="0" indent="0">
                  <a:buNone/>
                </a:pPr>
                <a:endParaRPr lang="en-US" dirty="0"/>
              </a:p>
              <a:p>
                <a:pPr marL="0" indent="0">
                  <a:buNone/>
                </a:pPr>
                <a:r>
                  <a:rPr lang="en-US" dirty="0"/>
                  <a:t>See how the base is just assumed to be </a:t>
                </a:r>
                <a14:m>
                  <m:oMath xmlns:m="http://schemas.openxmlformats.org/officeDocument/2006/math">
                    <m:r>
                      <a:rPr lang="en-US" i="1">
                        <a:latin typeface="Cambria Math" panose="02040503050406030204" pitchFamily="18" charset="0"/>
                      </a:rPr>
                      <m:t>10</m:t>
                    </m:r>
                  </m:oMath>
                </a14:m>
                <a:r>
                  <a:rPr lang="en-US" dirty="0"/>
                  <a:t> when a base isn’t written? This is the kind of concise notation that mathematicians just love! When you use the log key on your calculator, it is automatically base </a:t>
                </a:r>
                <a14:m>
                  <m:oMath xmlns:m="http://schemas.openxmlformats.org/officeDocument/2006/math">
                    <m:r>
                      <a:rPr lang="en-US" i="1">
                        <a:latin typeface="Cambria Math" panose="02040503050406030204" pitchFamily="18" charset="0"/>
                      </a:rPr>
                      <m:t>10</m:t>
                    </m:r>
                  </m:oMath>
                </a14:m>
                <a:r>
                  <a:rPr lang="en-US" dirty="0"/>
                  <a:t>. (Some technology allows you to enter a different base for a logarithm also.)</a:t>
                </a:r>
              </a:p>
              <a:p>
                <a:endParaRPr lang="en-US" dirty="0"/>
              </a:p>
            </p:txBody>
          </p:sp>
        </mc:Choice>
        <mc:Fallback xmlns="">
          <p:sp>
            <p:nvSpPr>
              <p:cNvPr id="2" name="Content Placeholder 1">
                <a:extLst>
                  <a:ext uri="{FF2B5EF4-FFF2-40B4-BE49-F238E27FC236}">
                    <a16:creationId xmlns:a16="http://schemas.microsoft.com/office/drawing/2014/main" id="{E4352B97-3EFB-6E41-A131-626E0EB5A146}"/>
                  </a:ext>
                </a:extLst>
              </p:cNvPr>
              <p:cNvSpPr>
                <a:spLocks noGrp="1" noRot="1" noChangeAspect="1" noMove="1" noResize="1" noEditPoints="1" noAdjustHandles="1" noChangeArrowheads="1" noChangeShapeType="1" noTextEdit="1"/>
              </p:cNvSpPr>
              <p:nvPr>
                <p:ph idx="1"/>
              </p:nvPr>
            </p:nvSpPr>
            <p:spPr>
              <a:blipFill>
                <a:blip r:embed="rId3"/>
                <a:stretch>
                  <a:fillRect l="-1206" t="-2035" r="-24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5C081176-882D-E440-AA6F-C0F55BEF6591}"/>
              </a:ext>
            </a:extLst>
          </p:cNvPr>
          <p:cNvSpPr>
            <a:spLocks noGrp="1"/>
          </p:cNvSpPr>
          <p:nvPr>
            <p:ph type="ftr" sz="quarter" idx="11"/>
          </p:nvPr>
        </p:nvSpPr>
        <p:spPr/>
        <p:txBody>
          <a:bodyPr/>
          <a:lstStyle/>
          <a:p>
            <a:r>
              <a:rPr lang="en-US" dirty="0"/>
              <a:t>Unit 2 ● Lesson 5</a:t>
            </a:r>
          </a:p>
        </p:txBody>
      </p:sp>
      <p:sp>
        <p:nvSpPr>
          <p:cNvPr id="4" name="Title 3">
            <a:extLst>
              <a:ext uri="{FF2B5EF4-FFF2-40B4-BE49-F238E27FC236}">
                <a16:creationId xmlns:a16="http://schemas.microsoft.com/office/drawing/2014/main" id="{00285E51-AC6B-A441-B828-4C09CB54B69D}"/>
              </a:ext>
            </a:extLst>
          </p:cNvPr>
          <p:cNvSpPr>
            <a:spLocks noGrp="1"/>
          </p:cNvSpPr>
          <p:nvPr>
            <p:ph type="title"/>
          </p:nvPr>
        </p:nvSpPr>
        <p:spPr/>
        <p:txBody>
          <a:bodyPr/>
          <a:lstStyle/>
          <a:p>
            <a:r>
              <a:rPr lang="en-US" dirty="0"/>
              <a:t>Common Sense</a:t>
            </a:r>
          </a:p>
        </p:txBody>
      </p:sp>
    </p:spTree>
    <p:extLst>
      <p:ext uri="{BB962C8B-B14F-4D97-AF65-F5344CB8AC3E}">
        <p14:creationId xmlns:p14="http://schemas.microsoft.com/office/powerpoint/2010/main" val="232151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A86C0F7-F29A-1C4A-8EB8-29066C50DB4A}"/>
                  </a:ext>
                </a:extLst>
              </p:cNvPr>
              <p:cNvSpPr>
                <a:spLocks noGrp="1"/>
              </p:cNvSpPr>
              <p:nvPr>
                <p:ph idx="1"/>
              </p:nvPr>
            </p:nvSpPr>
            <p:spPr/>
            <p:txBody>
              <a:bodyPr/>
              <a:lstStyle/>
              <a:p>
                <a:pPr marL="0" indent="0">
                  <a:buNone/>
                </a:pPr>
                <a:r>
                  <a:rPr lang="en-US" dirty="0"/>
                  <a:t>Each of the sections in your task contain puzzles for you to solve about base </a:t>
                </a:r>
                <a14:m>
                  <m:oMath xmlns:m="http://schemas.openxmlformats.org/officeDocument/2006/math">
                    <m:r>
                      <a:rPr lang="en-US" i="1">
                        <a:latin typeface="Cambria Math" panose="02040503050406030204" pitchFamily="18" charset="0"/>
                      </a:rPr>
                      <m:t>10</m:t>
                    </m:r>
                  </m:oMath>
                </a14:m>
                <a:r>
                  <a:rPr lang="en-US" dirty="0"/>
                  <a:t> exponential functions. You will be using base </a:t>
                </a:r>
                <a14:m>
                  <m:oMath xmlns:m="http://schemas.openxmlformats.org/officeDocument/2006/math">
                    <m:r>
                      <a:rPr lang="en-US" i="1">
                        <a:latin typeface="Cambria Math" panose="02040503050406030204" pitchFamily="18" charset="0"/>
                      </a:rPr>
                      <m:t>10</m:t>
                    </m:r>
                  </m:oMath>
                </a14:m>
                <a:r>
                  <a:rPr lang="en-US" dirty="0"/>
                  <a:t> logarithms and your knowledge of exponents to find missing values for exponential functions in tables, graphs, and equations. </a:t>
                </a:r>
              </a:p>
              <a:p>
                <a:pPr marL="0" indent="0">
                  <a:buNone/>
                </a:pPr>
                <a:r>
                  <a:rPr lang="en-US" dirty="0"/>
                  <a:t>As you are working, watch for strategies that will help you to solve equations that have a variable in the exponent.</a:t>
                </a:r>
              </a:p>
              <a:p>
                <a:pPr marL="0" indent="0">
                  <a:buNone/>
                </a:pPr>
                <a:endParaRPr lang="en-US" dirty="0"/>
              </a:p>
              <a:p>
                <a:pPr marL="0" indent="0">
                  <a:buNone/>
                </a:pPr>
                <a:r>
                  <a:rPr lang="en-US" dirty="0"/>
                  <a:t>Independently, begin working through the task.</a:t>
                </a:r>
              </a:p>
            </p:txBody>
          </p:sp>
        </mc:Choice>
        <mc:Fallback xmlns="">
          <p:sp>
            <p:nvSpPr>
              <p:cNvPr id="2" name="Content Placeholder 1">
                <a:extLst>
                  <a:ext uri="{FF2B5EF4-FFF2-40B4-BE49-F238E27FC236}">
                    <a16:creationId xmlns:a16="http://schemas.microsoft.com/office/drawing/2014/main" id="{BA86C0F7-F29A-1C4A-8EB8-29066C50DB4A}"/>
                  </a:ext>
                </a:extLst>
              </p:cNvPr>
              <p:cNvSpPr>
                <a:spLocks noGrp="1" noRot="1" noChangeAspect="1" noMove="1" noResize="1" noEditPoints="1" noAdjustHandles="1" noChangeArrowheads="1" noChangeShapeType="1" noTextEdit="1"/>
              </p:cNvSpPr>
              <p:nvPr>
                <p:ph idx="1"/>
              </p:nvPr>
            </p:nvSpPr>
            <p:spPr>
              <a:blipFill>
                <a:blip r:embed="rId3"/>
                <a:stretch>
                  <a:fillRect l="-1206" t="-2035" r="-168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B5CA8DD-A1B8-5846-8465-3C1AF1DEBFCD}"/>
              </a:ext>
            </a:extLst>
          </p:cNvPr>
          <p:cNvSpPr>
            <a:spLocks noGrp="1"/>
          </p:cNvSpPr>
          <p:nvPr>
            <p:ph type="ftr" sz="quarter" idx="11"/>
          </p:nvPr>
        </p:nvSpPr>
        <p:spPr/>
        <p:txBody>
          <a:bodyPr/>
          <a:lstStyle/>
          <a:p>
            <a:r>
              <a:rPr lang="en-US" dirty="0"/>
              <a:t>Unit 2 ● Lesson 5</a:t>
            </a:r>
          </a:p>
        </p:txBody>
      </p:sp>
      <p:sp>
        <p:nvSpPr>
          <p:cNvPr id="4" name="Title 3">
            <a:extLst>
              <a:ext uri="{FF2B5EF4-FFF2-40B4-BE49-F238E27FC236}">
                <a16:creationId xmlns:a16="http://schemas.microsoft.com/office/drawing/2014/main" id="{B4AB529E-033B-B74E-9D74-C29B96A90CE3}"/>
              </a:ext>
            </a:extLst>
          </p:cNvPr>
          <p:cNvSpPr>
            <a:spLocks noGrp="1"/>
          </p:cNvSpPr>
          <p:nvPr>
            <p:ph type="title"/>
          </p:nvPr>
        </p:nvSpPr>
        <p:spPr/>
        <p:txBody>
          <a:bodyPr/>
          <a:lstStyle/>
          <a:p>
            <a:r>
              <a:rPr lang="en-US" dirty="0"/>
              <a:t>Common Sense</a:t>
            </a:r>
          </a:p>
        </p:txBody>
      </p:sp>
    </p:spTree>
    <p:extLst>
      <p:ext uri="{BB962C8B-B14F-4D97-AF65-F5344CB8AC3E}">
        <p14:creationId xmlns:p14="http://schemas.microsoft.com/office/powerpoint/2010/main" val="184223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670323-D7D7-8441-854A-7B0C9E0D233F}"/>
              </a:ext>
            </a:extLst>
          </p:cNvPr>
          <p:cNvSpPr>
            <a:spLocks noGrp="1"/>
          </p:cNvSpPr>
          <p:nvPr>
            <p:ph idx="1"/>
          </p:nvPr>
        </p:nvSpPr>
        <p:spPr/>
        <p:txBody>
          <a:bodyPr/>
          <a:lstStyle/>
          <a:p>
            <a:pPr marL="0" indent="0">
              <a:buNone/>
            </a:pPr>
            <a:r>
              <a:rPr lang="en-US" dirty="0"/>
              <a:t>With a partner, continue working through the remainder of the task.</a:t>
            </a:r>
          </a:p>
        </p:txBody>
      </p:sp>
      <p:sp>
        <p:nvSpPr>
          <p:cNvPr id="3" name="Footer Placeholder 2">
            <a:extLst>
              <a:ext uri="{FF2B5EF4-FFF2-40B4-BE49-F238E27FC236}">
                <a16:creationId xmlns:a16="http://schemas.microsoft.com/office/drawing/2014/main" id="{E4FAD284-1DB2-2C4F-A86C-D61936699DF0}"/>
              </a:ext>
            </a:extLst>
          </p:cNvPr>
          <p:cNvSpPr>
            <a:spLocks noGrp="1"/>
          </p:cNvSpPr>
          <p:nvPr>
            <p:ph type="ftr" sz="quarter" idx="11"/>
          </p:nvPr>
        </p:nvSpPr>
        <p:spPr/>
        <p:txBody>
          <a:bodyPr/>
          <a:lstStyle/>
          <a:p>
            <a:r>
              <a:rPr lang="en-US" dirty="0"/>
              <a:t>Unit 2 ● Lesson 5</a:t>
            </a:r>
          </a:p>
        </p:txBody>
      </p:sp>
      <p:sp>
        <p:nvSpPr>
          <p:cNvPr id="4" name="Title 3">
            <a:extLst>
              <a:ext uri="{FF2B5EF4-FFF2-40B4-BE49-F238E27FC236}">
                <a16:creationId xmlns:a16="http://schemas.microsoft.com/office/drawing/2014/main" id="{B15F3268-838D-4C44-A171-6D0CB45407E6}"/>
              </a:ext>
            </a:extLst>
          </p:cNvPr>
          <p:cNvSpPr>
            <a:spLocks noGrp="1"/>
          </p:cNvSpPr>
          <p:nvPr>
            <p:ph type="title"/>
          </p:nvPr>
        </p:nvSpPr>
        <p:spPr/>
        <p:txBody>
          <a:bodyPr/>
          <a:lstStyle/>
          <a:p>
            <a:r>
              <a:rPr lang="en-US" dirty="0"/>
              <a:t>Common Sense</a:t>
            </a:r>
          </a:p>
        </p:txBody>
      </p:sp>
    </p:spTree>
    <p:extLst>
      <p:ext uri="{BB962C8B-B14F-4D97-AF65-F5344CB8AC3E}">
        <p14:creationId xmlns:p14="http://schemas.microsoft.com/office/powerpoint/2010/main" val="1543983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8CEAA1C-857E-9249-AD31-7EC7674D54FD}"/>
                  </a:ext>
                </a:extLst>
              </p:cNvPr>
              <p:cNvSpPr>
                <a:spLocks noGrp="1"/>
              </p:cNvSpPr>
              <p:nvPr>
                <p:ph idx="1"/>
              </p:nvPr>
            </p:nvSpPr>
            <p:spPr/>
            <p:txBody>
              <a:bodyPr/>
              <a:lstStyle/>
              <a:p>
                <a:pPr marL="0" indent="0">
                  <a:buNone/>
                </a:pPr>
                <a:r>
                  <a:rPr lang="en-US" dirty="0"/>
                  <a:t>Find the missing values of </a:t>
                </a:r>
                <a14:m>
                  <m:oMath xmlns:m="http://schemas.openxmlformats.org/officeDocument/2006/math">
                    <m:r>
                      <a:rPr lang="en-US" i="1">
                        <a:latin typeface="Cambria Math" panose="02040503050406030204" pitchFamily="18" charset="0"/>
                      </a:rPr>
                      <m:t>𝑥</m:t>
                    </m:r>
                  </m:oMath>
                </a14:m>
                <a:r>
                  <a:rPr lang="en-US" dirty="0"/>
                  <a:t> in the tables.</a:t>
                </a:r>
              </a:p>
              <a:p>
                <a:pPr marL="0" indent="0">
                  <a:buNone/>
                </a:pPr>
                <a:r>
                  <a:rPr lang="en-US" dirty="0"/>
                  <a:t>a. 						b.</a:t>
                </a:r>
              </a:p>
              <a:p>
                <a:endParaRPr lang="en-US" dirty="0"/>
              </a:p>
            </p:txBody>
          </p:sp>
        </mc:Choice>
        <mc:Fallback xmlns="">
          <p:sp>
            <p:nvSpPr>
              <p:cNvPr id="2" name="Content Placeholder 1">
                <a:extLst>
                  <a:ext uri="{FF2B5EF4-FFF2-40B4-BE49-F238E27FC236}">
                    <a16:creationId xmlns:a16="http://schemas.microsoft.com/office/drawing/2014/main" id="{28CEAA1C-857E-9249-AD31-7EC7674D54FD}"/>
                  </a:ext>
                </a:extLst>
              </p:cNvPr>
              <p:cNvSpPr>
                <a:spLocks noGrp="1" noRot="1" noChangeAspect="1" noMove="1" noResize="1" noEditPoints="1" noAdjustHandles="1" noChangeArrowheads="1" noChangeShapeType="1" noTextEdit="1"/>
              </p:cNvSpPr>
              <p:nvPr>
                <p:ph idx="1"/>
              </p:nvPr>
            </p:nvSpPr>
            <p:spPr>
              <a:blipFill>
                <a:blip r:embed="rId3"/>
                <a:stretch>
                  <a:fillRect l="-1086" t="-204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974C6D9-F829-3E4A-A1DA-DC776BF0B001}"/>
              </a:ext>
            </a:extLst>
          </p:cNvPr>
          <p:cNvSpPr>
            <a:spLocks noGrp="1"/>
          </p:cNvSpPr>
          <p:nvPr>
            <p:ph type="ftr" sz="quarter" idx="11"/>
          </p:nvPr>
        </p:nvSpPr>
        <p:spPr/>
        <p:txBody>
          <a:bodyPr/>
          <a:lstStyle/>
          <a:p>
            <a:r>
              <a:rPr lang="en-US" dirty="0"/>
              <a:t>Unit 2 ● Lesson 5</a:t>
            </a:r>
          </a:p>
        </p:txBody>
      </p:sp>
      <p:sp>
        <p:nvSpPr>
          <p:cNvPr id="4" name="Title 3">
            <a:extLst>
              <a:ext uri="{FF2B5EF4-FFF2-40B4-BE49-F238E27FC236}">
                <a16:creationId xmlns:a16="http://schemas.microsoft.com/office/drawing/2014/main" id="{F57CC1C9-9ECA-5A47-BADC-B70CBC849146}"/>
              </a:ext>
            </a:extLst>
          </p:cNvPr>
          <p:cNvSpPr>
            <a:spLocks noGrp="1"/>
          </p:cNvSpPr>
          <p:nvPr>
            <p:ph type="title"/>
          </p:nvPr>
        </p:nvSpPr>
        <p:spPr/>
        <p:txBody>
          <a:bodyPr/>
          <a:lstStyle/>
          <a:p>
            <a:r>
              <a:rPr lang="en-US" dirty="0"/>
              <a:t>Common Sense</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A4EDAC8-F303-0449-B3C6-F47F38B62EE2}"/>
                  </a:ext>
                </a:extLst>
              </p:cNvPr>
              <p:cNvGraphicFramePr>
                <a:graphicFrameLocks noGrp="1"/>
              </p:cNvGraphicFramePr>
              <p:nvPr>
                <p:extLst>
                  <p:ext uri="{D42A27DB-BD31-4B8C-83A1-F6EECF244321}">
                    <p14:modId xmlns:p14="http://schemas.microsoft.com/office/powerpoint/2010/main" val="1944346702"/>
                  </p:ext>
                </p:extLst>
              </p:nvPr>
            </p:nvGraphicFramePr>
            <p:xfrm>
              <a:off x="1274929" y="2503405"/>
              <a:ext cx="3979459" cy="2721231"/>
            </p:xfrm>
            <a:graphic>
              <a:graphicData uri="http://schemas.openxmlformats.org/drawingml/2006/table">
                <a:tbl>
                  <a:tblPr>
                    <a:tableStyleId>{5C22544A-7EE6-4342-B048-85BDC9FD1C3A}</a:tableStyleId>
                  </a:tblPr>
                  <a:tblGrid>
                    <a:gridCol w="1606031">
                      <a:extLst>
                        <a:ext uri="{9D8B030D-6E8A-4147-A177-3AD203B41FA5}">
                          <a16:colId xmlns:a16="http://schemas.microsoft.com/office/drawing/2014/main" val="859210119"/>
                        </a:ext>
                      </a:extLst>
                    </a:gridCol>
                    <a:gridCol w="2373428">
                      <a:extLst>
                        <a:ext uri="{9D8B030D-6E8A-4147-A177-3AD203B41FA5}">
                          <a16:colId xmlns:a16="http://schemas.microsoft.com/office/drawing/2014/main" val="1357003924"/>
                        </a:ext>
                      </a:extLst>
                    </a:gridCol>
                  </a:tblGrid>
                  <a:tr h="0">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smtClean="0">
                                  <a:solidFill>
                                    <a:schemeClr val="bg1"/>
                                  </a:solidFill>
                                  <a:effectLst/>
                                  <a:latin typeface="Cambria Math" panose="02040503050406030204" pitchFamily="18" charset="0"/>
                                </a:rPr>
                                <m:t>𝑥</m:t>
                              </m:r>
                            </m:oMath>
                          </a14:m>
                          <a:endParaRPr lang="en-US" sz="2000" dirty="0">
                            <a:solidFill>
                              <a:schemeClr val="bg1"/>
                            </a:solidFill>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smtClean="0">
                                  <a:solidFill>
                                    <a:schemeClr val="bg1"/>
                                  </a:solidFill>
                                  <a:effectLst/>
                                  <a:latin typeface="Cambria Math" panose="02040503050406030204" pitchFamily="18" charset="0"/>
                                </a:rPr>
                                <m:t>𝑦</m:t>
                              </m:r>
                              <m:r>
                                <a:rPr lang="en-US" sz="2000" smtClean="0">
                                  <a:solidFill>
                                    <a:schemeClr val="bg1"/>
                                  </a:solidFill>
                                  <a:effectLst/>
                                  <a:latin typeface="Cambria Math" panose="02040503050406030204" pitchFamily="18" charset="0"/>
                                </a:rPr>
                                <m:t>=</m:t>
                              </m:r>
                              <m:sSup>
                                <m:sSupPr>
                                  <m:ctrlPr>
                                    <a:rPr lang="en-US" sz="2000" i="1">
                                      <a:solidFill>
                                        <a:schemeClr val="bg1"/>
                                      </a:solidFill>
                                      <a:effectLst/>
                                      <a:latin typeface="Cambria Math" panose="02040503050406030204" pitchFamily="18" charset="0"/>
                                    </a:rPr>
                                  </m:ctrlPr>
                                </m:sSupPr>
                                <m:e>
                                  <m:r>
                                    <a:rPr lang="en-US" sz="2000">
                                      <a:solidFill>
                                        <a:schemeClr val="bg1"/>
                                      </a:solidFill>
                                      <a:effectLst/>
                                      <a:latin typeface="Cambria Math" panose="02040503050406030204" pitchFamily="18" charset="0"/>
                                    </a:rPr>
                                    <m:t>10</m:t>
                                  </m:r>
                                </m:e>
                                <m:sup>
                                  <m:r>
                                    <a:rPr lang="en-US" sz="2000">
                                      <a:solidFill>
                                        <a:schemeClr val="bg1"/>
                                      </a:solidFill>
                                      <a:effectLst/>
                                      <a:latin typeface="Cambria Math" panose="02040503050406030204" pitchFamily="18" charset="0"/>
                                    </a:rPr>
                                    <m:t>𝑥</m:t>
                                  </m:r>
                                </m:sup>
                              </m:sSup>
                            </m:oMath>
                          </a14:m>
                          <a:endParaRPr lang="en-US" sz="2000" dirty="0">
                            <a:solidFill>
                              <a:schemeClr val="bg1"/>
                            </a:solidFill>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3944333022"/>
                      </a:ext>
                    </a:extLst>
                  </a:tr>
                  <a:tr h="0">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−2</m:t>
                              </m:r>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f>
                                <m:fPr>
                                  <m:ctrlPr>
                                    <a:rPr lang="en-US" sz="2000" i="1">
                                      <a:effectLst/>
                                      <a:latin typeface="Cambria Math" panose="02040503050406030204" pitchFamily="18" charset="0"/>
                                    </a:rPr>
                                  </m:ctrlPr>
                                </m:fPr>
                                <m:num>
                                  <m:r>
                                    <a:rPr lang="en-US" sz="2000">
                                      <a:effectLst/>
                                      <a:latin typeface="Cambria Math" panose="02040503050406030204" pitchFamily="18" charset="0"/>
                                    </a:rPr>
                                    <m:t>1</m:t>
                                  </m:r>
                                </m:num>
                                <m:den>
                                  <m:r>
                                    <a:rPr lang="en-US" sz="2000">
                                      <a:effectLst/>
                                      <a:latin typeface="Cambria Math" panose="02040503050406030204" pitchFamily="18" charset="0"/>
                                    </a:rPr>
                                    <m:t>100</m:t>
                                  </m:r>
                                </m:den>
                              </m:f>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2600325"/>
                      </a:ext>
                    </a:extLst>
                  </a:tr>
                  <a:tr h="0">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1</m:t>
                              </m:r>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10</m:t>
                              </m:r>
                            </m:oMath>
                          </a14:m>
                          <a:endParaRPr lang="en-US" sz="20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7744188"/>
                      </a:ext>
                    </a:extLst>
                  </a:tr>
                  <a:tr h="0">
                    <a:tc>
                      <a:txBody>
                        <a:bodyPr/>
                        <a:lstStyle/>
                        <a:p>
                          <a:pPr marL="742950" marR="0" lvl="1" indent="-285750">
                            <a:spcBef>
                              <a:spcPts val="180"/>
                            </a:spcBef>
                            <a:spcAft>
                              <a:spcPts val="180"/>
                            </a:spcAft>
                            <a:buFont typeface="Arial" panose="020B0604020202020204" pitchFamily="34" charset="0"/>
                            <a:buChar char=" "/>
                          </a:pPr>
                          <a:br>
                            <a:rPr lang="en-US" sz="2000" dirty="0">
                              <a:effectLst/>
                              <a:latin typeface="Avenir" panose="02000503020000020003" pitchFamily="2" charset="0"/>
                            </a:rPr>
                          </a:br>
                          <a:endParaRPr lang="en-US" sz="2000" dirty="0">
                            <a:effectLst/>
                            <a:latin typeface="Avenir" panose="02000503020000020003"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50</m:t>
                              </m:r>
                            </m:oMath>
                          </a14:m>
                          <a:endParaRPr lang="en-US" sz="20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1226525"/>
                      </a:ext>
                    </a:extLst>
                  </a:tr>
                  <a:tr h="0">
                    <a:tc>
                      <a:txBody>
                        <a:bodyPr/>
                        <a:lstStyle/>
                        <a:p>
                          <a:pPr marL="742950" marR="0" lvl="1" indent="-285750">
                            <a:spcBef>
                              <a:spcPts val="180"/>
                            </a:spcBef>
                            <a:spcAft>
                              <a:spcPts val="180"/>
                            </a:spcAft>
                            <a:buFont typeface="Arial" panose="020B0604020202020204" pitchFamily="34" charset="0"/>
                            <a:buChar char=" "/>
                          </a:pPr>
                          <a:br>
                            <a:rPr lang="en-US" sz="2000" dirty="0">
                              <a:effectLst/>
                              <a:latin typeface="Avenir" panose="02000503020000020003" pitchFamily="2" charset="0"/>
                            </a:rPr>
                          </a:br>
                          <a:endParaRPr lang="en-US" sz="2000" dirty="0">
                            <a:effectLst/>
                            <a:latin typeface="Avenir" panose="02000503020000020003"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100</m:t>
                              </m:r>
                            </m:oMath>
                          </a14:m>
                          <a:endParaRPr lang="en-US" sz="20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0740054"/>
                      </a:ext>
                    </a:extLst>
                  </a:tr>
                  <a:tr h="0">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3</m:t>
                              </m:r>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1000</m:t>
                              </m:r>
                            </m:oMath>
                          </a14:m>
                          <a:endParaRPr lang="en-US" sz="20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0524137"/>
                      </a:ext>
                    </a:extLst>
                  </a:tr>
                </a:tbl>
              </a:graphicData>
            </a:graphic>
          </p:graphicFrame>
        </mc:Choice>
        <mc:Fallback xmlns="">
          <p:graphicFrame>
            <p:nvGraphicFramePr>
              <p:cNvPr id="5" name="Table 4">
                <a:extLst>
                  <a:ext uri="{FF2B5EF4-FFF2-40B4-BE49-F238E27FC236}">
                    <a16:creationId xmlns:a16="http://schemas.microsoft.com/office/drawing/2014/main" id="{1A4EDAC8-F303-0449-B3C6-F47F38B62EE2}"/>
                  </a:ext>
                </a:extLst>
              </p:cNvPr>
              <p:cNvGraphicFramePr>
                <a:graphicFrameLocks noGrp="1"/>
              </p:cNvGraphicFramePr>
              <p:nvPr>
                <p:extLst>
                  <p:ext uri="{D42A27DB-BD31-4B8C-83A1-F6EECF244321}">
                    <p14:modId xmlns:p14="http://schemas.microsoft.com/office/powerpoint/2010/main" val="1944346702"/>
                  </p:ext>
                </p:extLst>
              </p:nvPr>
            </p:nvGraphicFramePr>
            <p:xfrm>
              <a:off x="1274929" y="2503405"/>
              <a:ext cx="3979459" cy="2730438"/>
            </p:xfrm>
            <a:graphic>
              <a:graphicData uri="http://schemas.openxmlformats.org/drawingml/2006/table">
                <a:tbl>
                  <a:tblPr>
                    <a:tableStyleId>{5C22544A-7EE6-4342-B048-85BDC9FD1C3A}</a:tableStyleId>
                  </a:tblPr>
                  <a:tblGrid>
                    <a:gridCol w="1606031">
                      <a:extLst>
                        <a:ext uri="{9D8B030D-6E8A-4147-A177-3AD203B41FA5}">
                          <a16:colId xmlns:a16="http://schemas.microsoft.com/office/drawing/2014/main" val="859210119"/>
                        </a:ext>
                      </a:extLst>
                    </a:gridCol>
                    <a:gridCol w="2373428">
                      <a:extLst>
                        <a:ext uri="{9D8B030D-6E8A-4147-A177-3AD203B41FA5}">
                          <a16:colId xmlns:a16="http://schemas.microsoft.com/office/drawing/2014/main" val="1357003924"/>
                        </a:ext>
                      </a:extLst>
                    </a:gridCol>
                  </a:tblGrid>
                  <a:tr h="334963">
                    <a:tc>
                      <a:txBody>
                        <a:bodyPr/>
                        <a:lstStyle/>
                        <a:p>
                          <a:endParaRPr lang="en-US"/>
                        </a:p>
                      </a:txBody>
                      <a:tcPr marL="68580" marR="68580" marT="0" marB="0" anchor="ctr">
                        <a:blipFill>
                          <a:blip r:embed="rId4"/>
                          <a:stretch>
                            <a:fillRect l="-787" t="-19231" r="-148031" b="-769231"/>
                          </a:stretch>
                        </a:blipFill>
                      </a:tcPr>
                    </a:tc>
                    <a:tc>
                      <a:txBody>
                        <a:bodyPr/>
                        <a:lstStyle/>
                        <a:p>
                          <a:endParaRPr lang="en-US"/>
                        </a:p>
                      </a:txBody>
                      <a:tcPr marL="68580" marR="68580" marT="0" marB="0" anchor="ctr">
                        <a:blipFill>
                          <a:blip r:embed="rId4"/>
                          <a:stretch>
                            <a:fillRect l="-68449" t="-19231" r="-535" b="-769231"/>
                          </a:stretch>
                        </a:blipFill>
                      </a:tcPr>
                    </a:tc>
                    <a:extLst>
                      <a:ext uri="{0D108BD9-81ED-4DB2-BD59-A6C34878D82A}">
                        <a16:rowId xmlns:a16="http://schemas.microsoft.com/office/drawing/2014/main" val="3944333022"/>
                      </a:ext>
                    </a:extLst>
                  </a:tr>
                  <a:tr h="506349">
                    <a:tc>
                      <a:txBody>
                        <a:bodyPr/>
                        <a:lstStyle/>
                        <a:p>
                          <a:endParaRPr lang="en-US"/>
                        </a:p>
                      </a:txBody>
                      <a:tcPr marL="68580" marR="68580" marT="0" marB="0" anchor="ctr">
                        <a:blipFill>
                          <a:blip r:embed="rId4"/>
                          <a:stretch>
                            <a:fillRect l="-787" t="-75610" r="-148031" b="-387805"/>
                          </a:stretch>
                        </a:blipFill>
                      </a:tcPr>
                    </a:tc>
                    <a:tc>
                      <a:txBody>
                        <a:bodyPr/>
                        <a:lstStyle/>
                        <a:p>
                          <a:endParaRPr lang="en-US"/>
                        </a:p>
                      </a:txBody>
                      <a:tcPr marL="68580" marR="68580" marT="0" marB="0" anchor="ctr">
                        <a:blipFill>
                          <a:blip r:embed="rId4"/>
                          <a:stretch>
                            <a:fillRect l="-68449" t="-75610" r="-535" b="-387805"/>
                          </a:stretch>
                        </a:blipFill>
                      </a:tcPr>
                    </a:tc>
                    <a:extLst>
                      <a:ext uri="{0D108BD9-81ED-4DB2-BD59-A6C34878D82A}">
                        <a16:rowId xmlns:a16="http://schemas.microsoft.com/office/drawing/2014/main" val="652600325"/>
                      </a:ext>
                    </a:extLst>
                  </a:tr>
                  <a:tr h="334963">
                    <a:tc>
                      <a:txBody>
                        <a:bodyPr/>
                        <a:lstStyle/>
                        <a:p>
                          <a:endParaRPr lang="en-US"/>
                        </a:p>
                      </a:txBody>
                      <a:tcPr marL="68580" marR="68580" marT="0" marB="0" anchor="ctr">
                        <a:blipFill>
                          <a:blip r:embed="rId4"/>
                          <a:stretch>
                            <a:fillRect l="-787" t="-276923" r="-148031" b="-511538"/>
                          </a:stretch>
                        </a:blipFill>
                      </a:tcPr>
                    </a:tc>
                    <a:tc>
                      <a:txBody>
                        <a:bodyPr/>
                        <a:lstStyle/>
                        <a:p>
                          <a:endParaRPr lang="en-US"/>
                        </a:p>
                      </a:txBody>
                      <a:tcPr marL="68580" marR="68580" marT="0" marB="0" anchor="ctr">
                        <a:blipFill>
                          <a:blip r:embed="rId4"/>
                          <a:stretch>
                            <a:fillRect l="-68449" t="-276923" r="-535" b="-511538"/>
                          </a:stretch>
                        </a:blipFill>
                      </a:tcPr>
                    </a:tc>
                    <a:extLst>
                      <a:ext uri="{0D108BD9-81ED-4DB2-BD59-A6C34878D82A}">
                        <a16:rowId xmlns:a16="http://schemas.microsoft.com/office/drawing/2014/main" val="3277744188"/>
                      </a:ext>
                    </a:extLst>
                  </a:tr>
                  <a:tr h="609600">
                    <a:tc>
                      <a:txBody>
                        <a:bodyPr/>
                        <a:lstStyle/>
                        <a:p>
                          <a:pPr marL="742950" marR="0" lvl="1" indent="-285750">
                            <a:spcBef>
                              <a:spcPts val="180"/>
                            </a:spcBef>
                            <a:spcAft>
                              <a:spcPts val="180"/>
                            </a:spcAft>
                            <a:buFont typeface="Arial" panose="020B0604020202020204" pitchFamily="34" charset="0"/>
                            <a:buChar char=" "/>
                          </a:pPr>
                          <a:br>
                            <a:rPr lang="en-US" sz="2000" dirty="0">
                              <a:effectLst/>
                              <a:latin typeface="Avenir Roman" panose="02000503020000020003" pitchFamily="2" charset="0"/>
                            </a:rPr>
                          </a:br>
                          <a:endParaRPr lang="en-US" sz="2000" dirty="0">
                            <a:effectLst/>
                            <a:latin typeface="Avenir Roman" panose="02000503020000020003"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4"/>
                          <a:stretch>
                            <a:fillRect l="-68449" t="-204167" r="-535" b="-177083"/>
                          </a:stretch>
                        </a:blipFill>
                      </a:tcPr>
                    </a:tc>
                    <a:extLst>
                      <a:ext uri="{0D108BD9-81ED-4DB2-BD59-A6C34878D82A}">
                        <a16:rowId xmlns:a16="http://schemas.microsoft.com/office/drawing/2014/main" val="3331226525"/>
                      </a:ext>
                    </a:extLst>
                  </a:tr>
                  <a:tr h="609600">
                    <a:tc>
                      <a:txBody>
                        <a:bodyPr/>
                        <a:lstStyle/>
                        <a:p>
                          <a:pPr marL="742950" marR="0" lvl="1" indent="-285750">
                            <a:spcBef>
                              <a:spcPts val="180"/>
                            </a:spcBef>
                            <a:spcAft>
                              <a:spcPts val="180"/>
                            </a:spcAft>
                            <a:buFont typeface="Arial" panose="020B0604020202020204" pitchFamily="34" charset="0"/>
                            <a:buChar char=" "/>
                          </a:pPr>
                          <a:br>
                            <a:rPr lang="en-US" sz="2000" dirty="0">
                              <a:effectLst/>
                              <a:latin typeface="Avenir Roman" panose="02000503020000020003" pitchFamily="2" charset="0"/>
                            </a:rPr>
                          </a:br>
                          <a:endParaRPr lang="en-US" sz="2000" dirty="0">
                            <a:effectLst/>
                            <a:latin typeface="Avenir Roman" panose="02000503020000020003"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4"/>
                          <a:stretch>
                            <a:fillRect l="-68449" t="-297959" r="-535" b="-73469"/>
                          </a:stretch>
                        </a:blipFill>
                      </a:tcPr>
                    </a:tc>
                    <a:extLst>
                      <a:ext uri="{0D108BD9-81ED-4DB2-BD59-A6C34878D82A}">
                        <a16:rowId xmlns:a16="http://schemas.microsoft.com/office/drawing/2014/main" val="1370740054"/>
                      </a:ext>
                    </a:extLst>
                  </a:tr>
                  <a:tr h="334963">
                    <a:tc>
                      <a:txBody>
                        <a:bodyPr/>
                        <a:lstStyle/>
                        <a:p>
                          <a:endParaRPr lang="en-US"/>
                        </a:p>
                      </a:txBody>
                      <a:tcPr marL="68580" marR="68580" marT="0" marB="0" anchor="ctr">
                        <a:blipFill>
                          <a:blip r:embed="rId4"/>
                          <a:stretch>
                            <a:fillRect l="-787" t="-750000" r="-148031" b="-38462"/>
                          </a:stretch>
                        </a:blipFill>
                      </a:tcPr>
                    </a:tc>
                    <a:tc>
                      <a:txBody>
                        <a:bodyPr/>
                        <a:lstStyle/>
                        <a:p>
                          <a:endParaRPr lang="en-US"/>
                        </a:p>
                      </a:txBody>
                      <a:tcPr marL="68580" marR="68580" marT="0" marB="0" anchor="ctr">
                        <a:blipFill>
                          <a:blip r:embed="rId4"/>
                          <a:stretch>
                            <a:fillRect l="-68449" t="-750000" r="-535" b="-38462"/>
                          </a:stretch>
                        </a:blipFill>
                      </a:tcPr>
                    </a:tc>
                    <a:extLst>
                      <a:ext uri="{0D108BD9-81ED-4DB2-BD59-A6C34878D82A}">
                        <a16:rowId xmlns:a16="http://schemas.microsoft.com/office/drawing/2014/main" val="175052413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E2C07B67-39FE-E845-A287-B4032C631D5A}"/>
                  </a:ext>
                </a:extLst>
              </p:cNvPr>
              <p:cNvGraphicFramePr>
                <a:graphicFrameLocks noGrp="1"/>
              </p:cNvGraphicFramePr>
              <p:nvPr>
                <p:extLst>
                  <p:ext uri="{D42A27DB-BD31-4B8C-83A1-F6EECF244321}">
                    <p14:modId xmlns:p14="http://schemas.microsoft.com/office/powerpoint/2010/main" val="952012374"/>
                  </p:ext>
                </p:extLst>
              </p:nvPr>
            </p:nvGraphicFramePr>
            <p:xfrm>
              <a:off x="6597182" y="2534543"/>
              <a:ext cx="4121618" cy="2833689"/>
            </p:xfrm>
            <a:graphic>
              <a:graphicData uri="http://schemas.openxmlformats.org/drawingml/2006/table">
                <a:tbl>
                  <a:tblPr>
                    <a:tableStyleId>{5C22544A-7EE6-4342-B048-85BDC9FD1C3A}</a:tableStyleId>
                  </a:tblPr>
                  <a:tblGrid>
                    <a:gridCol w="1930401">
                      <a:extLst>
                        <a:ext uri="{9D8B030D-6E8A-4147-A177-3AD203B41FA5}">
                          <a16:colId xmlns:a16="http://schemas.microsoft.com/office/drawing/2014/main" val="3623916142"/>
                        </a:ext>
                      </a:extLst>
                    </a:gridCol>
                    <a:gridCol w="2191217">
                      <a:extLst>
                        <a:ext uri="{9D8B030D-6E8A-4147-A177-3AD203B41FA5}">
                          <a16:colId xmlns:a16="http://schemas.microsoft.com/office/drawing/2014/main" val="4102538238"/>
                        </a:ext>
                      </a:extLst>
                    </a:gridCol>
                  </a:tblGrid>
                  <a:tr h="0">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smtClean="0">
                                  <a:solidFill>
                                    <a:schemeClr val="bg1"/>
                                  </a:solidFill>
                                  <a:effectLst/>
                                  <a:latin typeface="Cambria Math" panose="02040503050406030204" pitchFamily="18" charset="0"/>
                                </a:rPr>
                                <m:t>𝑥</m:t>
                              </m:r>
                            </m:oMath>
                          </a14:m>
                          <a:endParaRPr lang="en-US" sz="2000" dirty="0">
                            <a:solidFill>
                              <a:schemeClr val="bg1"/>
                            </a:solidFill>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smtClean="0">
                                  <a:solidFill>
                                    <a:schemeClr val="bg1"/>
                                  </a:solidFill>
                                  <a:effectLst/>
                                  <a:latin typeface="Cambria Math" panose="02040503050406030204" pitchFamily="18" charset="0"/>
                                </a:rPr>
                                <m:t>𝑦</m:t>
                              </m:r>
                              <m:r>
                                <a:rPr lang="en-US" sz="2000" smtClean="0">
                                  <a:solidFill>
                                    <a:schemeClr val="bg1"/>
                                  </a:solidFill>
                                  <a:effectLst/>
                                  <a:latin typeface="Cambria Math" panose="02040503050406030204" pitchFamily="18" charset="0"/>
                                </a:rPr>
                                <m:t>=3</m:t>
                              </m:r>
                              <m:d>
                                <m:dPr>
                                  <m:ctrlPr>
                                    <a:rPr lang="en-US" sz="2000" i="1">
                                      <a:solidFill>
                                        <a:schemeClr val="bg1"/>
                                      </a:solidFill>
                                      <a:effectLst/>
                                      <a:latin typeface="Cambria Math" panose="02040503050406030204" pitchFamily="18" charset="0"/>
                                    </a:rPr>
                                  </m:ctrlPr>
                                </m:dPr>
                                <m:e>
                                  <m:sSup>
                                    <m:sSupPr>
                                      <m:ctrlPr>
                                        <a:rPr lang="en-US" sz="2000" i="1">
                                          <a:solidFill>
                                            <a:schemeClr val="bg1"/>
                                          </a:solidFill>
                                          <a:effectLst/>
                                          <a:latin typeface="Cambria Math" panose="02040503050406030204" pitchFamily="18" charset="0"/>
                                        </a:rPr>
                                      </m:ctrlPr>
                                    </m:sSupPr>
                                    <m:e>
                                      <m:r>
                                        <a:rPr lang="en-US" sz="2000">
                                          <a:solidFill>
                                            <a:schemeClr val="bg1"/>
                                          </a:solidFill>
                                          <a:effectLst/>
                                          <a:latin typeface="Cambria Math" panose="02040503050406030204" pitchFamily="18" charset="0"/>
                                        </a:rPr>
                                        <m:t>10</m:t>
                                      </m:r>
                                    </m:e>
                                    <m:sup>
                                      <m:r>
                                        <a:rPr lang="en-US" sz="2000">
                                          <a:solidFill>
                                            <a:schemeClr val="bg1"/>
                                          </a:solidFill>
                                          <a:effectLst/>
                                          <a:latin typeface="Cambria Math" panose="02040503050406030204" pitchFamily="18" charset="0"/>
                                        </a:rPr>
                                        <m:t>𝑥</m:t>
                                      </m:r>
                                    </m:sup>
                                  </m:sSup>
                                </m:e>
                              </m:d>
                            </m:oMath>
                          </a14:m>
                          <a:endParaRPr lang="en-US" sz="2000" dirty="0">
                            <a:solidFill>
                              <a:schemeClr val="bg1"/>
                            </a:solidFill>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708221747"/>
                      </a:ext>
                    </a:extLst>
                  </a:tr>
                  <a:tr h="0">
                    <a:tc>
                      <a:txBody>
                        <a:bodyPr/>
                        <a:lstStyle/>
                        <a:p>
                          <a:pPr marL="742950" marR="0" lvl="1" indent="-285750">
                            <a:spcBef>
                              <a:spcPts val="180"/>
                            </a:spcBef>
                            <a:spcAft>
                              <a:spcPts val="180"/>
                            </a:spcAft>
                            <a:buFont typeface="Arial" panose="020B0604020202020204" pitchFamily="34" charset="0"/>
                            <a:buChar char=" "/>
                          </a:pPr>
                          <a:br>
                            <a:rPr lang="en-US" sz="2000" dirty="0">
                              <a:effectLst/>
                              <a:latin typeface="Avenir" panose="02000503020000020003" pitchFamily="2" charset="0"/>
                            </a:rPr>
                          </a:br>
                          <a:endParaRPr lang="en-US" sz="2000" dirty="0">
                            <a:effectLst/>
                            <a:latin typeface="Avenir" panose="02000503020000020003"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0.3</m:t>
                              </m:r>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6558878"/>
                      </a:ext>
                    </a:extLst>
                  </a:tr>
                  <a:tr h="0">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0</m:t>
                              </m:r>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3</m:t>
                              </m:r>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2134865"/>
                      </a:ext>
                    </a:extLst>
                  </a:tr>
                  <a:tr h="0">
                    <a:tc>
                      <a:txBody>
                        <a:bodyPr/>
                        <a:lstStyle/>
                        <a:p>
                          <a:pPr marL="742950" marR="0" lvl="1" indent="-285750">
                            <a:spcBef>
                              <a:spcPts val="180"/>
                            </a:spcBef>
                            <a:spcAft>
                              <a:spcPts val="180"/>
                            </a:spcAft>
                            <a:buFont typeface="Arial" panose="020B0604020202020204" pitchFamily="34" charset="0"/>
                            <a:buChar char=" "/>
                          </a:pPr>
                          <a:br>
                            <a:rPr lang="en-US" sz="2000" dirty="0">
                              <a:effectLst/>
                              <a:latin typeface="Avenir" panose="02000503020000020003" pitchFamily="2" charset="0"/>
                            </a:rPr>
                          </a:br>
                          <a:endParaRPr lang="en-US" sz="2000" dirty="0">
                            <a:effectLst/>
                            <a:latin typeface="Avenir" panose="02000503020000020003"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94.87</m:t>
                              </m:r>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78083531"/>
                      </a:ext>
                    </a:extLst>
                  </a:tr>
                  <a:tr h="0">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2</m:t>
                              </m:r>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300</m:t>
                              </m:r>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6466470"/>
                      </a:ext>
                    </a:extLst>
                  </a:tr>
                  <a:tr h="0">
                    <a:tc>
                      <a:txBody>
                        <a:bodyPr/>
                        <a:lstStyle/>
                        <a:p>
                          <a:pPr marL="742950" marR="0" lvl="1" indent="-285750">
                            <a:spcBef>
                              <a:spcPts val="180"/>
                            </a:spcBef>
                            <a:spcAft>
                              <a:spcPts val="180"/>
                            </a:spcAft>
                            <a:buFont typeface="Arial" panose="020B0604020202020204" pitchFamily="34" charset="0"/>
                            <a:buChar char=" "/>
                          </a:pPr>
                          <a:br>
                            <a:rPr lang="en-US" sz="2000" dirty="0">
                              <a:effectLst/>
                              <a:latin typeface="Avenir" panose="02000503020000020003" pitchFamily="2" charset="0"/>
                            </a:rPr>
                          </a:br>
                          <a:endParaRPr lang="en-US" sz="2000" dirty="0">
                            <a:effectLst/>
                            <a:latin typeface="Avenir" panose="02000503020000020003"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000">
                                  <a:effectLst/>
                                  <a:latin typeface="Cambria Math" panose="02040503050406030204" pitchFamily="18" charset="0"/>
                                </a:rPr>
                                <m:t>1503.56</m:t>
                              </m:r>
                            </m:oMath>
                          </a14:m>
                          <a:endParaRPr lang="en-US" sz="20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3284426"/>
                      </a:ext>
                    </a:extLst>
                  </a:tr>
                </a:tbl>
              </a:graphicData>
            </a:graphic>
          </p:graphicFrame>
        </mc:Choice>
        <mc:Fallback xmlns="">
          <p:graphicFrame>
            <p:nvGraphicFramePr>
              <p:cNvPr id="6" name="Table 5">
                <a:extLst>
                  <a:ext uri="{FF2B5EF4-FFF2-40B4-BE49-F238E27FC236}">
                    <a16:creationId xmlns:a16="http://schemas.microsoft.com/office/drawing/2014/main" id="{E2C07B67-39FE-E845-A287-B4032C631D5A}"/>
                  </a:ext>
                </a:extLst>
              </p:cNvPr>
              <p:cNvGraphicFramePr>
                <a:graphicFrameLocks noGrp="1"/>
              </p:cNvGraphicFramePr>
              <p:nvPr>
                <p:extLst>
                  <p:ext uri="{D42A27DB-BD31-4B8C-83A1-F6EECF244321}">
                    <p14:modId xmlns:p14="http://schemas.microsoft.com/office/powerpoint/2010/main" val="952012374"/>
                  </p:ext>
                </p:extLst>
              </p:nvPr>
            </p:nvGraphicFramePr>
            <p:xfrm>
              <a:off x="6597182" y="2534543"/>
              <a:ext cx="4121618" cy="2833689"/>
            </p:xfrm>
            <a:graphic>
              <a:graphicData uri="http://schemas.openxmlformats.org/drawingml/2006/table">
                <a:tbl>
                  <a:tblPr>
                    <a:tableStyleId>{5C22544A-7EE6-4342-B048-85BDC9FD1C3A}</a:tableStyleId>
                  </a:tblPr>
                  <a:tblGrid>
                    <a:gridCol w="1930401">
                      <a:extLst>
                        <a:ext uri="{9D8B030D-6E8A-4147-A177-3AD203B41FA5}">
                          <a16:colId xmlns:a16="http://schemas.microsoft.com/office/drawing/2014/main" val="3623916142"/>
                        </a:ext>
                      </a:extLst>
                    </a:gridCol>
                    <a:gridCol w="2191217">
                      <a:extLst>
                        <a:ext uri="{9D8B030D-6E8A-4147-A177-3AD203B41FA5}">
                          <a16:colId xmlns:a16="http://schemas.microsoft.com/office/drawing/2014/main" val="4102538238"/>
                        </a:ext>
                      </a:extLst>
                    </a:gridCol>
                  </a:tblGrid>
                  <a:tr h="334963">
                    <a:tc>
                      <a:txBody>
                        <a:bodyPr/>
                        <a:lstStyle/>
                        <a:p>
                          <a:endParaRPr lang="en-US"/>
                        </a:p>
                      </a:txBody>
                      <a:tcPr marL="68580" marR="68580" marT="0" marB="0" anchor="ctr">
                        <a:blipFill>
                          <a:blip r:embed="rId5"/>
                          <a:stretch>
                            <a:fillRect l="-658" t="-15385" r="-114474" b="-761538"/>
                          </a:stretch>
                        </a:blipFill>
                      </a:tcPr>
                    </a:tc>
                    <a:tc>
                      <a:txBody>
                        <a:bodyPr/>
                        <a:lstStyle/>
                        <a:p>
                          <a:endParaRPr lang="en-US"/>
                        </a:p>
                      </a:txBody>
                      <a:tcPr marL="68580" marR="68580" marT="0" marB="0" anchor="ctr">
                        <a:blipFill>
                          <a:blip r:embed="rId5"/>
                          <a:stretch>
                            <a:fillRect l="-88439" t="-15385" r="-578" b="-761538"/>
                          </a:stretch>
                        </a:blipFill>
                      </a:tcPr>
                    </a:tc>
                    <a:extLst>
                      <a:ext uri="{0D108BD9-81ED-4DB2-BD59-A6C34878D82A}">
                        <a16:rowId xmlns:a16="http://schemas.microsoft.com/office/drawing/2014/main" val="1708221747"/>
                      </a:ext>
                    </a:extLst>
                  </a:tr>
                  <a:tr h="609600">
                    <a:tc>
                      <a:txBody>
                        <a:bodyPr/>
                        <a:lstStyle/>
                        <a:p>
                          <a:pPr marL="742950" marR="0" lvl="1" indent="-285750">
                            <a:spcBef>
                              <a:spcPts val="180"/>
                            </a:spcBef>
                            <a:spcAft>
                              <a:spcPts val="180"/>
                            </a:spcAft>
                            <a:buFont typeface="Arial" panose="020B0604020202020204" pitchFamily="34" charset="0"/>
                            <a:buChar char=" "/>
                          </a:pPr>
                          <a:br>
                            <a:rPr lang="en-US" sz="2000" dirty="0">
                              <a:effectLst/>
                              <a:latin typeface="Avenir Roman" panose="02000503020000020003" pitchFamily="2" charset="0"/>
                            </a:rPr>
                          </a:br>
                          <a:endParaRPr lang="en-US" sz="2000" dirty="0">
                            <a:effectLst/>
                            <a:latin typeface="Avenir Roman" panose="02000503020000020003"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5"/>
                          <a:stretch>
                            <a:fillRect l="-88439" t="-61224" r="-578" b="-304082"/>
                          </a:stretch>
                        </a:blipFill>
                      </a:tcPr>
                    </a:tc>
                    <a:extLst>
                      <a:ext uri="{0D108BD9-81ED-4DB2-BD59-A6C34878D82A}">
                        <a16:rowId xmlns:a16="http://schemas.microsoft.com/office/drawing/2014/main" val="1236558878"/>
                      </a:ext>
                    </a:extLst>
                  </a:tr>
                  <a:tr h="334963">
                    <a:tc>
                      <a:txBody>
                        <a:bodyPr/>
                        <a:lstStyle/>
                        <a:p>
                          <a:endParaRPr lang="en-US"/>
                        </a:p>
                      </a:txBody>
                      <a:tcPr marL="68580" marR="68580" marT="0" marB="0" anchor="ctr">
                        <a:blipFill>
                          <a:blip r:embed="rId5"/>
                          <a:stretch>
                            <a:fillRect l="-658" t="-303846" r="-114474" b="-473077"/>
                          </a:stretch>
                        </a:blipFill>
                      </a:tcPr>
                    </a:tc>
                    <a:tc>
                      <a:txBody>
                        <a:bodyPr/>
                        <a:lstStyle/>
                        <a:p>
                          <a:endParaRPr lang="en-US"/>
                        </a:p>
                      </a:txBody>
                      <a:tcPr marL="68580" marR="68580" marT="0" marB="0" anchor="ctr">
                        <a:blipFill>
                          <a:blip r:embed="rId5"/>
                          <a:stretch>
                            <a:fillRect l="-88439" t="-303846" r="-578" b="-473077"/>
                          </a:stretch>
                        </a:blipFill>
                      </a:tcPr>
                    </a:tc>
                    <a:extLst>
                      <a:ext uri="{0D108BD9-81ED-4DB2-BD59-A6C34878D82A}">
                        <a16:rowId xmlns:a16="http://schemas.microsoft.com/office/drawing/2014/main" val="1532134865"/>
                      </a:ext>
                    </a:extLst>
                  </a:tr>
                  <a:tr h="609600">
                    <a:tc>
                      <a:txBody>
                        <a:bodyPr/>
                        <a:lstStyle/>
                        <a:p>
                          <a:pPr marL="742950" marR="0" lvl="1" indent="-285750">
                            <a:spcBef>
                              <a:spcPts val="180"/>
                            </a:spcBef>
                            <a:spcAft>
                              <a:spcPts val="180"/>
                            </a:spcAft>
                            <a:buFont typeface="Arial" panose="020B0604020202020204" pitchFamily="34" charset="0"/>
                            <a:buChar char=" "/>
                          </a:pPr>
                          <a:br>
                            <a:rPr lang="en-US" sz="2000" dirty="0">
                              <a:effectLst/>
                              <a:latin typeface="Avenir Roman" panose="02000503020000020003" pitchFamily="2" charset="0"/>
                            </a:rPr>
                          </a:br>
                          <a:endParaRPr lang="en-US" sz="2000" dirty="0">
                            <a:effectLst/>
                            <a:latin typeface="Avenir Roman" panose="02000503020000020003"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5"/>
                          <a:stretch>
                            <a:fillRect l="-88439" t="-218750" r="-578" b="-156250"/>
                          </a:stretch>
                        </a:blipFill>
                      </a:tcPr>
                    </a:tc>
                    <a:extLst>
                      <a:ext uri="{0D108BD9-81ED-4DB2-BD59-A6C34878D82A}">
                        <a16:rowId xmlns:a16="http://schemas.microsoft.com/office/drawing/2014/main" val="878083531"/>
                      </a:ext>
                    </a:extLst>
                  </a:tr>
                  <a:tr h="334963">
                    <a:tc>
                      <a:txBody>
                        <a:bodyPr/>
                        <a:lstStyle/>
                        <a:p>
                          <a:endParaRPr lang="en-US"/>
                        </a:p>
                      </a:txBody>
                      <a:tcPr marL="68580" marR="68580" marT="0" marB="0" anchor="ctr">
                        <a:blipFill>
                          <a:blip r:embed="rId5"/>
                          <a:stretch>
                            <a:fillRect l="-658" t="-566667" r="-114474" b="-177778"/>
                          </a:stretch>
                        </a:blipFill>
                      </a:tcPr>
                    </a:tc>
                    <a:tc>
                      <a:txBody>
                        <a:bodyPr/>
                        <a:lstStyle/>
                        <a:p>
                          <a:endParaRPr lang="en-US"/>
                        </a:p>
                      </a:txBody>
                      <a:tcPr marL="68580" marR="68580" marT="0" marB="0" anchor="ctr">
                        <a:blipFill>
                          <a:blip r:embed="rId5"/>
                          <a:stretch>
                            <a:fillRect l="-88439" t="-566667" r="-578" b="-177778"/>
                          </a:stretch>
                        </a:blipFill>
                      </a:tcPr>
                    </a:tc>
                    <a:extLst>
                      <a:ext uri="{0D108BD9-81ED-4DB2-BD59-A6C34878D82A}">
                        <a16:rowId xmlns:a16="http://schemas.microsoft.com/office/drawing/2014/main" val="2046466470"/>
                      </a:ext>
                    </a:extLst>
                  </a:tr>
                  <a:tr h="609600">
                    <a:tc>
                      <a:txBody>
                        <a:bodyPr/>
                        <a:lstStyle/>
                        <a:p>
                          <a:pPr marL="742950" marR="0" lvl="1" indent="-285750">
                            <a:spcBef>
                              <a:spcPts val="180"/>
                            </a:spcBef>
                            <a:spcAft>
                              <a:spcPts val="180"/>
                            </a:spcAft>
                            <a:buFont typeface="Arial" panose="020B0604020202020204" pitchFamily="34" charset="0"/>
                            <a:buChar char=" "/>
                          </a:pPr>
                          <a:br>
                            <a:rPr lang="en-US" sz="2000" dirty="0">
                              <a:effectLst/>
                              <a:latin typeface="Avenir Roman" panose="02000503020000020003" pitchFamily="2" charset="0"/>
                            </a:rPr>
                          </a:br>
                          <a:endParaRPr lang="en-US" sz="2000" dirty="0">
                            <a:effectLst/>
                            <a:latin typeface="Avenir Roman" panose="02000503020000020003" pitchFamily="2"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5"/>
                          <a:stretch>
                            <a:fillRect l="-88439" t="-375000" r="-578"/>
                          </a:stretch>
                        </a:blipFill>
                      </a:tcPr>
                    </a:tc>
                    <a:extLst>
                      <a:ext uri="{0D108BD9-81ED-4DB2-BD59-A6C34878D82A}">
                        <a16:rowId xmlns:a16="http://schemas.microsoft.com/office/drawing/2014/main" val="983284426"/>
                      </a:ext>
                    </a:extLst>
                  </a:tr>
                </a:tbl>
              </a:graphicData>
            </a:graphic>
          </p:graphicFrame>
        </mc:Fallback>
      </mc:AlternateContent>
      <p:sp>
        <p:nvSpPr>
          <p:cNvPr id="7" name="TextBox 6">
            <a:extLst>
              <a:ext uri="{FF2B5EF4-FFF2-40B4-BE49-F238E27FC236}">
                <a16:creationId xmlns:a16="http://schemas.microsoft.com/office/drawing/2014/main" id="{903A9850-3B2E-7045-AF08-991594F2F93D}"/>
              </a:ext>
            </a:extLst>
          </p:cNvPr>
          <p:cNvSpPr txBox="1"/>
          <p:nvPr/>
        </p:nvSpPr>
        <p:spPr>
          <a:xfrm>
            <a:off x="6807200" y="5571067"/>
            <a:ext cx="3911600" cy="523220"/>
          </a:xfrm>
          <a:prstGeom prst="rect">
            <a:avLst/>
          </a:prstGeom>
          <a:noFill/>
        </p:spPr>
        <p:txBody>
          <a:bodyPr wrap="square" rtlCol="0">
            <a:spAutoFit/>
          </a:bodyPr>
          <a:lstStyle/>
          <a:p>
            <a:pPr algn="ctr"/>
            <a:r>
              <a:rPr lang="en-US" sz="2800" dirty="0">
                <a:latin typeface="Avenir" panose="02000503020000020003" pitchFamily="2" charset="0"/>
                <a:hlinkClick r:id="rId6"/>
              </a:rPr>
              <a:t>Link to Graph</a:t>
            </a:r>
            <a:endParaRPr lang="en-US" sz="2800" dirty="0">
              <a:latin typeface="Avenir" panose="02000503020000020003" pitchFamily="2" charset="0"/>
            </a:endParaRPr>
          </a:p>
        </p:txBody>
      </p:sp>
    </p:spTree>
    <p:extLst>
      <p:ext uri="{BB962C8B-B14F-4D97-AF65-F5344CB8AC3E}">
        <p14:creationId xmlns:p14="http://schemas.microsoft.com/office/powerpoint/2010/main" val="276520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516916B-55D3-1E44-9086-755574FCEB78}"/>
                  </a:ext>
                </a:extLst>
              </p:cNvPr>
              <p:cNvSpPr>
                <a:spLocks noGrp="1"/>
              </p:cNvSpPr>
              <p:nvPr>
                <p:ph idx="1"/>
              </p:nvPr>
            </p:nvSpPr>
            <p:spPr/>
            <p:txBody>
              <a:bodyPr/>
              <a:lstStyle/>
              <a:p>
                <a:pPr marL="0" indent="0">
                  <a:buNone/>
                </a:pPr>
                <a:r>
                  <a:rPr lang="en-US" dirty="0"/>
                  <a:t>3. The graph of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m:t>
                        </m:r>
                        <m:r>
                          <a:rPr lang="en-US" i="1">
                            <a:latin typeface="Cambria Math" panose="02040503050406030204" pitchFamily="18" charset="0"/>
                          </a:rPr>
                          <m:t>𝑥</m:t>
                        </m:r>
                      </m:sup>
                    </m:sSup>
                  </m:oMath>
                </a14:m>
                <a:r>
                  <a:rPr lang="en-US" dirty="0"/>
                  <a:t> is given below. Use the graph to solve the equations for </a:t>
                </a:r>
                <a14:m>
                  <m:oMath xmlns:m="http://schemas.openxmlformats.org/officeDocument/2006/math">
                    <m:r>
                      <a:rPr lang="en-US" i="1">
                        <a:latin typeface="Cambria Math" panose="02040503050406030204" pitchFamily="18" charset="0"/>
                      </a:rPr>
                      <m:t>𝑥</m:t>
                    </m:r>
                  </m:oMath>
                </a14:m>
                <a:r>
                  <a:rPr lang="en-US" dirty="0"/>
                  <a:t> and label the solutions.</a:t>
                </a:r>
              </a:p>
              <a:p>
                <a:pPr marL="0" lvl="0" indent="0">
                  <a:buNone/>
                </a:pP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m:t>
                        </m:r>
                        <m:r>
                          <a:rPr lang="en-US" i="1">
                            <a:latin typeface="Cambria Math" panose="02040503050406030204" pitchFamily="18" charset="0"/>
                          </a:rPr>
                          <m:t>𝑥</m:t>
                        </m:r>
                      </m:sup>
                    </m:sSup>
                    <m:r>
                      <a:rPr lang="en-US">
                        <a:latin typeface="Cambria Math" panose="02040503050406030204" pitchFamily="18" charset="0"/>
                      </a:rPr>
                      <m:t>=</m:t>
                    </m:r>
                    <m:r>
                      <a:rPr lang="en-US" i="1">
                        <a:latin typeface="Cambria Math" panose="02040503050406030204" pitchFamily="18" charset="0"/>
                      </a:rPr>
                      <m:t>40</m:t>
                    </m:r>
                  </m:oMath>
                </a14:m>
                <a:endParaRPr lang="en-US" dirty="0"/>
              </a:p>
              <a:p>
                <a:pPr marL="3657600" lvl="8" indent="0">
                  <a:buNone/>
                </a:pPr>
                <a:r>
                  <a:rPr lang="en-US" sz="2800" dirty="0"/>
                  <a:t>				</a:t>
                </a:r>
                <a14:m>
                  <m:oMath xmlns:m="http://schemas.openxmlformats.org/officeDocument/2006/math">
                    <m:r>
                      <a:rPr lang="en-US" sz="2800" i="1">
                        <a:latin typeface="Cambria Math" panose="02040503050406030204" pitchFamily="18" charset="0"/>
                      </a:rPr>
                      <m:t>𝑥</m:t>
                    </m:r>
                    <m:r>
                      <a:rPr lang="en-US" sz="2800">
                        <a:latin typeface="Cambria Math" panose="02040503050406030204" pitchFamily="18" charset="0"/>
                      </a:rPr>
                      <m:t>=</m:t>
                    </m:r>
                  </m:oMath>
                </a14:m>
                <a:r>
                  <a:rPr lang="en-US" sz="2800" dirty="0"/>
                  <a:t> _____________</a:t>
                </a:r>
              </a:p>
              <a:p>
                <a:pPr marL="0" indent="0">
                  <a:buNone/>
                </a:pPr>
                <a:endParaRPr lang="en-US" dirty="0"/>
              </a:p>
              <a:p>
                <a:endParaRPr lang="en-US" dirty="0"/>
              </a:p>
            </p:txBody>
          </p:sp>
        </mc:Choice>
        <mc:Fallback xmlns="">
          <p:sp>
            <p:nvSpPr>
              <p:cNvPr id="2" name="Content Placeholder 1">
                <a:extLst>
                  <a:ext uri="{FF2B5EF4-FFF2-40B4-BE49-F238E27FC236}">
                    <a16:creationId xmlns:a16="http://schemas.microsoft.com/office/drawing/2014/main" id="{F516916B-55D3-1E44-9086-755574FCEB78}"/>
                  </a:ext>
                </a:extLst>
              </p:cNvPr>
              <p:cNvSpPr>
                <a:spLocks noGrp="1" noRot="1" noChangeAspect="1" noMove="1" noResize="1" noEditPoints="1" noAdjustHandles="1" noChangeArrowheads="1" noChangeShapeType="1" noTextEdit="1"/>
              </p:cNvSpPr>
              <p:nvPr>
                <p:ph idx="1"/>
              </p:nvPr>
            </p:nvSpPr>
            <p:spPr>
              <a:blipFill>
                <a:blip r:embed="rId3"/>
                <a:stretch>
                  <a:fillRect l="-1086" t="-2041" r="-60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FC33293E-CC25-904B-BC34-E008DF76F98E}"/>
              </a:ext>
            </a:extLst>
          </p:cNvPr>
          <p:cNvSpPr>
            <a:spLocks noGrp="1"/>
          </p:cNvSpPr>
          <p:nvPr>
            <p:ph type="ftr" sz="quarter" idx="11"/>
          </p:nvPr>
        </p:nvSpPr>
        <p:spPr/>
        <p:txBody>
          <a:bodyPr/>
          <a:lstStyle/>
          <a:p>
            <a:r>
              <a:rPr lang="en-US" dirty="0"/>
              <a:t>Unit 2 ● Lesson 5</a:t>
            </a:r>
          </a:p>
        </p:txBody>
      </p:sp>
      <p:sp>
        <p:nvSpPr>
          <p:cNvPr id="4" name="Title 3">
            <a:extLst>
              <a:ext uri="{FF2B5EF4-FFF2-40B4-BE49-F238E27FC236}">
                <a16:creationId xmlns:a16="http://schemas.microsoft.com/office/drawing/2014/main" id="{77B7592E-6D6C-9D46-800A-FA65FEB60369}"/>
              </a:ext>
            </a:extLst>
          </p:cNvPr>
          <p:cNvSpPr>
            <a:spLocks noGrp="1"/>
          </p:cNvSpPr>
          <p:nvPr>
            <p:ph type="title"/>
          </p:nvPr>
        </p:nvSpPr>
        <p:spPr/>
        <p:txBody>
          <a:bodyPr/>
          <a:lstStyle/>
          <a:p>
            <a:r>
              <a:rPr lang="en-US" dirty="0"/>
              <a:t>Common Sense</a:t>
            </a:r>
          </a:p>
        </p:txBody>
      </p:sp>
      <p:pic>
        <p:nvPicPr>
          <p:cNvPr id="5" name="Picture">
            <a:extLst>
              <a:ext uri="{FF2B5EF4-FFF2-40B4-BE49-F238E27FC236}">
                <a16:creationId xmlns:a16="http://schemas.microsoft.com/office/drawing/2014/main" id="{605C5A64-E946-AE4C-8C90-12AAE82B20B5}"/>
              </a:ext>
            </a:extLst>
          </p:cNvPr>
          <p:cNvPicPr/>
          <p:nvPr/>
        </p:nvPicPr>
        <p:blipFill>
          <a:blip r:embed="rId4"/>
          <a:stretch>
            <a:fillRect/>
          </a:stretch>
        </p:blipFill>
        <p:spPr bwMode="auto">
          <a:xfrm>
            <a:off x="1090083" y="2603510"/>
            <a:ext cx="6445250" cy="3275172"/>
          </a:xfrm>
          <a:prstGeom prst="rect">
            <a:avLst/>
          </a:prstGeom>
          <a:noFill/>
          <a:ln w="9525">
            <a:noFill/>
            <a:headEnd/>
            <a:tailEnd/>
          </a:ln>
        </p:spPr>
      </p:pic>
    </p:spTree>
    <p:extLst>
      <p:ext uri="{BB962C8B-B14F-4D97-AF65-F5344CB8AC3E}">
        <p14:creationId xmlns:p14="http://schemas.microsoft.com/office/powerpoint/2010/main" val="329427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0374F62-9358-E84D-842A-EF2D978653ED}"/>
                  </a:ext>
                </a:extLst>
              </p:cNvPr>
              <p:cNvSpPr>
                <a:spLocks noGrp="1"/>
              </p:cNvSpPr>
              <p:nvPr>
                <p:ph idx="1"/>
              </p:nvPr>
            </p:nvSpPr>
            <p:spPr/>
            <p:txBody>
              <a:bodyPr/>
              <a:lstStyle/>
              <a:p>
                <a:pPr marL="0" indent="0">
                  <a:buNone/>
                </a:pPr>
                <a:r>
                  <a:rPr lang="en-US" dirty="0"/>
                  <a:t>Combo Puzzles</a:t>
                </a:r>
              </a:p>
              <a:p>
                <a:pPr marL="0" indent="0">
                  <a:buNone/>
                </a:pPr>
                <a:r>
                  <a:rPr lang="en-US" dirty="0"/>
                  <a:t>Choose any method to solve.</a:t>
                </a:r>
              </a:p>
              <a:p>
                <a:pPr marL="0" indent="0">
                  <a:buNone/>
                </a:pPr>
                <a:endParaRPr lang="en-US" i="1" dirty="0"/>
              </a:p>
              <a:p>
                <a:pPr marL="0" indent="0">
                  <a:buNone/>
                </a:pPr>
                <a:r>
                  <a:rPr lang="en-US" dirty="0"/>
                  <a:t>16. </a:t>
                </a:r>
                <a14:m>
                  <m:oMath xmlns:m="http://schemas.openxmlformats.org/officeDocument/2006/math">
                    <m:d>
                      <m:dPr>
                        <m:begChr m:val="{"/>
                        <m:endChr m:val=""/>
                        <m:ctrlPr>
                          <a:rPr lang="en-US" i="1">
                            <a:latin typeface="Cambria Math" panose="02040503050406030204" pitchFamily="18" charset="0"/>
                          </a:rPr>
                        </m:ctrlPr>
                      </m:dPr>
                      <m:e>
                        <m:m>
                          <m:mPr>
                            <m:plcHide m:val="on"/>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𝑦</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m:t>
                                  </m:r>
                                  <m:r>
                                    <a:rPr lang="en-US" i="1">
                                      <a:latin typeface="Cambria Math" panose="02040503050406030204" pitchFamily="18" charset="0"/>
                                    </a:rPr>
                                    <m:t>𝑥</m:t>
                                  </m:r>
                                </m:sup>
                              </m:sSup>
                            </m:e>
                          </m:mr>
                          <m:mr>
                            <m:e>
                              <m:r>
                                <a:rPr lang="en-US" i="1">
                                  <a:latin typeface="Cambria Math" panose="02040503050406030204" pitchFamily="18" charset="0"/>
                                </a:rPr>
                                <m:t>𝑦</m:t>
                              </m:r>
                              <m:r>
                                <a:rPr lang="en-US">
                                  <a:latin typeface="Cambria Math" panose="02040503050406030204" pitchFamily="18" charset="0"/>
                                </a:rPr>
                                <m:t>=</m:t>
                              </m:r>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5</m:t>
                              </m:r>
                            </m:e>
                          </m:mr>
                        </m:m>
                      </m:e>
                    </m:d>
                  </m:oMath>
                </a14:m>
                <a:endParaRPr lang="en-US" dirty="0"/>
              </a:p>
              <a:p>
                <a:endParaRPr lang="en-US" dirty="0"/>
              </a:p>
            </p:txBody>
          </p:sp>
        </mc:Choice>
        <mc:Fallback xmlns="">
          <p:sp>
            <p:nvSpPr>
              <p:cNvPr id="2" name="Content Placeholder 1">
                <a:extLst>
                  <a:ext uri="{FF2B5EF4-FFF2-40B4-BE49-F238E27FC236}">
                    <a16:creationId xmlns:a16="http://schemas.microsoft.com/office/drawing/2014/main" id="{70374F62-9358-E84D-842A-EF2D978653ED}"/>
                  </a:ext>
                </a:extLst>
              </p:cNvPr>
              <p:cNvSpPr>
                <a:spLocks noGrp="1" noRot="1" noChangeAspect="1" noMove="1" noResize="1" noEditPoints="1" noAdjustHandles="1" noChangeArrowheads="1" noChangeShapeType="1" noTextEdit="1"/>
              </p:cNvSpPr>
              <p:nvPr>
                <p:ph idx="1"/>
              </p:nvPr>
            </p:nvSpPr>
            <p:spPr>
              <a:blipFill>
                <a:blip r:embed="rId3"/>
                <a:stretch>
                  <a:fillRect l="-10495" t="-15743" b="-2944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B337AF2-81EE-3D4C-8990-2C1CDD279331}"/>
              </a:ext>
            </a:extLst>
          </p:cNvPr>
          <p:cNvSpPr>
            <a:spLocks noGrp="1"/>
          </p:cNvSpPr>
          <p:nvPr>
            <p:ph type="ftr" sz="quarter" idx="11"/>
          </p:nvPr>
        </p:nvSpPr>
        <p:spPr/>
        <p:txBody>
          <a:bodyPr/>
          <a:lstStyle/>
          <a:p>
            <a:r>
              <a:rPr lang="en-US" dirty="0"/>
              <a:t>Unit 2 ● Lesson 5</a:t>
            </a:r>
          </a:p>
        </p:txBody>
      </p:sp>
      <p:sp>
        <p:nvSpPr>
          <p:cNvPr id="4" name="Title 3">
            <a:extLst>
              <a:ext uri="{FF2B5EF4-FFF2-40B4-BE49-F238E27FC236}">
                <a16:creationId xmlns:a16="http://schemas.microsoft.com/office/drawing/2014/main" id="{5E2F81B4-9DDF-3741-9F71-0959961EB198}"/>
              </a:ext>
            </a:extLst>
          </p:cNvPr>
          <p:cNvSpPr>
            <a:spLocks noGrp="1"/>
          </p:cNvSpPr>
          <p:nvPr>
            <p:ph type="title"/>
          </p:nvPr>
        </p:nvSpPr>
        <p:spPr/>
        <p:txBody>
          <a:bodyPr/>
          <a:lstStyle/>
          <a:p>
            <a:r>
              <a:rPr lang="en-US" dirty="0"/>
              <a:t>Common Sense</a:t>
            </a:r>
          </a:p>
        </p:txBody>
      </p:sp>
    </p:spTree>
    <p:extLst>
      <p:ext uri="{BB962C8B-B14F-4D97-AF65-F5344CB8AC3E}">
        <p14:creationId xmlns:p14="http://schemas.microsoft.com/office/powerpoint/2010/main" val="2551784124"/>
      </p:ext>
    </p:extLst>
  </p:cSld>
  <p:clrMapOvr>
    <a:masterClrMapping/>
  </p:clrMapOvr>
</p:sld>
</file>

<file path=ppt/theme/theme1.xml><?xml version="1.0" encoding="utf-8"?>
<a:theme xmlns:a="http://schemas.openxmlformats.org/drawingml/2006/main" name="Office Theme">
  <a:themeElements>
    <a:clrScheme name="Unit 2">
      <a:dk1>
        <a:srgbClr val="00675E"/>
      </a:dk1>
      <a:lt1>
        <a:srgbClr val="FFFFFF"/>
      </a:lt1>
      <a:dk2>
        <a:srgbClr val="008470"/>
      </a:dk2>
      <a:lt2>
        <a:srgbClr val="FEFFFF"/>
      </a:lt2>
      <a:accent1>
        <a:srgbClr val="00A48B"/>
      </a:accent1>
      <a:accent2>
        <a:srgbClr val="008470"/>
      </a:accent2>
      <a:accent3>
        <a:srgbClr val="009192"/>
      </a:accent3>
      <a:accent4>
        <a:srgbClr val="008E78"/>
      </a:accent4>
      <a:accent5>
        <a:srgbClr val="008464"/>
      </a:accent5>
      <a:accent6>
        <a:srgbClr val="428868"/>
      </a:accent6>
      <a:hlink>
        <a:srgbClr val="3F78A1"/>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KST36QS7YUKS-17149278-85504</_dlc_DocId>
    <_dlc_DocIdUrl xmlns="e6b18dcd-00de-4a4b-a809-bf649cda40bd">
      <Url>https://k12mnps.sharepoint.com/sites/014-CMGS-CI/_layouts/15/DocIdRedir.aspx?ID=KST36QS7YUKS-17149278-85504</Url>
      <Description>KST36QS7YUKS-17149278-85504</Description>
    </_dlc_DocIdUrl>
  </documentManagement>
</p:properties>
</file>

<file path=customXml/itemProps1.xml><?xml version="1.0" encoding="utf-8"?>
<ds:datastoreItem xmlns:ds="http://schemas.openxmlformats.org/officeDocument/2006/customXml" ds:itemID="{E10A9389-4AB9-4186-867A-961F3675B321}">
  <ds:schemaRefs>
    <ds:schemaRef ds:uri="http://schemas.microsoft.com/sharepoint/events"/>
  </ds:schemaRefs>
</ds:datastoreItem>
</file>

<file path=customXml/itemProps2.xml><?xml version="1.0" encoding="utf-8"?>
<ds:datastoreItem xmlns:ds="http://schemas.openxmlformats.org/officeDocument/2006/customXml" ds:itemID="{D58E901B-D356-4B2F-AB30-73FAEC7BE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7F20D6-AB91-47FE-91A8-E8BAF2ACB2FA}">
  <ds:schemaRefs>
    <ds:schemaRef ds:uri="http://schemas.microsoft.com/sharepoint/v3/contenttype/forms"/>
  </ds:schemaRefs>
</ds:datastoreItem>
</file>

<file path=customXml/itemProps4.xml><?xml version="1.0" encoding="utf-8"?>
<ds:datastoreItem xmlns:ds="http://schemas.openxmlformats.org/officeDocument/2006/customXml" ds:itemID="{133CBF5E-DE76-4D71-B410-54751C1F747E}">
  <ds:schemaRef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elements/1.1/"/>
    <ds:schemaRef ds:uri="http://www.w3.org/XML/1998/namespace"/>
    <ds:schemaRef ds:uri="8b135edc-aa13-4e9d-bff7-e67ebb7a4006"/>
    <ds:schemaRef ds:uri="eb208772-ddc5-4f6a-b383-d2629cd7e715"/>
    <ds:schemaRef ds:uri="http://schemas.microsoft.com/office/2006/metadata/properties"/>
    <ds:schemaRef ds:uri="b2c14416-9b3b-4ab9-bce7-0fcee5420287"/>
    <ds:schemaRef ds:uri="242144d6-166b-49e2-aa90-f25e9b00a53a"/>
    <ds:schemaRef ds:uri="e6b18dcd-00de-4a4b-a809-bf649cda40bd"/>
  </ds:schemaRefs>
</ds:datastoreItem>
</file>

<file path=docProps/app.xml><?xml version="1.0" encoding="utf-8"?>
<Properties xmlns="http://schemas.openxmlformats.org/officeDocument/2006/extended-properties" xmlns:vt="http://schemas.openxmlformats.org/officeDocument/2006/docPropsVTypes">
  <TotalTime>249</TotalTime>
  <Words>1545</Words>
  <Application>Microsoft Macintosh PowerPoint</Application>
  <PresentationFormat>Widescreen</PresentationFormat>
  <Paragraphs>114</Paragraphs>
  <Slides>15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Avenir</vt:lpstr>
      <vt:lpstr>Avenir Black</vt:lpstr>
      <vt:lpstr>Avenir Book</vt:lpstr>
      <vt:lpstr>Calibri</vt:lpstr>
      <vt:lpstr>Cambria Math</vt:lpstr>
      <vt:lpstr>Century Gothic</vt:lpstr>
      <vt:lpstr>Office Theme</vt:lpstr>
      <vt:lpstr>Lesson 5: Common Sense</vt:lpstr>
      <vt:lpstr>PowerPoint Presentation</vt:lpstr>
      <vt:lpstr>Common Sense</vt:lpstr>
      <vt:lpstr>Common Sense</vt:lpstr>
      <vt:lpstr>Common Sense</vt:lpstr>
      <vt:lpstr>Common Sense</vt:lpstr>
      <vt:lpstr>Common Sense</vt:lpstr>
      <vt:lpstr>Common Sense</vt:lpstr>
      <vt:lpstr>Common Sense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43</cp:revision>
  <dcterms:created xsi:type="dcterms:W3CDTF">2023-05-09T17:17:08Z</dcterms:created>
  <dcterms:modified xsi:type="dcterms:W3CDTF">2024-08-17T03:22:26Z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0x010100E2B1E48FDA06D248B1EDF07E7820037D</vt:lpwstr>
  </property>
  <property fmtid="{D5CDD505-2E9C-101B-9397-08002B2CF9AE}" pid="3" name="MediaServiceImageTags">
    <vt:lpwstr/>
  </property>
  <property fmtid="{D5CDD505-2E9C-101B-9397-08002B2CF9AE}" pid="4" name="_dlc_DocIdItemGuid">
    <vt:lpwstr>ebb691df-11d8-48d3-a843-6814a413e0c6</vt:lpwstr>
  </property>
  <property fmtid="{D5CDD505-2E9C-101B-9397-08002B2CF9AE}" pid="5" name="Order">
    <vt:r8>2396300</vt:r8>
  </property>
  <property fmtid="{D5CDD505-2E9C-101B-9397-08002B2CF9AE}" pid="6" name="xd_Signature">
    <vt:bool>false</vt:bool>
  </property>
  <property fmtid="{D5CDD505-2E9C-101B-9397-08002B2CF9AE}" pid="7" name="xd_ProgID">
    <vt:lpwstr/>
  </property>
  <property fmtid="{D5CDD505-2E9C-101B-9397-08002B2CF9AE}" pid="8" name="_dlc_DocId">
    <vt:lpwstr>JYCHRTE472SJ-879839975-23963</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_dlc_DocIdUrl">
    <vt:lpwstr>https://k12mnps.sharepoint.com/sites/014-TEMG-TEAM-CIMathDepartment/_layouts/15/DocIdRedir.aspx?ID=JYCHRTE472SJ-879839975-23963, JYCHRTE472SJ-879839975-23963</vt:lpwstr>
  </property>
  <property fmtid="{D5CDD505-2E9C-101B-9397-08002B2CF9AE}" pid="14" name="_SourceUrl">
    <vt:lpwstr/>
  </property>
  <property fmtid="{D5CDD505-2E9C-101B-9397-08002B2CF9AE}" pid="15" name="_SharedFileIndex">
    <vt:lpwstr/>
  </property>
</Properties>
</file>